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  <p:sldMasterId id="2147483760" r:id="rId5"/>
    <p:sldMasterId id="2147483779" r:id="rId6"/>
  </p:sldMasterIdLst>
  <p:notesMasterIdLst>
    <p:notesMasterId r:id="rId14"/>
  </p:notesMasterIdLst>
  <p:handoutMasterIdLst>
    <p:handoutMasterId r:id="rId15"/>
  </p:handoutMasterIdLst>
  <p:sldIdLst>
    <p:sldId id="959" r:id="rId7"/>
    <p:sldId id="2144867718" r:id="rId8"/>
    <p:sldId id="2144867680" r:id="rId9"/>
    <p:sldId id="2144867692" r:id="rId10"/>
    <p:sldId id="256" r:id="rId11"/>
    <p:sldId id="2144867682" r:id="rId12"/>
    <p:sldId id="5957" r:id="rId13"/>
  </p:sldIdLst>
  <p:sldSz cx="10058400" cy="7315200"/>
  <p:notesSz cx="7010400" cy="9236075"/>
  <p:defaultTextStyle>
    <a:defPPr>
      <a:defRPr lang="en-US"/>
    </a:defPPr>
    <a:lvl1pPr marL="0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575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5149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7724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0298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2873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5448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8022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0597" algn="l" defTabSz="9651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8BE11-E218-465E-9B9F-D456EF8CCA48}" v="5" dt="2024-07-30T13:29:18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89" autoAdjust="0"/>
    <p:restoredTop sz="95171" autoAdjust="0"/>
  </p:normalViewPr>
  <p:slideViewPr>
    <p:cSldViewPr snapToGrid="0">
      <p:cViewPr varScale="1">
        <p:scale>
          <a:sx n="101" d="100"/>
          <a:sy n="101" d="100"/>
        </p:scale>
        <p:origin x="20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58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Previous PME Continuum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Weeks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14-4DAD-9287-A6CA25C93EE6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14-4DAD-9287-A6CA25C93EE6}"/>
              </c:ext>
            </c:extLst>
          </c:dPt>
          <c:dPt>
            <c:idx val="2"/>
            <c:bubble3D val="0"/>
            <c:explosion val="44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14-4DAD-9287-A6CA25C93EE6}"/>
              </c:ext>
            </c:extLst>
          </c:dPt>
          <c:dLbls>
            <c:dLbl>
              <c:idx val="0"/>
              <c:layout>
                <c:manualLayout>
                  <c:x val="-0.32684104827805616"/>
                  <c:y val="-4.742235345581802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FF00"/>
                        </a:solidFill>
                      </a:rPr>
                      <a:t>Branch</a:t>
                    </a:r>
                    <a:r>
                      <a:rPr lang="en-US" b="1" baseline="0">
                        <a:solidFill>
                          <a:srgbClr val="FFFF00"/>
                        </a:solidFill>
                      </a:rPr>
                      <a:t> Immaterial</a:t>
                    </a:r>
                    <a:endParaRPr lang="en-US" b="1">
                      <a:solidFill>
                        <a:srgbClr val="FF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214-4DAD-9287-A6CA25C93EE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14-4DAD-9287-A6CA25C93EE6}"/>
                </c:ext>
              </c:extLst>
            </c:dLbl>
            <c:dLbl>
              <c:idx val="2"/>
              <c:layout>
                <c:manualLayout>
                  <c:x val="0.15046906068559612"/>
                  <c:y val="4.05016951006123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Aviation Technical / Tactical</a:t>
                    </a:r>
                    <a:endParaRPr lang="en-US" dirty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214-4DAD-9287-A6CA25C93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CC Res</c:v>
                </c:pt>
                <c:pt idx="1">
                  <c:v>CC DL</c:v>
                </c:pt>
                <c:pt idx="2">
                  <c:v>AV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4-4DAD-9287-A6CA25C93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Approved Aviation WO PME Plan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Weeks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A1-4EA9-A401-089E2A429A98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A1-4EA9-A401-089E2A429A98}"/>
              </c:ext>
            </c:extLst>
          </c:dPt>
          <c:dPt>
            <c:idx val="2"/>
            <c:bubble3D val="0"/>
            <c:explosion val="44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0A1-4EA9-A401-089E2A429A98}"/>
              </c:ext>
            </c:extLst>
          </c:dPt>
          <c:dLbls>
            <c:dLbl>
              <c:idx val="0"/>
              <c:layout>
                <c:manualLayout>
                  <c:x val="-0.15170225880855812"/>
                  <c:y val="9.08582130358705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FF00"/>
                        </a:solidFill>
                      </a:rPr>
                      <a:t>Branch Immaterial</a:t>
                    </a:r>
                    <a:endParaRPr lang="en-US" b="1" dirty="0">
                      <a:solidFill>
                        <a:srgbClr val="FF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0A1-4EA9-A401-089E2A429A9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A1-4EA9-A401-089E2A429A98}"/>
                </c:ext>
              </c:extLst>
            </c:dLbl>
            <c:dLbl>
              <c:idx val="2"/>
              <c:layout>
                <c:manualLayout>
                  <c:x val="0.15753300723773164"/>
                  <c:y val="-0.285843722659667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rPr>
                      <a:t>Aviation Technical / Tactical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0A1-4EA9-A401-089E2A429A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CC Res</c:v>
                </c:pt>
                <c:pt idx="1">
                  <c:v>CC DL</c:v>
                </c:pt>
                <c:pt idx="2">
                  <c:v>AV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1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A1-4EA9-A401-089E2A429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4A37DB-26F9-25F0-3094-C9860E38A1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735" cy="463064"/>
          </a:xfrm>
          <a:prstGeom prst="rect">
            <a:avLst/>
          </a:prstGeom>
        </p:spPr>
        <p:txBody>
          <a:bodyPr vert="horz" lIns="90944" tIns="45473" rIns="90944" bIns="454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3A489-846F-D5DD-5D66-DC853496D1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082" y="0"/>
            <a:ext cx="3037735" cy="463064"/>
          </a:xfrm>
          <a:prstGeom prst="rect">
            <a:avLst/>
          </a:prstGeom>
        </p:spPr>
        <p:txBody>
          <a:bodyPr vert="horz" lIns="90944" tIns="45473" rIns="90944" bIns="45473" rtlCol="0"/>
          <a:lstStyle>
            <a:lvl1pPr algn="r">
              <a:defRPr sz="1300"/>
            </a:lvl1pPr>
          </a:lstStyle>
          <a:p>
            <a:fld id="{DBE5490A-0A27-4A9F-9D09-A1954E1187D0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99EAB-28D0-7202-62B1-681F37FE7C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773013"/>
            <a:ext cx="3037735" cy="463064"/>
          </a:xfrm>
          <a:prstGeom prst="rect">
            <a:avLst/>
          </a:prstGeom>
        </p:spPr>
        <p:txBody>
          <a:bodyPr vert="horz" lIns="90944" tIns="45473" rIns="90944" bIns="4547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6F34C-957E-9728-AD36-829DDFA3D1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082" y="8773013"/>
            <a:ext cx="3037735" cy="463064"/>
          </a:xfrm>
          <a:prstGeom prst="rect">
            <a:avLst/>
          </a:prstGeom>
        </p:spPr>
        <p:txBody>
          <a:bodyPr vert="horz" lIns="90944" tIns="45473" rIns="90944" bIns="45473" rtlCol="0" anchor="b"/>
          <a:lstStyle>
            <a:lvl1pPr algn="r">
              <a:defRPr sz="1300"/>
            </a:lvl1pPr>
          </a:lstStyle>
          <a:p>
            <a:fld id="{AC095F8F-3C99-4341-A582-FC747F021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88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17" tIns="46409" rIns="92817" bIns="4640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3408"/>
          </a:xfrm>
          <a:prstGeom prst="rect">
            <a:avLst/>
          </a:prstGeom>
        </p:spPr>
        <p:txBody>
          <a:bodyPr vert="horz" lIns="92817" tIns="46409" rIns="92817" bIns="46409" rtlCol="0"/>
          <a:lstStyle>
            <a:lvl1pPr algn="r">
              <a:defRPr sz="1300"/>
            </a:lvl1pPr>
          </a:lstStyle>
          <a:p>
            <a:fld id="{99A94A03-F76D-421E-8D85-1653C366F81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2075" y="1154113"/>
            <a:ext cx="42862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7" tIns="46409" rIns="92817" bIns="464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0"/>
            <a:ext cx="5608320" cy="3636704"/>
          </a:xfrm>
          <a:prstGeom prst="rect">
            <a:avLst/>
          </a:prstGeom>
        </p:spPr>
        <p:txBody>
          <a:bodyPr vert="horz" lIns="92817" tIns="46409" rIns="92817" bIns="4640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8"/>
          </a:xfrm>
          <a:prstGeom prst="rect">
            <a:avLst/>
          </a:prstGeom>
        </p:spPr>
        <p:txBody>
          <a:bodyPr vert="horz" lIns="92817" tIns="46409" rIns="92817" bIns="4640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3408"/>
          </a:xfrm>
          <a:prstGeom prst="rect">
            <a:avLst/>
          </a:prstGeom>
        </p:spPr>
        <p:txBody>
          <a:bodyPr vert="horz" lIns="92817" tIns="46409" rIns="92817" bIns="46409" rtlCol="0" anchor="b"/>
          <a:lstStyle>
            <a:lvl1pPr algn="r">
              <a:defRPr sz="1300"/>
            </a:lvl1pPr>
          </a:lstStyle>
          <a:p>
            <a:fld id="{0138900C-C56A-4AFD-95E8-50A6719E6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98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482575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965149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1447724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930298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2412873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2895448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3378022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3860597" algn="l" defTabSz="96514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7125" y="693738"/>
            <a:ext cx="4759325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new </a:t>
            </a:r>
            <a:r>
              <a:rPr lang="en-US" sz="1800" err="1">
                <a:latin typeface="Calibri" panose="020F0502020204030204" pitchFamily="34" charset="0"/>
                <a:ea typeface="Calibri" panose="020F0502020204030204" pitchFamily="34" charset="0"/>
              </a:rPr>
              <a:t>Arrmy</a:t>
            </a: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 IERW Aviators that have to: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Plan – Rehearse – Execute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Maneuver and response/react to survive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Manage and synchronize, team aircraft and operational information (BFT, UAS, Radar, Voice &amp; Digital Comms of ground, air, and command influence)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Monitor four voice and three digital networks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Synchronize battlespace (movement, space, deconfliction, and timing)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Delivery (AWS, 3x versions of rockets, six types of Hellfire engagements)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*Tactical and safety considerations/decisions. 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 Report-update (Command)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 All in 1.4 hours.  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*As a new aviator…the guys did awesome. (not PIC level).  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It’s the normal modernization of our craft…but PME needs this modernization to keep pace with fundamental operational requirements.   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2832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F8CCE9-DADF-41D6-8082-FD41410E1C67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83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832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38900C-C56A-4AFD-95E8-50A6719E6F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83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639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C-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065E-7882-C0AA-6569-03AF7FE9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2ED320-0106-8803-BC9E-96F47773DE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0B4CBA0-5F69-A364-95FA-270316F00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732" y="5128184"/>
            <a:ext cx="8036351" cy="14554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15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0537BB-F8D9-4251-FCB1-E549E6AA087C}"/>
              </a:ext>
            </a:extLst>
          </p:cNvPr>
          <p:cNvSpPr txBox="1"/>
          <p:nvPr userDrawn="1"/>
        </p:nvSpPr>
        <p:spPr>
          <a:xfrm>
            <a:off x="1011026" y="1256908"/>
            <a:ext cx="8036351" cy="35595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425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4286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D_Body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71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62"/>
            <a:ext cx="8549640" cy="15680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145280"/>
            <a:ext cx="7040880" cy="18694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2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8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31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13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96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7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62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885719" y="6905538"/>
            <a:ext cx="7702125" cy="1740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743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Maintaining Shared Understanding and Trust with Commanders and Soldiers on the Ground </a:t>
            </a:r>
          </a:p>
        </p:txBody>
      </p:sp>
      <p:grpSp>
        <p:nvGrpSpPr>
          <p:cNvPr id="8" name="Group 39"/>
          <p:cNvGrpSpPr/>
          <p:nvPr userDrawn="1"/>
        </p:nvGrpSpPr>
        <p:grpSpPr>
          <a:xfrm>
            <a:off x="922022" y="7071360"/>
            <a:ext cx="754379" cy="81280"/>
            <a:chOff x="838194" y="6734890"/>
            <a:chExt cx="1447806" cy="42329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838200" y="6734890"/>
              <a:ext cx="14478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838194" y="6777219"/>
              <a:ext cx="1447806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0"/>
          <p:cNvGrpSpPr/>
          <p:nvPr userDrawn="1"/>
        </p:nvGrpSpPr>
        <p:grpSpPr>
          <a:xfrm>
            <a:off x="8633455" y="7071364"/>
            <a:ext cx="922027" cy="76394"/>
            <a:chOff x="838194" y="6734890"/>
            <a:chExt cx="1447806" cy="42329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838200" y="6734890"/>
              <a:ext cx="14478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838194" y="6777219"/>
              <a:ext cx="1447806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Tradoc New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3820" y="6619443"/>
            <a:ext cx="593611" cy="585216"/>
          </a:xfrm>
          <a:prstGeom prst="rect">
            <a:avLst/>
          </a:prstGeom>
          <a:effectLst/>
          <a:scene3d>
            <a:camera prst="obliqueTopLeft"/>
            <a:lightRig rig="threePt" dir="t"/>
          </a:scene3d>
          <a:sp3d z="50800"/>
        </p:spPr>
      </p:pic>
      <p:pic>
        <p:nvPicPr>
          <p:cNvPr id="15" name="Picture 48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586" y="6798259"/>
            <a:ext cx="854964" cy="5169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472408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B73F-1623-CA06-BA65-C86649BC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389467"/>
            <a:ext cx="8675370" cy="141393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016471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2873588"/>
            <a:ext cx="9052560" cy="1568027"/>
          </a:xfrm>
        </p:spPr>
        <p:txBody>
          <a:bodyPr/>
          <a:lstStyle>
            <a:lvl1pPr>
              <a:defRPr sz="396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CDD90-8C04-4384-8481-62DCACDC7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89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799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4380" y="4754880"/>
            <a:ext cx="8549640" cy="2115046"/>
          </a:xfrm>
        </p:spPr>
        <p:txBody>
          <a:bodyPr anchor="ctr" anchorCtr="1"/>
          <a:lstStyle>
            <a:lvl1pPr marL="0" indent="0" algn="ctr">
              <a:buNone/>
              <a:defRPr sz="1980" b="1" i="1" u="none" baseline="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add subtitle</a:t>
            </a:r>
            <a:br>
              <a:rPr lang="en-US"/>
            </a:br>
            <a:r>
              <a:rPr lang="en-US"/>
              <a:t>(First Line: Forum Chair/Briefer; Arial 24, bold, italicized)</a:t>
            </a:r>
            <a:br>
              <a:rPr lang="en-US"/>
            </a:br>
            <a:r>
              <a:rPr lang="en-US"/>
              <a:t>(Second Line: Chair/Briefer’s Title; Arial 24 bold, italicized)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80" y="550484"/>
            <a:ext cx="8549640" cy="2507676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1980" i="0" baseline="0"/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(First Line: Forum; Arial 32, bold)</a:t>
            </a:r>
            <a:br>
              <a:rPr lang="en-US"/>
            </a:br>
            <a:r>
              <a:rPr lang="en-US"/>
              <a:t>(Second Line: Date; Arial 32, bold)</a:t>
            </a:r>
            <a:br>
              <a:rPr lang="en-US"/>
            </a:br>
            <a:r>
              <a:rPr lang="en-US"/>
              <a:t>(Third Line: Subject/Topic; Arial 24, bold, italicized)</a:t>
            </a:r>
          </a:p>
        </p:txBody>
      </p:sp>
    </p:spTree>
    <p:extLst>
      <p:ext uri="{BB962C8B-B14F-4D97-AF65-F5344CB8AC3E}">
        <p14:creationId xmlns:p14="http://schemas.microsoft.com/office/powerpoint/2010/main" val="4266325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437" y="107291"/>
            <a:ext cx="8750808" cy="3867912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909200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454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23973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ID_Body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009" y="154659"/>
            <a:ext cx="3798676" cy="495582"/>
          </a:xfrm>
          <a:prstGeom prst="rect">
            <a:avLst/>
          </a:prstGeom>
        </p:spPr>
        <p:txBody>
          <a:bodyPr anchor="ctr" anchorCtr="1">
            <a:noAutofit/>
          </a:bodyPr>
          <a:lstStyle>
            <a:lvl1pPr algn="l">
              <a:defRPr sz="1485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331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61150-177E-1A1E-3A38-F78EB28E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E84574-4576-F970-10D5-56B974216A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7" y="684628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2205"/>
            </a:lvl1pPr>
            <a:lvl2pPr>
              <a:defRPr sz="2205"/>
            </a:lvl2pPr>
            <a:lvl3pPr>
              <a:defRPr sz="2205"/>
            </a:lvl3pPr>
            <a:lvl4pPr>
              <a:defRPr sz="2205"/>
            </a:lvl4pPr>
            <a:lvl5pPr>
              <a:defRPr sz="22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082034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920" y="2873588"/>
            <a:ext cx="9052560" cy="1568027"/>
          </a:xfrm>
        </p:spPr>
        <p:txBody>
          <a:bodyPr/>
          <a:lstStyle>
            <a:lvl1pPr>
              <a:defRPr sz="3960">
                <a:solidFill>
                  <a:srgbClr val="0000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CDD90-8C04-4384-8481-62DCACDC7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78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950808"/>
            <a:ext cx="9052560" cy="55837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5200003" y="73609"/>
            <a:ext cx="4735040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310">
              <a:latin typeface=" Arial"/>
            </a:endParaRPr>
          </a:p>
        </p:txBody>
      </p:sp>
    </p:spTree>
    <p:extLst>
      <p:ext uri="{BB962C8B-B14F-4D97-AF65-F5344CB8AC3E}">
        <p14:creationId xmlns:p14="http://schemas.microsoft.com/office/powerpoint/2010/main" val="385987793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43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1433">
              <a:lnSpc>
                <a:spcPts val="788"/>
              </a:lnSpc>
            </a:pPr>
            <a:fld id="{81D60167-4931-47E6-BA6A-407CBD079E47}" type="slidenum">
              <a:rPr lang="en-US" smtClean="0"/>
              <a:pPr marL="31433">
                <a:lnSpc>
                  <a:spcPts val="788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31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55480" y="6925735"/>
            <a:ext cx="502920" cy="389467"/>
          </a:xfr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0DB5FD-CF9B-5F92-077B-285E0EAEE5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34"/>
            <a:ext cx="10058400" cy="6685466"/>
          </a:xfrm>
          <a:prstGeom prst="rect">
            <a:avLst/>
          </a:prstGeom>
        </p:spPr>
      </p:pic>
      <p:sp>
        <p:nvSpPr>
          <p:cNvPr id="3" name="Rectangle 7">
            <a:extLst>
              <a:ext uri="{FF2B5EF4-FFF2-40B4-BE49-F238E27FC236}">
                <a16:creationId xmlns:a16="http://schemas.microsoft.com/office/drawing/2014/main" id="{408E4510-3466-3321-CBAE-DF33E72205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06783" y="1567028"/>
            <a:ext cx="8422807" cy="70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anchor="ctr">
            <a:noAutofit/>
          </a:bodyPr>
          <a:lstStyle/>
          <a:p>
            <a:pPr marL="0" marR="0" lvl="0" indent="0" algn="ctr" defTabSz="754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96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83387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61150-177E-1A1E-3A38-F78EB28E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E84574-4576-F970-10D5-56B974216A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6" y="684628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2310"/>
            </a:lvl1pPr>
            <a:lvl2pPr>
              <a:defRPr sz="2310"/>
            </a:lvl2pPr>
            <a:lvl3pPr>
              <a:defRPr sz="2310"/>
            </a:lvl3pPr>
            <a:lvl4pPr>
              <a:defRPr sz="2310"/>
            </a:lvl4pPr>
            <a:lvl5pPr>
              <a:defRPr sz="231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4535854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1485"/>
            </a:lvl1pPr>
            <a:lvl2pPr marL="282893" indent="0" algn="ctr">
              <a:buNone/>
              <a:defRPr sz="1238"/>
            </a:lvl2pPr>
            <a:lvl3pPr marL="565785" indent="0" algn="ctr">
              <a:buNone/>
              <a:defRPr sz="1114"/>
            </a:lvl3pPr>
            <a:lvl4pPr marL="848678" indent="0" algn="ctr">
              <a:buNone/>
              <a:defRPr sz="990"/>
            </a:lvl4pPr>
            <a:lvl5pPr marL="1131570" indent="0" algn="ctr">
              <a:buNone/>
              <a:defRPr sz="990"/>
            </a:lvl5pPr>
            <a:lvl6pPr marL="1414463" indent="0" algn="ctr">
              <a:buNone/>
              <a:defRPr sz="990"/>
            </a:lvl6pPr>
            <a:lvl7pPr marL="1697355" indent="0" algn="ctr">
              <a:buNone/>
              <a:defRPr sz="990"/>
            </a:lvl7pPr>
            <a:lvl8pPr marL="1980248" indent="0" algn="ctr">
              <a:buNone/>
              <a:defRPr sz="990"/>
            </a:lvl8pPr>
            <a:lvl9pPr marL="2263140" indent="0" algn="ctr">
              <a:buNone/>
              <a:defRPr sz="99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93727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C-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065E-7882-C0AA-6569-03AF7FE9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2ED320-0106-8803-BC9E-96F47773DE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0B4CBA0-5F69-A364-95FA-270316F00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733" y="5128185"/>
            <a:ext cx="8036351" cy="14554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36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278472" indent="0" algn="ctr">
              <a:buNone/>
              <a:defRPr sz="1219"/>
            </a:lvl2pPr>
            <a:lvl3pPr marL="556944" indent="0" algn="ctr">
              <a:buNone/>
              <a:defRPr sz="1096"/>
            </a:lvl3pPr>
            <a:lvl4pPr marL="835417" indent="0" algn="ctr">
              <a:buNone/>
              <a:defRPr sz="974"/>
            </a:lvl4pPr>
            <a:lvl5pPr marL="1113889" indent="0" algn="ctr">
              <a:buNone/>
              <a:defRPr sz="974"/>
            </a:lvl5pPr>
            <a:lvl6pPr marL="1392362" indent="0" algn="ctr">
              <a:buNone/>
              <a:defRPr sz="974"/>
            </a:lvl6pPr>
            <a:lvl7pPr marL="1670834" indent="0" algn="ctr">
              <a:buNone/>
              <a:defRPr sz="974"/>
            </a:lvl7pPr>
            <a:lvl8pPr marL="1949306" indent="0" algn="ctr">
              <a:buNone/>
              <a:defRPr sz="974"/>
            </a:lvl8pPr>
            <a:lvl9pPr marL="2227779" indent="0" algn="ctr">
              <a:buNone/>
              <a:defRPr sz="974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0537BB-F8D9-4251-FCB1-E549E6AA087C}"/>
              </a:ext>
            </a:extLst>
          </p:cNvPr>
          <p:cNvSpPr txBox="1"/>
          <p:nvPr userDrawn="1"/>
        </p:nvSpPr>
        <p:spPr>
          <a:xfrm>
            <a:off x="1011026" y="1256909"/>
            <a:ext cx="8036351" cy="35595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3289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0374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61150-177E-1A1E-3A38-F78EB28E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E84574-4576-F970-10D5-56B974216A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7" y="684628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1705"/>
            </a:lvl1pPr>
            <a:lvl2pPr>
              <a:defRPr sz="1705"/>
            </a:lvl2pPr>
            <a:lvl3pPr>
              <a:defRPr sz="1705"/>
            </a:lvl3pPr>
            <a:lvl4pPr>
              <a:defRPr sz="1705"/>
            </a:lvl4pPr>
            <a:lvl5pPr>
              <a:defRPr sz="17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898473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55480" y="6925737"/>
            <a:ext cx="502920" cy="389467"/>
          </a:xfr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0DB5FD-CF9B-5F92-077B-285E0EAEE5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34"/>
            <a:ext cx="10058400" cy="6685466"/>
          </a:xfrm>
          <a:prstGeom prst="rect">
            <a:avLst/>
          </a:prstGeom>
        </p:spPr>
      </p:pic>
      <p:sp>
        <p:nvSpPr>
          <p:cNvPr id="3" name="Rectangle 7">
            <a:extLst>
              <a:ext uri="{FF2B5EF4-FFF2-40B4-BE49-F238E27FC236}">
                <a16:creationId xmlns:a16="http://schemas.microsoft.com/office/drawing/2014/main" id="{408E4510-3466-3321-CBAE-DF33E72205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2689" y="1842889"/>
            <a:ext cx="8422807" cy="70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anchor="ctr">
            <a:noAutofit/>
          </a:bodyPr>
          <a:lstStyle/>
          <a:p>
            <a:pPr marL="0" marR="0" lvl="0" indent="0" algn="ctr" defTabSz="5567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924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567484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0" y="1971692"/>
            <a:ext cx="9052560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06884"/>
            <a:ext cx="9052560" cy="48276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582378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55480" y="6925736"/>
            <a:ext cx="502920" cy="389467"/>
          </a:xfr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0DB5FD-CF9B-5F92-077B-285E0EAEE5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34"/>
            <a:ext cx="10058400" cy="6685466"/>
          </a:xfrm>
          <a:prstGeom prst="rect">
            <a:avLst/>
          </a:prstGeom>
        </p:spPr>
      </p:pic>
      <p:sp>
        <p:nvSpPr>
          <p:cNvPr id="3" name="Rectangle 7">
            <a:extLst>
              <a:ext uri="{FF2B5EF4-FFF2-40B4-BE49-F238E27FC236}">
                <a16:creationId xmlns:a16="http://schemas.microsoft.com/office/drawing/2014/main" id="{408E4510-3466-3321-CBAE-DF33E72205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2688" y="1842888"/>
            <a:ext cx="8422807" cy="70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anchor="ctr">
            <a:noAutofit/>
          </a:bodyPr>
          <a:lstStyle/>
          <a:p>
            <a:pPr marL="0" marR="0" lvl="0" indent="0" algn="ctr" defTabSz="7198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78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02414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6" y="775872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1705"/>
            </a:lvl1pPr>
            <a:lvl2pPr>
              <a:defRPr sz="1705"/>
            </a:lvl2pPr>
            <a:lvl3pPr>
              <a:defRPr sz="1705"/>
            </a:lvl3pPr>
            <a:lvl4pPr>
              <a:defRPr sz="1705"/>
            </a:lvl4pPr>
            <a:lvl5pPr>
              <a:defRPr sz="17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251617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6" y="775872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1705"/>
            </a:lvl1pPr>
            <a:lvl2pPr>
              <a:defRPr sz="1705"/>
            </a:lvl2pPr>
            <a:lvl3pPr>
              <a:defRPr sz="1705"/>
            </a:lvl3pPr>
            <a:lvl4pPr>
              <a:defRPr sz="1705"/>
            </a:lvl4pPr>
            <a:lvl5pPr>
              <a:defRPr sz="17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591226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646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67881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8501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42174"/>
            <a:ext cx="7543800" cy="1766146"/>
          </a:xfrm>
        </p:spPr>
        <p:txBody>
          <a:bodyPr/>
          <a:lstStyle>
            <a:lvl1pPr marL="0" indent="0" algn="ctr">
              <a:buNone/>
              <a:defRPr sz="1418"/>
            </a:lvl1pPr>
            <a:lvl2pPr marL="270034" indent="0" algn="ctr">
              <a:buNone/>
              <a:defRPr sz="1181"/>
            </a:lvl2pPr>
            <a:lvl3pPr marL="540068" indent="0" algn="ctr">
              <a:buNone/>
              <a:defRPr sz="1063"/>
            </a:lvl3pPr>
            <a:lvl4pPr marL="810101" indent="0" algn="ctr">
              <a:buNone/>
              <a:defRPr sz="945"/>
            </a:lvl4pPr>
            <a:lvl5pPr marL="1080135" indent="0" algn="ctr">
              <a:buNone/>
              <a:defRPr sz="945"/>
            </a:lvl5pPr>
            <a:lvl6pPr marL="1350169" indent="0" algn="ctr">
              <a:buNone/>
              <a:defRPr sz="945"/>
            </a:lvl6pPr>
            <a:lvl7pPr marL="1620203" indent="0" algn="ctr">
              <a:buNone/>
              <a:defRPr sz="945"/>
            </a:lvl7pPr>
            <a:lvl8pPr marL="1890236" indent="0" algn="ctr">
              <a:buNone/>
              <a:defRPr sz="945"/>
            </a:lvl8pPr>
            <a:lvl9pPr marL="2160270" indent="0" algn="ctr">
              <a:buNone/>
              <a:defRPr sz="945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911571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0" y="1971692"/>
            <a:ext cx="9052560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06883"/>
            <a:ext cx="9052560" cy="48276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54974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C-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B9970C-1229-06FB-5A07-6A9E8B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46" y="775872"/>
            <a:ext cx="9478108" cy="5763456"/>
          </a:xfrm>
          <a:prstGeom prst="rect">
            <a:avLst/>
          </a:prstGeom>
        </p:spPr>
        <p:txBody>
          <a:bodyPr/>
          <a:lstStyle>
            <a:lvl1pPr>
              <a:defRPr sz="2205"/>
            </a:lvl1pPr>
            <a:lvl2pPr>
              <a:defRPr sz="2205"/>
            </a:lvl2pPr>
            <a:lvl3pPr>
              <a:defRPr sz="2205"/>
            </a:lvl3pPr>
            <a:lvl4pPr>
              <a:defRPr sz="2205"/>
            </a:lvl4pPr>
            <a:lvl5pPr>
              <a:defRPr sz="220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336763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63"/>
            <a:ext cx="8549640" cy="15680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145280"/>
            <a:ext cx="7040880" cy="18694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9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9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9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9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9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9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9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9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885719" y="6905539"/>
            <a:ext cx="7702125" cy="1703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709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Maintaining Shared Understanding and Trust with Commanders and Soldiers on the Ground </a:t>
            </a:r>
          </a:p>
        </p:txBody>
      </p:sp>
      <p:grpSp>
        <p:nvGrpSpPr>
          <p:cNvPr id="8" name="Group 39"/>
          <p:cNvGrpSpPr/>
          <p:nvPr userDrawn="1"/>
        </p:nvGrpSpPr>
        <p:grpSpPr>
          <a:xfrm>
            <a:off x="922023" y="7071360"/>
            <a:ext cx="754379" cy="81280"/>
            <a:chOff x="838194" y="6734890"/>
            <a:chExt cx="1447806" cy="42329"/>
          </a:xfrm>
        </p:grpSpPr>
        <p:cxnSp>
          <p:nvCxnSpPr>
            <p:cNvPr id="9" name="Straight Connector 8"/>
            <p:cNvCxnSpPr/>
            <p:nvPr userDrawn="1"/>
          </p:nvCxnSpPr>
          <p:spPr>
            <a:xfrm>
              <a:off x="838200" y="6734890"/>
              <a:ext cx="14478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838194" y="6777219"/>
              <a:ext cx="1447806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40"/>
          <p:cNvGrpSpPr/>
          <p:nvPr userDrawn="1"/>
        </p:nvGrpSpPr>
        <p:grpSpPr>
          <a:xfrm>
            <a:off x="8633455" y="7071364"/>
            <a:ext cx="922027" cy="76394"/>
            <a:chOff x="838194" y="6734890"/>
            <a:chExt cx="1447806" cy="42329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838200" y="6734890"/>
              <a:ext cx="1447800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838194" y="6777219"/>
              <a:ext cx="1447806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Tradoc New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83820" y="6619443"/>
            <a:ext cx="593610" cy="585216"/>
          </a:xfrm>
          <a:prstGeom prst="rect">
            <a:avLst/>
          </a:prstGeom>
          <a:effectLst/>
          <a:scene3d>
            <a:camera prst="obliqueTopLeft"/>
            <a:lightRig rig="threePt" dir="t"/>
          </a:scene3d>
          <a:sp3d z="50800"/>
        </p:spPr>
      </p:pic>
      <p:pic>
        <p:nvPicPr>
          <p:cNvPr id="15" name="Picture 48"/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586" y="6798260"/>
            <a:ext cx="854964" cy="5169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907954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0" y="1971692"/>
            <a:ext cx="9052560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06883"/>
            <a:ext cx="9052560" cy="48276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161869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23463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Relationship Id="rId22" Type="http://schemas.openxmlformats.org/officeDocument/2006/relationships/image" Target="../media/image4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 userDrawn="1"/>
        </p:nvSpPr>
        <p:spPr>
          <a:xfrm>
            <a:off x="5029216" y="-9324"/>
            <a:ext cx="5029200" cy="6827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98">
              <a:solidFill>
                <a:prstClr val="white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5029200" y="0"/>
            <a:ext cx="5029200" cy="682752"/>
          </a:xfrm>
          <a:prstGeom prst="rect">
            <a:avLst/>
          </a:prstGeom>
        </p:spPr>
        <p:txBody>
          <a:bodyPr lIns="10801" tIns="10801" rIns="10801" bIns="10801" anchor="ctr" anchorCtr="0">
            <a:normAutofit/>
          </a:bodyPr>
          <a:lstStyle>
            <a:lvl1pPr algn="ctr" defTabSz="685495" rtl="0" eaLnBrk="1" latinLnBrk="0" hangingPunct="1">
              <a:spcBef>
                <a:spcPct val="0"/>
              </a:spcBef>
              <a:buNone/>
              <a:defRPr sz="2100" b="1" i="1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endParaRPr lang="en-US" sz="1240">
              <a:solidFill>
                <a:prstClr val="black"/>
              </a:solidFill>
            </a:endParaRPr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5029200" y="4219"/>
            <a:ext cx="5029200" cy="682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5542" y="6923813"/>
            <a:ext cx="895551" cy="38946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945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10268F-0745-B4FA-C1F7-D194FE0A4D3F}"/>
              </a:ext>
            </a:extLst>
          </p:cNvPr>
          <p:cNvSpPr/>
          <p:nvPr userDrawn="1"/>
        </p:nvSpPr>
        <p:spPr>
          <a:xfrm>
            <a:off x="0" y="-9947"/>
            <a:ext cx="5029200" cy="6827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8801" marR="0" lvl="0" indent="-1251" algn="l" defTabSz="4048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45" b="1" i="0" u="none" strike="noStrike" kern="1200" cap="none" spc="0" normalizeH="0" baseline="0" noProof="0" dirty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A84864-D3A9-7E56-830E-65866D5FDE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13599"/>
            <a:ext cx="5109310" cy="68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376" tIns="15188" rIns="30376" bIns="15188" anchor="ctr"/>
          <a:lstStyle/>
          <a:p>
            <a:pPr marL="254095" indent="153770" defTabSz="404870">
              <a:defRPr/>
            </a:pPr>
            <a:endParaRPr lang="en-US" sz="945" b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7F0CAE-B916-63D4-B4BC-CCC5C9174ACF}"/>
              </a:ext>
            </a:extLst>
          </p:cNvPr>
          <p:cNvSpPr/>
          <p:nvPr userDrawn="1"/>
        </p:nvSpPr>
        <p:spPr>
          <a:xfrm>
            <a:off x="0" y="-9031"/>
            <a:ext cx="3771900" cy="67607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200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32872D-0FFC-36EE-4CCF-6B85FA74A7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6811" y="4567"/>
            <a:ext cx="2845090" cy="68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0376" tIns="15188" rIns="30376" bIns="15188" anchor="ctr"/>
          <a:lstStyle/>
          <a:p>
            <a:pPr marL="253782" marR="0" lvl="0" indent="150019" algn="l" defTabSz="4048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60" b="1" i="0" u="none" strike="noStrike" kern="1200" cap="none" spc="0" normalizeH="0" baseline="0" noProof="0" dirty="0">
                <a:ln>
                  <a:noFill/>
                </a:ln>
                <a:solidFill>
                  <a:srgbClr val="F6C7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 ARMY AVIATION</a:t>
            </a:r>
          </a:p>
          <a:p>
            <a:pPr marL="253782" marR="0" lvl="0" indent="150019" algn="l" defTabSz="4048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7" b="1" i="0" u="none" strike="noStrike" kern="1200" cap="none" spc="0" normalizeH="0" baseline="0" noProof="0" dirty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DECICIVE IN LARGE SCALE COMBAT</a:t>
            </a:r>
          </a:p>
        </p:txBody>
      </p:sp>
      <p:pic>
        <p:nvPicPr>
          <p:cNvPr id="14" name="U.S. Army" descr="U.S. Army">
            <a:extLst>
              <a:ext uri="{FF2B5EF4-FFF2-40B4-BE49-F238E27FC236}">
                <a16:creationId xmlns:a16="http://schemas.microsoft.com/office/drawing/2014/main" id="{C092AD56-6488-6B5C-928C-B5F8E5D9E96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black">
          <a:xfrm>
            <a:off x="-134229" y="-44948"/>
            <a:ext cx="1518575" cy="74142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7DDA067-E53E-9A4A-887B-F520097ED080}"/>
              </a:ext>
            </a:extLst>
          </p:cNvPr>
          <p:cNvSpPr txBox="1"/>
          <p:nvPr userDrawn="1"/>
        </p:nvSpPr>
        <p:spPr>
          <a:xfrm>
            <a:off x="4692422" y="7118544"/>
            <a:ext cx="895551" cy="1212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270034">
              <a:defRPr/>
            </a:pPr>
            <a:r>
              <a:rPr lang="en-US" sz="788" b="1" dirty="0">
                <a:solidFill>
                  <a:srgbClr val="0071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B2A60A-8A43-680A-0DB2-6065BD49AC92}"/>
              </a:ext>
            </a:extLst>
          </p:cNvPr>
          <p:cNvSpPr txBox="1"/>
          <p:nvPr userDrawn="1"/>
        </p:nvSpPr>
        <p:spPr>
          <a:xfrm>
            <a:off x="4601255" y="13131"/>
            <a:ext cx="855860" cy="1212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270034">
              <a:defRPr/>
            </a:pPr>
            <a:r>
              <a:rPr lang="en-US" sz="788" b="1" dirty="0">
                <a:solidFill>
                  <a:srgbClr val="0071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67216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52" r:id="rId3"/>
    <p:sldLayoutId id="2147483753" r:id="rId4"/>
    <p:sldLayoutId id="2147483754" r:id="rId5"/>
    <p:sldLayoutId id="2147483755" r:id="rId6"/>
    <p:sldLayoutId id="2147483758" r:id="rId7"/>
  </p:sldLayoutIdLst>
  <p:transition spd="med">
    <p:fade/>
  </p:transition>
  <p:hf hdr="0" ftr="0" dt="0"/>
  <p:txStyles>
    <p:titleStyle>
      <a:lvl1pPr algn="ctr" defTabSz="404870" rtl="0" eaLnBrk="1" latinLnBrk="0" hangingPunct="1">
        <a:spcBef>
          <a:spcPct val="0"/>
        </a:spcBef>
        <a:buNone/>
        <a:defRPr sz="189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151827" indent="-151827" algn="l" defTabSz="404870" rtl="0" eaLnBrk="1" latinLnBrk="0" hangingPunct="1">
        <a:spcBef>
          <a:spcPct val="20000"/>
        </a:spcBef>
        <a:buFont typeface="Arial" pitchFamily="34" charset="0"/>
        <a:buChar char="•"/>
        <a:defRPr sz="1418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8957" indent="-126522" algn="l" defTabSz="404870" rtl="0" eaLnBrk="1" latinLnBrk="0" hangingPunct="1">
        <a:spcBef>
          <a:spcPct val="20000"/>
        </a:spcBef>
        <a:buFont typeface="Arial" pitchFamily="34" charset="0"/>
        <a:buChar char="–"/>
        <a:defRPr sz="124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06088" indent="-101218" algn="l" defTabSz="404870" rtl="0" eaLnBrk="1" latinLnBrk="0" hangingPunct="1">
        <a:spcBef>
          <a:spcPct val="20000"/>
        </a:spcBef>
        <a:buFont typeface="Arial" pitchFamily="34" charset="0"/>
        <a:buChar char="•"/>
        <a:defRPr sz="106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08522" indent="-101218" algn="l" defTabSz="404870" rtl="0" eaLnBrk="1" latinLnBrk="0" hangingPunct="1">
        <a:spcBef>
          <a:spcPct val="20000"/>
        </a:spcBef>
        <a:buFont typeface="Arial" pitchFamily="34" charset="0"/>
        <a:buChar char="–"/>
        <a:defRPr sz="8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10959" indent="-101218" algn="l" defTabSz="404870" rtl="0" eaLnBrk="1" latinLnBrk="0" hangingPunct="1">
        <a:spcBef>
          <a:spcPct val="20000"/>
        </a:spcBef>
        <a:buFont typeface="Arial" pitchFamily="34" charset="0"/>
        <a:buChar char="»"/>
        <a:defRPr sz="8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113393" indent="-101218" algn="l" defTabSz="404870" rtl="0" eaLnBrk="1" latinLnBrk="0" hangingPunct="1">
        <a:spcBef>
          <a:spcPct val="20000"/>
        </a:spcBef>
        <a:buFont typeface="Arial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6pPr>
      <a:lvl7pPr marL="1315829" indent="-101218" algn="l" defTabSz="404870" rtl="0" eaLnBrk="1" latinLnBrk="0" hangingPunct="1">
        <a:spcBef>
          <a:spcPct val="20000"/>
        </a:spcBef>
        <a:buFont typeface="Arial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7pPr>
      <a:lvl8pPr marL="1518263" indent="-101218" algn="l" defTabSz="404870" rtl="0" eaLnBrk="1" latinLnBrk="0" hangingPunct="1">
        <a:spcBef>
          <a:spcPct val="20000"/>
        </a:spcBef>
        <a:buFont typeface="Arial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8pPr>
      <a:lvl9pPr marL="1720698" indent="-101218" algn="l" defTabSz="404870" rtl="0" eaLnBrk="1" latinLnBrk="0" hangingPunct="1">
        <a:spcBef>
          <a:spcPct val="20000"/>
        </a:spcBef>
        <a:buFont typeface="Arial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1pPr>
      <a:lvl2pPr marL="202435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2pPr>
      <a:lvl3pPr marL="404870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3pPr>
      <a:lvl4pPr marL="607304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4pPr>
      <a:lvl5pPr marL="809741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5pPr>
      <a:lvl6pPr marL="1012176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6pPr>
      <a:lvl7pPr marL="1214612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7pPr>
      <a:lvl8pPr marL="1417046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8pPr>
      <a:lvl9pPr marL="1619481" algn="l" defTabSz="404870" rtl="0" eaLnBrk="1" latinLnBrk="0" hangingPunct="1">
        <a:defRPr sz="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5029200" cy="70551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24337" y="10665"/>
            <a:ext cx="5029200" cy="682414"/>
          </a:xfrm>
          <a:prstGeom prst="rect">
            <a:avLst/>
          </a:prstGeom>
          <a:solidFill>
            <a:srgbClr val="221F20"/>
          </a:solidFill>
          <a:ln w="9525">
            <a:noFill/>
            <a:miter lim="800000"/>
            <a:headEnd/>
            <a:tailEnd/>
          </a:ln>
        </p:spPr>
        <p:txBody>
          <a:bodyPr wrap="none" lIns="56574" tIns="28287" rIns="56574" bIns="28287" anchor="ctr"/>
          <a:lstStyle/>
          <a:p>
            <a:pPr marL="474107" indent="-49768" defTabSz="754044">
              <a:defRPr/>
            </a:pPr>
            <a:r>
              <a:rPr lang="en-US" sz="1650" b="1" dirty="0">
                <a:solidFill>
                  <a:srgbClr val="F6C700"/>
                </a:solidFill>
              </a:rPr>
              <a:t>    </a:t>
            </a:r>
            <a:r>
              <a:rPr kumimoji="0" lang="en-US" sz="1980" b="1" i="0" u="none" strike="noStrike" kern="1200" cap="none" spc="0" normalizeH="0" baseline="0" dirty="0">
                <a:ln>
                  <a:noFill/>
                </a:ln>
                <a:solidFill>
                  <a:srgbClr val="F6C7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ARMY AVIATION </a:t>
            </a:r>
          </a:p>
          <a:p>
            <a:pPr marL="474107" indent="-49768" defTabSz="754044">
              <a:defRPr/>
            </a:pPr>
            <a:r>
              <a:rPr lang="en-US" sz="1238" b="1">
                <a:solidFill>
                  <a:srgbClr val="969696"/>
                </a:solidFill>
              </a:rPr>
              <a:t>     </a:t>
            </a:r>
            <a:r>
              <a:rPr kumimoji="0" lang="en-US" sz="1485" b="1" i="0" u="none" strike="noStrike" kern="1200" cap="none" spc="0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ABOVE THE BEST</a:t>
            </a:r>
            <a:endParaRPr kumimoji="0" lang="en-US" sz="1485" b="1" i="0" u="none" strike="noStrike" kern="1200" cap="none" spc="0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5029216" y="55"/>
            <a:ext cx="5029200" cy="7055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2" name="TextBox 1"/>
          <p:cNvSpPr txBox="1"/>
          <p:nvPr userDrawn="1"/>
        </p:nvSpPr>
        <p:spPr>
          <a:xfrm>
            <a:off x="9711609" y="7110718"/>
            <a:ext cx="296876" cy="206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58186FB-8694-4DAC-87C0-15216637349E}" type="slidenum">
              <a:rPr lang="en-US" sz="743" smtClean="0"/>
              <a:t>‹#›</a:t>
            </a:fld>
            <a:endParaRPr lang="en-US" sz="743"/>
          </a:p>
        </p:txBody>
      </p:sp>
      <p:sp>
        <p:nvSpPr>
          <p:cNvPr id="3" name="TextBox 2"/>
          <p:cNvSpPr txBox="1"/>
          <p:nvPr userDrawn="1"/>
        </p:nvSpPr>
        <p:spPr>
          <a:xfrm>
            <a:off x="4789037" y="6644708"/>
            <a:ext cx="513282" cy="32085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1485">
                <a:solidFill>
                  <a:schemeClr val="bg1"/>
                </a:solidFill>
                <a:latin typeface=" Arial"/>
              </a:rPr>
              <a:t>CUI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36E5767-D1C9-637A-6AD8-15ED49615607}"/>
              </a:ext>
            </a:extLst>
          </p:cNvPr>
          <p:cNvGrpSpPr/>
          <p:nvPr userDrawn="1"/>
        </p:nvGrpSpPr>
        <p:grpSpPr>
          <a:xfrm>
            <a:off x="0" y="50761"/>
            <a:ext cx="727082" cy="673442"/>
            <a:chOff x="56210" y="24214"/>
            <a:chExt cx="881312" cy="631352"/>
          </a:xfrm>
        </p:grpSpPr>
        <p:pic>
          <p:nvPicPr>
            <p:cNvPr id="7" name="Content Placeholder 7" descr="Logo&#10;&#10;Description automatically generated">
              <a:extLst>
                <a:ext uri="{FF2B5EF4-FFF2-40B4-BE49-F238E27FC236}">
                  <a16:creationId xmlns:a16="http://schemas.microsoft.com/office/drawing/2014/main" id="{9C2B9ED8-6EAB-4EE5-5209-E271DB072A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3641"/>
            <a:stretch/>
          </p:blipFill>
          <p:spPr>
            <a:xfrm>
              <a:off x="168084" y="24214"/>
              <a:ext cx="516775" cy="49311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60A6A9-E218-5053-9734-D45A5C1FA2B7}"/>
                </a:ext>
              </a:extLst>
            </p:cNvPr>
            <p:cNvSpPr txBox="1"/>
            <p:nvPr userDrawn="1"/>
          </p:nvSpPr>
          <p:spPr>
            <a:xfrm>
              <a:off x="56210" y="444089"/>
              <a:ext cx="881312" cy="211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66" b="1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U.S. ARMY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53AEF2-1028-8B99-2C94-2C6D1B49901A}"/>
              </a:ext>
            </a:extLst>
          </p:cNvPr>
          <p:cNvGrpSpPr/>
          <p:nvPr userDrawn="1"/>
        </p:nvGrpSpPr>
        <p:grpSpPr>
          <a:xfrm>
            <a:off x="63833" y="6564943"/>
            <a:ext cx="9709100" cy="778391"/>
            <a:chOff x="77373" y="6154634"/>
            <a:chExt cx="11768606" cy="729742"/>
          </a:xfrm>
        </p:grpSpPr>
        <p:pic>
          <p:nvPicPr>
            <p:cNvPr id="11" name="Picture 10" descr="Tradoc New Logo.PNG">
              <a:extLst>
                <a:ext uri="{FF2B5EF4-FFF2-40B4-BE49-F238E27FC236}">
                  <a16:creationId xmlns:a16="http://schemas.microsoft.com/office/drawing/2014/main" id="{AA7BDCEB-C918-B5C7-CBD1-0AF66AB35B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77373" y="6154634"/>
              <a:ext cx="615846" cy="626110"/>
            </a:xfrm>
            <a:prstGeom prst="rect">
              <a:avLst/>
            </a:prstGeom>
            <a:effectLst/>
            <a:scene3d>
              <a:camera prst="obliqueTopLeft"/>
              <a:lightRig rig="threePt" dir="t"/>
            </a:scene3d>
            <a:sp3d z="50800"/>
          </p:spPr>
        </p:pic>
        <p:pic>
          <p:nvPicPr>
            <p:cNvPr id="12" name="Picture 48">
              <a:extLst>
                <a:ext uri="{FF2B5EF4-FFF2-40B4-BE49-F238E27FC236}">
                  <a16:creationId xmlns:a16="http://schemas.microsoft.com/office/drawing/2014/main" id="{916A482E-746E-54E8-67EA-52C3E6C07F15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162702" y="6331313"/>
              <a:ext cx="886989" cy="5530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2B91FA-95BC-F3B8-5B4F-7381E8671DAA}"/>
                </a:ext>
              </a:extLst>
            </p:cNvPr>
            <p:cNvGrpSpPr/>
            <p:nvPr userDrawn="1"/>
          </p:nvGrpSpPr>
          <p:grpSpPr>
            <a:xfrm>
              <a:off x="7007469" y="6664752"/>
              <a:ext cx="4838510" cy="63945"/>
              <a:chOff x="509757" y="6745119"/>
              <a:chExt cx="1776243" cy="32748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0B8CAB47-6679-B6BD-C78A-493E82600AC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509757" y="6745119"/>
                <a:ext cx="1776243" cy="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0CFC4F6-E56E-0232-D78A-FD817E1AC69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509757" y="6777219"/>
                <a:ext cx="1776243" cy="648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ED45F6-E795-01F5-F3DD-1B0D2409090D}"/>
                </a:ext>
              </a:extLst>
            </p:cNvPr>
            <p:cNvSpPr txBox="1"/>
            <p:nvPr userDrawn="1"/>
          </p:nvSpPr>
          <p:spPr>
            <a:xfrm>
              <a:off x="5285151" y="6554610"/>
              <a:ext cx="1581638" cy="2553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68580" tIns="34290" rIns="68580" bIns="34290" rtlCol="0">
              <a:spAutoFit/>
            </a:bodyPr>
            <a:lstStyle/>
            <a:p>
              <a:pPr algn="ctr"/>
              <a:r>
                <a:rPr lang="en-US" sz="1320" b="1" i="1">
                  <a:solidFill>
                    <a:schemeClr val="tx1"/>
                  </a:solidFill>
                  <a:latin typeface=" Arial"/>
                  <a:cs typeface="Arial" pitchFamily="34" charset="0"/>
                </a:rPr>
                <a:t>“FLY ARMY”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A1773EA-4BD2-483E-86F2-9F76C0CFCE99}"/>
                </a:ext>
              </a:extLst>
            </p:cNvPr>
            <p:cNvGrpSpPr/>
            <p:nvPr userDrawn="1"/>
          </p:nvGrpSpPr>
          <p:grpSpPr>
            <a:xfrm>
              <a:off x="956572" y="6666302"/>
              <a:ext cx="4230889" cy="62356"/>
              <a:chOff x="838194" y="6745159"/>
              <a:chExt cx="1780931" cy="3206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2884C78-CED2-D751-669B-E8A937FB469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38194" y="6745159"/>
                <a:ext cx="1780931" cy="0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E2B5765A-265B-31FC-91F2-E6189D4DD8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38194" y="6777219"/>
                <a:ext cx="1780931" cy="0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23E54E2-DB55-BDA4-B65B-84655E1EDC42}"/>
              </a:ext>
            </a:extLst>
          </p:cNvPr>
          <p:cNvSpPr txBox="1"/>
          <p:nvPr userDrawn="1"/>
        </p:nvSpPr>
        <p:spPr>
          <a:xfrm>
            <a:off x="4790817" y="164038"/>
            <a:ext cx="513282" cy="320857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1485">
                <a:solidFill>
                  <a:schemeClr val="bg1"/>
                </a:solidFill>
                <a:latin typeface=" Arial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88393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</p:sldLayoutIdLst>
  <p:transition spd="med">
    <p:fade/>
  </p:transition>
  <p:hf hdr="0" ftr="0" dt="0"/>
  <p:txStyles>
    <p:titleStyle>
      <a:lvl1pPr algn="ctr" defTabSz="754044" rtl="0" eaLnBrk="1" latinLnBrk="0" hangingPunct="1">
        <a:spcBef>
          <a:spcPct val="0"/>
        </a:spcBef>
        <a:buNone/>
        <a:defRPr sz="363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2767" indent="-282767" algn="l" defTabSz="754044" rtl="0" eaLnBrk="1" latinLnBrk="0" hangingPunct="1">
        <a:spcBef>
          <a:spcPct val="20000"/>
        </a:spcBef>
        <a:buFont typeface="Arial" pitchFamily="34" charset="0"/>
        <a:buChar char="•"/>
        <a:defRPr sz="264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12661" indent="-235639" algn="l" defTabSz="754044" rtl="0" eaLnBrk="1" latinLnBrk="0" hangingPunct="1">
        <a:spcBef>
          <a:spcPct val="20000"/>
        </a:spcBef>
        <a:buFont typeface="Arial" pitchFamily="34" charset="0"/>
        <a:buChar char="–"/>
        <a:defRPr sz="231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42554" indent="-188512" algn="l" defTabSz="754044" rtl="0" eaLnBrk="1" latinLnBrk="0" hangingPunct="1">
        <a:spcBef>
          <a:spcPct val="20000"/>
        </a:spcBef>
        <a:buFont typeface="Arial" pitchFamily="34" charset="0"/>
        <a:buChar char="•"/>
        <a:defRPr sz="198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19577" indent="-188512" algn="l" defTabSz="754044" rtl="0" eaLnBrk="1" latinLnBrk="0" hangingPunct="1">
        <a:spcBef>
          <a:spcPct val="20000"/>
        </a:spcBef>
        <a:buFont typeface="Arial" pitchFamily="34" charset="0"/>
        <a:buChar char="–"/>
        <a:defRPr sz="165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96600" indent="-188512" algn="l" defTabSz="754044" rtl="0" eaLnBrk="1" latinLnBrk="0" hangingPunct="1">
        <a:spcBef>
          <a:spcPct val="20000"/>
        </a:spcBef>
        <a:buFont typeface="Arial" pitchFamily="34" charset="0"/>
        <a:buChar char="»"/>
        <a:defRPr sz="165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073621" indent="-188512" algn="l" defTabSz="754044" rtl="0" eaLnBrk="1" latinLnBrk="0" hangingPunct="1">
        <a:spcBef>
          <a:spcPct val="20000"/>
        </a:spcBef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6pPr>
      <a:lvl7pPr marL="2450644" indent="-188512" algn="l" defTabSz="754044" rtl="0" eaLnBrk="1" latinLnBrk="0" hangingPunct="1">
        <a:spcBef>
          <a:spcPct val="20000"/>
        </a:spcBef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7pPr>
      <a:lvl8pPr marL="2827664" indent="-188512" algn="l" defTabSz="754044" rtl="0" eaLnBrk="1" latinLnBrk="0" hangingPunct="1">
        <a:spcBef>
          <a:spcPct val="20000"/>
        </a:spcBef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8pPr>
      <a:lvl9pPr marL="3204686" indent="-188512" algn="l" defTabSz="754044" rtl="0" eaLnBrk="1" latinLnBrk="0" hangingPunct="1">
        <a:spcBef>
          <a:spcPct val="20000"/>
        </a:spcBef>
        <a:buFont typeface="Arial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022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044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064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088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110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2134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39154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6176" algn="l" defTabSz="754044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 userDrawn="1"/>
        </p:nvSpPr>
        <p:spPr>
          <a:xfrm>
            <a:off x="5029216" y="-9324"/>
            <a:ext cx="5029200" cy="6827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17">
              <a:solidFill>
                <a:prstClr val="white"/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5029200" y="0"/>
            <a:ext cx="5029200" cy="682752"/>
          </a:xfrm>
          <a:prstGeom prst="rect">
            <a:avLst/>
          </a:prstGeom>
        </p:spPr>
        <p:txBody>
          <a:bodyPr lIns="8354" tIns="8354" rIns="8354" bIns="8354" anchor="ctr" anchorCtr="0">
            <a:normAutofit/>
          </a:bodyPr>
          <a:lstStyle>
            <a:lvl1pPr algn="ctr" defTabSz="685495" rtl="0" eaLnBrk="1" latinLnBrk="0" hangingPunct="1">
              <a:spcBef>
                <a:spcPct val="0"/>
              </a:spcBef>
              <a:buNone/>
              <a:defRPr sz="2100" b="1" i="1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endParaRPr lang="en-US" sz="959">
              <a:solidFill>
                <a:prstClr val="black"/>
              </a:solidFill>
            </a:endParaRPr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5029200" y="4219"/>
            <a:ext cx="5029200" cy="682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5542" y="6923814"/>
            <a:ext cx="895551" cy="38946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731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F288AE-1A0B-479E-AB32-116F4187E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10268F-0745-B4FA-C1F7-D194FE0A4D3F}"/>
              </a:ext>
            </a:extLst>
          </p:cNvPr>
          <p:cNvSpPr/>
          <p:nvPr userDrawn="1"/>
        </p:nvSpPr>
        <p:spPr>
          <a:xfrm>
            <a:off x="0" y="-9947"/>
            <a:ext cx="5029200" cy="6827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6182" marR="0" lvl="0" indent="-968" algn="l" defTabSz="3131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31" b="1" i="0" u="none" strike="noStrike" kern="1200" cap="none" spc="0" normalizeH="0" baseline="0" noProof="0" dirty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A84864-D3A9-7E56-830E-65866D5FDE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13599"/>
            <a:ext cx="5109310" cy="68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3494" tIns="11747" rIns="23494" bIns="11747" anchor="ctr"/>
          <a:lstStyle/>
          <a:p>
            <a:pPr marL="196527" indent="118931" defTabSz="313142">
              <a:defRPr/>
            </a:pPr>
            <a:endParaRPr lang="en-US" sz="731" b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7F0CAE-B916-63D4-B4BC-CCC5C9174ACF}"/>
              </a:ext>
            </a:extLst>
          </p:cNvPr>
          <p:cNvSpPr/>
          <p:nvPr userDrawn="1"/>
        </p:nvSpPr>
        <p:spPr>
          <a:xfrm>
            <a:off x="0" y="-9031"/>
            <a:ext cx="3771900" cy="676070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569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1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32872D-0FFC-36EE-4CCF-6B85FA74A7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26811" y="4568"/>
            <a:ext cx="2845090" cy="68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3494" tIns="11747" rIns="23494" bIns="11747" anchor="ctr"/>
          <a:lstStyle/>
          <a:p>
            <a:pPr marL="196285" marR="0" lvl="0" indent="116030" algn="l" defTabSz="3131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74" b="1" i="0" u="none" strike="noStrike" kern="1200" cap="none" spc="0" normalizeH="0" baseline="0" noProof="0" dirty="0">
                <a:ln>
                  <a:noFill/>
                </a:ln>
                <a:solidFill>
                  <a:srgbClr val="F6C7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US ARMY AVIATION</a:t>
            </a:r>
          </a:p>
          <a:p>
            <a:pPr marL="196285" marR="0" lvl="0" indent="116030" algn="l" defTabSz="3131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39" b="1" i="0" u="none" strike="noStrike" kern="1200" cap="none" spc="0" normalizeH="0" baseline="0" noProof="0" dirty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DECICIVE IN LARGE SCALE COMBAT</a:t>
            </a:r>
          </a:p>
        </p:txBody>
      </p:sp>
      <p:pic>
        <p:nvPicPr>
          <p:cNvPr id="14" name="U.S. Army" descr="U.S. Army">
            <a:extLst>
              <a:ext uri="{FF2B5EF4-FFF2-40B4-BE49-F238E27FC236}">
                <a16:creationId xmlns:a16="http://schemas.microsoft.com/office/drawing/2014/main" id="{C092AD56-6488-6B5C-928C-B5F8E5D9E9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 bwMode="black">
          <a:xfrm>
            <a:off x="-134228" y="-44947"/>
            <a:ext cx="1518575" cy="74142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7DDA067-E53E-9A4A-887B-F520097ED080}"/>
              </a:ext>
            </a:extLst>
          </p:cNvPr>
          <p:cNvSpPr txBox="1"/>
          <p:nvPr userDrawn="1"/>
        </p:nvSpPr>
        <p:spPr>
          <a:xfrm>
            <a:off x="4692422" y="7118544"/>
            <a:ext cx="895551" cy="93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208855">
              <a:defRPr/>
            </a:pPr>
            <a:r>
              <a:rPr lang="en-US" sz="610" b="1" dirty="0">
                <a:solidFill>
                  <a:srgbClr val="0071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B2A60A-8A43-680A-0DB2-6065BD49AC92}"/>
              </a:ext>
            </a:extLst>
          </p:cNvPr>
          <p:cNvSpPr txBox="1"/>
          <p:nvPr userDrawn="1"/>
        </p:nvSpPr>
        <p:spPr>
          <a:xfrm>
            <a:off x="4601255" y="13132"/>
            <a:ext cx="855860" cy="93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208855">
              <a:defRPr/>
            </a:pPr>
            <a:r>
              <a:rPr lang="en-US" sz="610" b="1" dirty="0">
                <a:solidFill>
                  <a:srgbClr val="0071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59509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</p:sldLayoutIdLst>
  <p:transition spd="med">
    <p:fade/>
  </p:transition>
  <p:hf hdr="0" ftr="0" dt="0"/>
  <p:txStyles>
    <p:titleStyle>
      <a:lvl1pPr algn="ctr" defTabSz="313142" rtl="0" eaLnBrk="1" latinLnBrk="0" hangingPunct="1">
        <a:spcBef>
          <a:spcPct val="0"/>
        </a:spcBef>
        <a:buNone/>
        <a:defRPr sz="1462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117429" indent="-117429" algn="l" defTabSz="313142" rtl="0" eaLnBrk="1" latinLnBrk="0" hangingPunct="1">
        <a:spcBef>
          <a:spcPct val="20000"/>
        </a:spcBef>
        <a:buFont typeface="Arial" pitchFamily="34" charset="0"/>
        <a:buChar char="•"/>
        <a:defRPr sz="109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254428" indent="-97857" algn="l" defTabSz="313142" rtl="0" eaLnBrk="1" latinLnBrk="0" hangingPunct="1">
        <a:spcBef>
          <a:spcPct val="20000"/>
        </a:spcBef>
        <a:buFont typeface="Arial" pitchFamily="34" charset="0"/>
        <a:buChar char="–"/>
        <a:defRPr sz="959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91428" indent="-78286" algn="l" defTabSz="313142" rtl="0" eaLnBrk="1" latinLnBrk="0" hangingPunct="1">
        <a:spcBef>
          <a:spcPct val="20000"/>
        </a:spcBef>
        <a:buFont typeface="Arial" pitchFamily="34" charset="0"/>
        <a:buChar char="•"/>
        <a:defRPr sz="82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7997" indent="-78286" algn="l" defTabSz="313142" rtl="0" eaLnBrk="1" latinLnBrk="0" hangingPunct="1">
        <a:spcBef>
          <a:spcPct val="20000"/>
        </a:spcBef>
        <a:buFont typeface="Arial" pitchFamily="34" charset="0"/>
        <a:buChar char="–"/>
        <a:defRPr sz="6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04570" indent="-78286" algn="l" defTabSz="313142" rtl="0" eaLnBrk="1" latinLnBrk="0" hangingPunct="1">
        <a:spcBef>
          <a:spcPct val="20000"/>
        </a:spcBef>
        <a:buFont typeface="Arial" pitchFamily="34" charset="0"/>
        <a:buChar char="»"/>
        <a:defRPr sz="686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861140" indent="-78286" algn="l" defTabSz="313142" rtl="0" eaLnBrk="1" latinLnBrk="0" hangingPunct="1">
        <a:spcBef>
          <a:spcPct val="20000"/>
        </a:spcBef>
        <a:buFont typeface="Arial" pitchFamily="34" charset="0"/>
        <a:buChar char="•"/>
        <a:defRPr sz="686" kern="1200">
          <a:solidFill>
            <a:schemeClr val="tx1"/>
          </a:solidFill>
          <a:latin typeface="+mn-lt"/>
          <a:ea typeface="+mn-ea"/>
          <a:cs typeface="+mn-cs"/>
        </a:defRPr>
      </a:lvl6pPr>
      <a:lvl7pPr marL="1017712" indent="-78286" algn="l" defTabSz="313142" rtl="0" eaLnBrk="1" latinLnBrk="0" hangingPunct="1">
        <a:spcBef>
          <a:spcPct val="20000"/>
        </a:spcBef>
        <a:buFont typeface="Arial" pitchFamily="34" charset="0"/>
        <a:buChar char="•"/>
        <a:defRPr sz="686" kern="1200">
          <a:solidFill>
            <a:schemeClr val="tx1"/>
          </a:solidFill>
          <a:latin typeface="+mn-lt"/>
          <a:ea typeface="+mn-ea"/>
          <a:cs typeface="+mn-cs"/>
        </a:defRPr>
      </a:lvl7pPr>
      <a:lvl8pPr marL="1174282" indent="-78286" algn="l" defTabSz="313142" rtl="0" eaLnBrk="1" latinLnBrk="0" hangingPunct="1">
        <a:spcBef>
          <a:spcPct val="20000"/>
        </a:spcBef>
        <a:buFont typeface="Arial" pitchFamily="34" charset="0"/>
        <a:buChar char="•"/>
        <a:defRPr sz="686" kern="1200">
          <a:solidFill>
            <a:schemeClr val="tx1"/>
          </a:solidFill>
          <a:latin typeface="+mn-lt"/>
          <a:ea typeface="+mn-ea"/>
          <a:cs typeface="+mn-cs"/>
        </a:defRPr>
      </a:lvl8pPr>
      <a:lvl9pPr marL="1330852" indent="-78286" algn="l" defTabSz="313142" rtl="0" eaLnBrk="1" latinLnBrk="0" hangingPunct="1">
        <a:spcBef>
          <a:spcPct val="20000"/>
        </a:spcBef>
        <a:buFont typeface="Arial" pitchFamily="34" charset="0"/>
        <a:buChar char="•"/>
        <a:defRPr sz="6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1pPr>
      <a:lvl2pPr marL="156571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2pPr>
      <a:lvl3pPr marL="313142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3pPr>
      <a:lvl4pPr marL="469712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4pPr>
      <a:lvl5pPr marL="626284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5pPr>
      <a:lvl6pPr marL="782855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6pPr>
      <a:lvl7pPr marL="939427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7pPr>
      <a:lvl8pPr marL="1095997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8pPr>
      <a:lvl9pPr marL="1252567" algn="l" defTabSz="313142" rtl="0" eaLnBrk="1" latinLnBrk="0" hangingPunct="1">
        <a:defRPr sz="6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dward.f.carman.mil@army.mi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ABF30C-7A04-2E31-7F71-C49F2B78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698D1-7A5E-6AA6-E813-52F7E2E70115}"/>
              </a:ext>
            </a:extLst>
          </p:cNvPr>
          <p:cNvSpPr txBox="1"/>
          <p:nvPr/>
        </p:nvSpPr>
        <p:spPr>
          <a:xfrm>
            <a:off x="305752" y="1751374"/>
            <a:ext cx="9446896" cy="1480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72"/>
              </a:spcAft>
              <a:defRPr/>
            </a:pPr>
            <a:r>
              <a:rPr lang="en-US" sz="2835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USAACE Aviation Warrant Officer PME Transformation Plan </a:t>
            </a:r>
          </a:p>
          <a:p>
            <a:pPr algn="ctr">
              <a:spcAft>
                <a:spcPts val="472"/>
              </a:spcAft>
              <a:defRPr/>
            </a:pPr>
            <a:r>
              <a:rPr lang="en-US" sz="252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 approved by HQDA G-3/5/7, 18 July 2024</a:t>
            </a:r>
          </a:p>
          <a:p>
            <a:pPr algn="ctr">
              <a:spcAft>
                <a:spcPts val="472"/>
              </a:spcAft>
              <a:defRPr/>
            </a:pPr>
            <a:r>
              <a:rPr lang="en-US" sz="2835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23 July 2024</a:t>
            </a:r>
          </a:p>
        </p:txBody>
      </p:sp>
      <p:sp>
        <p:nvSpPr>
          <p:cNvPr id="3" name="object 51">
            <a:extLst>
              <a:ext uri="{FF2B5EF4-FFF2-40B4-BE49-F238E27FC236}">
                <a16:creationId xmlns:a16="http://schemas.microsoft.com/office/drawing/2014/main" id="{137F77C0-68DD-4112-8206-79F84B4859B3}"/>
              </a:ext>
            </a:extLst>
          </p:cNvPr>
          <p:cNvSpPr txBox="1"/>
          <p:nvPr/>
        </p:nvSpPr>
        <p:spPr>
          <a:xfrm>
            <a:off x="6259568" y="6167611"/>
            <a:ext cx="3295912" cy="56409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>
            <a:defPPr>
              <a:defRPr kern="0"/>
            </a:defPPr>
          </a:lstStyle>
          <a:p>
            <a:pPr marR="4001" indent="10001" algn="ctr"/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U.S.</a:t>
            </a:r>
            <a:r>
              <a:rPr sz="1800" b="1" spc="-5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Army</a:t>
            </a:r>
            <a:r>
              <a:rPr sz="1800" b="1" spc="-35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Aviation</a:t>
            </a:r>
            <a:r>
              <a:rPr sz="1800" b="1" spc="-47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Center</a:t>
            </a:r>
            <a:r>
              <a:rPr sz="1800" b="1" spc="-35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of</a:t>
            </a:r>
            <a:r>
              <a:rPr sz="1800" b="1" spc="-35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spc="-8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Excellence </a:t>
            </a:r>
            <a:r>
              <a:rPr sz="1800" b="1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Fort</a:t>
            </a:r>
            <a:r>
              <a:rPr sz="1800" b="1" spc="-39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lang="en-US" sz="1800" b="1" spc="-20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Novosel</a:t>
            </a:r>
            <a:r>
              <a:rPr sz="1800" b="1" spc="-20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,</a:t>
            </a:r>
            <a:r>
              <a:rPr sz="1800" b="1" spc="-32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 </a:t>
            </a:r>
            <a:r>
              <a:rPr sz="1800" b="1" spc="-20" dirty="0">
                <a:ln w="127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  <a:cs typeface="Calibri"/>
              </a:rPr>
              <a:t>AL</a:t>
            </a:r>
            <a:endParaRPr sz="1800" b="1" dirty="0">
              <a:ln w="1270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 Arial"/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87F7E-0B6D-A94D-6B8C-05DC50439D6A}"/>
              </a:ext>
            </a:extLst>
          </p:cNvPr>
          <p:cNvSpPr/>
          <p:nvPr/>
        </p:nvSpPr>
        <p:spPr>
          <a:xfrm>
            <a:off x="5884333" y="6670152"/>
            <a:ext cx="4174067" cy="36497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>
              <a:lnSpc>
                <a:spcPts val="2520"/>
              </a:lnSpc>
            </a:pPr>
            <a:r>
              <a:rPr lang="en-US" sz="1103" b="1" i="1" dirty="0">
                <a:solidFill>
                  <a:srgbClr val="00B050"/>
                </a:solidFill>
                <a:latin typeface=" Arial"/>
              </a:rPr>
              <a:t>The overall classification of this briefing is Unclassified</a:t>
            </a:r>
          </a:p>
        </p:txBody>
      </p:sp>
    </p:spTree>
    <p:extLst>
      <p:ext uri="{BB962C8B-B14F-4D97-AF65-F5344CB8AC3E}">
        <p14:creationId xmlns:p14="http://schemas.microsoft.com/office/powerpoint/2010/main" val="110339971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2B67-2F65-6F4A-9E65-17BD4909B7E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000" dirty="0"/>
              <a:t>Desired Outcomes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B7A48B-CD88-84AA-FF4A-E03F853659C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1F288AE-1A0B-479E-AB32-116F4187E39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34EFD-4CA8-13A3-F9C9-E11880514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23" y="1018574"/>
            <a:ext cx="9952770" cy="4892112"/>
          </a:xfrm>
        </p:spPr>
        <p:txBody>
          <a:bodyPr/>
          <a:lstStyle/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operational readiness and lethality throughout the force.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Develop AV WO w/ </a:t>
            </a:r>
            <a:r>
              <a:rPr lang="en-US" sz="1800" b="1" u="sng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key KSBs</a:t>
            </a: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required to operate successfully, by assignment and grade.</a:t>
            </a:r>
            <a:endParaRPr lang="en-US" sz="1800" b="1" kern="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 WO1 – CW4 not required to attend branch immaterial courses to mitigate time away from Aviation training and duties.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Allows focus on progressive and purposeful development of expertise to achieve mastery of MOS / SQI KSB.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b="1" u="sng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Qualify Av WO </a:t>
            </a: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meet operating force requirements.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Produce sufficient tracked WO for force requirements.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Develop AV WO w/ m</a:t>
            </a:r>
            <a:r>
              <a:rPr lang="en-US" sz="1800" kern="0" dirty="0">
                <a:latin typeface="Arial" panose="020B0604020202020204" pitchFamily="34" charset="0"/>
                <a:ea typeface="Calibri" panose="020F0502020204030204" pitchFamily="34" charset="0"/>
              </a:rPr>
              <a:t>aneuver focused, Aviation technical and tactical mastery able to generate readiness and lethality in the units and integrate Aviation into the Combined Arms team.</a:t>
            </a:r>
          </a:p>
          <a:p>
            <a:pPr marL="135017" indent="-135017" defTabSz="720090">
              <a:buFont typeface="Wingdings" panose="05000000000000000000" pitchFamily="2" charset="2"/>
              <a:buChar char="§"/>
              <a:defRPr/>
            </a:pPr>
            <a:r>
              <a:rPr lang="en-US" sz="18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</a:t>
            </a:r>
            <a:r>
              <a:rPr lang="en-US" sz="1800" kern="0" dirty="0">
                <a:solidFill>
                  <a:prstClr val="black"/>
                </a:solidFill>
              </a:rPr>
              <a:t>at courses specified by selection for promotion to the grade requiring the specific training, education, skills, and qualification aligned with the outcomes of the course: train / educate on time.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3072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8D81D10-5F90-8B9C-8B8A-F6E09468A1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1179097"/>
              </p:ext>
            </p:extLst>
          </p:nvPr>
        </p:nvGraphicFramePr>
        <p:xfrm>
          <a:off x="157316" y="1830464"/>
          <a:ext cx="512064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CDFFE6-AF13-78DD-CEA5-7C9196CF4B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1189146"/>
              </p:ext>
            </p:extLst>
          </p:nvPr>
        </p:nvGraphicFramePr>
        <p:xfrm>
          <a:off x="4937760" y="1830464"/>
          <a:ext cx="512064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775C0D-3064-D83E-35DE-3836244946F4}"/>
              </a:ext>
            </a:extLst>
          </p:cNvPr>
          <p:cNvSpPr txBox="1"/>
          <p:nvPr/>
        </p:nvSpPr>
        <p:spPr>
          <a:xfrm>
            <a:off x="5029200" y="81398"/>
            <a:ext cx="4800600" cy="52873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18" b="1" dirty="0">
                <a:solidFill>
                  <a:prstClr val="black"/>
                </a:solidFill>
                <a:latin typeface=" Arial"/>
              </a:rPr>
              <a:t>Aviation Warrant Officer Time in PME </a:t>
            </a:r>
          </a:p>
          <a:p>
            <a:pPr algn="ctr"/>
            <a:r>
              <a:rPr lang="en-US" sz="1418" b="1" dirty="0">
                <a:solidFill>
                  <a:prstClr val="black"/>
                </a:solidFill>
                <a:latin typeface=" Arial"/>
              </a:rPr>
              <a:t>Technical / Tactical vs Branch Immaterial</a:t>
            </a:r>
          </a:p>
        </p:txBody>
      </p:sp>
    </p:spTree>
    <p:extLst>
      <p:ext uri="{BB962C8B-B14F-4D97-AF65-F5344CB8AC3E}">
        <p14:creationId xmlns:p14="http://schemas.microsoft.com/office/powerpoint/2010/main" val="155332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Arrow: Right 71">
            <a:extLst>
              <a:ext uri="{FF2B5EF4-FFF2-40B4-BE49-F238E27FC236}">
                <a16:creationId xmlns:a16="http://schemas.microsoft.com/office/drawing/2014/main" id="{3E98241B-DD49-D478-A03A-C58B5A1184C5}"/>
              </a:ext>
            </a:extLst>
          </p:cNvPr>
          <p:cNvSpPr/>
          <p:nvPr/>
        </p:nvSpPr>
        <p:spPr>
          <a:xfrm>
            <a:off x="7875292" y="3710883"/>
            <a:ext cx="276362" cy="1847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endParaRPr lang="en-US" sz="109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TextBox 90">
            <a:extLst>
              <a:ext uri="{FF2B5EF4-FFF2-40B4-BE49-F238E27FC236}">
                <a16:creationId xmlns:a16="http://schemas.microsoft.com/office/drawing/2014/main" id="{86469DA2-86F3-D5A2-4C3D-4F1CD0DEE5AE}"/>
              </a:ext>
            </a:extLst>
          </p:cNvPr>
          <p:cNvSpPr txBox="1"/>
          <p:nvPr/>
        </p:nvSpPr>
        <p:spPr>
          <a:xfrm>
            <a:off x="1687912" y="3565828"/>
            <a:ext cx="467070" cy="473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WOCS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IMT (WOCC)</a:t>
            </a:r>
          </a:p>
        </p:txBody>
      </p:sp>
      <p:sp>
        <p:nvSpPr>
          <p:cNvPr id="168" name="TextBox 107">
            <a:extLst>
              <a:ext uri="{FF2B5EF4-FFF2-40B4-BE49-F238E27FC236}">
                <a16:creationId xmlns:a16="http://schemas.microsoft.com/office/drawing/2014/main" id="{CCFD36B9-B260-2FFB-3292-9AD35688A503}"/>
              </a:ext>
            </a:extLst>
          </p:cNvPr>
          <p:cNvSpPr txBox="1"/>
          <p:nvPr/>
        </p:nvSpPr>
        <p:spPr>
          <a:xfrm>
            <a:off x="6738409" y="4914475"/>
            <a:ext cx="784319" cy="4734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WOMC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CW5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(nominative) DARNG Select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72414A8-7F8E-049C-5DDB-DA76EF361456}"/>
              </a:ext>
            </a:extLst>
          </p:cNvPr>
          <p:cNvSpPr txBox="1"/>
          <p:nvPr/>
        </p:nvSpPr>
        <p:spPr>
          <a:xfrm>
            <a:off x="4730367" y="3553036"/>
            <a:ext cx="1448054" cy="3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974" b="1" dirty="0">
                <a:solidFill>
                  <a:prstClr val="black"/>
                </a:solidFill>
                <a:latin typeface="Calibri"/>
              </a:rPr>
              <a:t>Aviation Priority PME Gap</a:t>
            </a:r>
          </a:p>
        </p:txBody>
      </p:sp>
      <p:sp>
        <p:nvSpPr>
          <p:cNvPr id="40" name="Up Arrow Callout 73">
            <a:extLst>
              <a:ext uri="{FF2B5EF4-FFF2-40B4-BE49-F238E27FC236}">
                <a16:creationId xmlns:a16="http://schemas.microsoft.com/office/drawing/2014/main" id="{F56EE100-24F6-5B96-D05D-91D145565D82}"/>
              </a:ext>
            </a:extLst>
          </p:cNvPr>
          <p:cNvSpPr/>
          <p:nvPr/>
        </p:nvSpPr>
        <p:spPr>
          <a:xfrm>
            <a:off x="1979539" y="4364374"/>
            <a:ext cx="437735" cy="257716"/>
          </a:xfrm>
          <a:prstGeom prst="upArrowCallout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WOBC</a:t>
            </a:r>
          </a:p>
        </p:txBody>
      </p:sp>
      <p:sp>
        <p:nvSpPr>
          <p:cNvPr id="41" name="Up Arrow Callout 74">
            <a:extLst>
              <a:ext uri="{FF2B5EF4-FFF2-40B4-BE49-F238E27FC236}">
                <a16:creationId xmlns:a16="http://schemas.microsoft.com/office/drawing/2014/main" id="{EA98A29E-1936-79F9-CDCA-CB8806FA596D}"/>
              </a:ext>
            </a:extLst>
          </p:cNvPr>
          <p:cNvSpPr/>
          <p:nvPr/>
        </p:nvSpPr>
        <p:spPr>
          <a:xfrm>
            <a:off x="2826515" y="4413406"/>
            <a:ext cx="424339" cy="212169"/>
          </a:xfrm>
          <a:prstGeom prst="upArrowCallout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WOIC</a:t>
            </a:r>
          </a:p>
        </p:txBody>
      </p:sp>
      <p:sp>
        <p:nvSpPr>
          <p:cNvPr id="42" name="Up Arrow Callout 75">
            <a:extLst>
              <a:ext uri="{FF2B5EF4-FFF2-40B4-BE49-F238E27FC236}">
                <a16:creationId xmlns:a16="http://schemas.microsoft.com/office/drawing/2014/main" id="{8734FFD9-4380-F1BB-D840-B3BDF30DDC51}"/>
              </a:ext>
            </a:extLst>
          </p:cNvPr>
          <p:cNvSpPr/>
          <p:nvPr/>
        </p:nvSpPr>
        <p:spPr>
          <a:xfrm>
            <a:off x="5293996" y="4408461"/>
            <a:ext cx="565785" cy="353616"/>
          </a:xfrm>
          <a:prstGeom prst="upArrowCallout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PH I </a:t>
            </a:r>
            <a:r>
              <a:rPr lang="en-US" sz="619" b="1" dirty="0" err="1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AvWOSC</a:t>
            </a:r>
            <a:endParaRPr lang="en-US" sz="619" b="1" dirty="0">
              <a:solidFill>
                <a:srgbClr val="F79646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 Arial"/>
            </a:endParaRPr>
          </a:p>
        </p:txBody>
      </p:sp>
      <p:sp>
        <p:nvSpPr>
          <p:cNvPr id="43" name="Up Arrow Callout 76">
            <a:extLst>
              <a:ext uri="{FF2B5EF4-FFF2-40B4-BE49-F238E27FC236}">
                <a16:creationId xmlns:a16="http://schemas.microsoft.com/office/drawing/2014/main" id="{EB66F0F1-972C-39AD-58AE-4283FB5CF335}"/>
              </a:ext>
            </a:extLst>
          </p:cNvPr>
          <p:cNvSpPr/>
          <p:nvPr/>
        </p:nvSpPr>
        <p:spPr>
          <a:xfrm>
            <a:off x="3954118" y="4413406"/>
            <a:ext cx="565785" cy="220098"/>
          </a:xfrm>
          <a:prstGeom prst="upArrowCallout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WOAC</a:t>
            </a:r>
          </a:p>
        </p:txBody>
      </p:sp>
      <p:sp>
        <p:nvSpPr>
          <p:cNvPr id="53" name="Up Arrow Callout 101">
            <a:extLst>
              <a:ext uri="{FF2B5EF4-FFF2-40B4-BE49-F238E27FC236}">
                <a16:creationId xmlns:a16="http://schemas.microsoft.com/office/drawing/2014/main" id="{1A0D331E-14B9-E4B3-21E4-5FB5508B9E5D}"/>
              </a:ext>
            </a:extLst>
          </p:cNvPr>
          <p:cNvSpPr/>
          <p:nvPr/>
        </p:nvSpPr>
        <p:spPr>
          <a:xfrm>
            <a:off x="6884894" y="4425120"/>
            <a:ext cx="495062" cy="495062"/>
          </a:xfrm>
          <a:prstGeom prst="upArrowCallout">
            <a:avLst/>
          </a:prstGeom>
          <a:solidFill>
            <a:schemeClr val="accent3">
              <a:lumMod val="60000"/>
              <a:lumOff val="40000"/>
            </a:schemeClr>
          </a:solidFill>
          <a:ln w="15875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WOMC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PME (ArmyU)</a:t>
            </a: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3FF14523-3E00-3020-20E1-B3E2E2114F50}"/>
              </a:ext>
            </a:extLst>
          </p:cNvPr>
          <p:cNvSpPr/>
          <p:nvPr/>
        </p:nvSpPr>
        <p:spPr>
          <a:xfrm rot="16200000">
            <a:off x="7076731" y="3615723"/>
            <a:ext cx="111389" cy="1407187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3B1E4A31-1C61-478E-D8A1-D4E353DDD5E9}"/>
              </a:ext>
            </a:extLst>
          </p:cNvPr>
          <p:cNvSpPr/>
          <p:nvPr/>
        </p:nvSpPr>
        <p:spPr>
          <a:xfrm rot="5400000" flipV="1">
            <a:off x="3101835" y="2946564"/>
            <a:ext cx="111389" cy="334167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0CA8F2A-8EF2-D68C-D76C-8EDB72680DF1}"/>
              </a:ext>
            </a:extLst>
          </p:cNvPr>
          <p:cNvSpPr txBox="1"/>
          <p:nvPr/>
        </p:nvSpPr>
        <p:spPr>
          <a:xfrm>
            <a:off x="5179695" y="819546"/>
            <a:ext cx="3519532" cy="56848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746482"/>
            <a:r>
              <a:rPr lang="en-US" sz="1547" b="1" dirty="0">
                <a:solidFill>
                  <a:prstClr val="black"/>
                </a:solidFill>
                <a:latin typeface=" Arial"/>
              </a:rPr>
              <a:t>ARNG AV WO PME Modernization Recommendations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FB26279-4263-45F2-5FA9-4F5E96BF16C4}"/>
              </a:ext>
            </a:extLst>
          </p:cNvPr>
          <p:cNvSpPr txBox="1"/>
          <p:nvPr/>
        </p:nvSpPr>
        <p:spPr>
          <a:xfrm>
            <a:off x="1217387" y="5800211"/>
            <a:ext cx="7567997" cy="47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1393" b="1" dirty="0">
                <a:solidFill>
                  <a:prstClr val="black"/>
                </a:solidFill>
                <a:latin typeface=" Arial" panose="02020603050405020304"/>
              </a:rPr>
              <a:t>Aviation WO1-CW4 (MOS 150-155) do not attend WO Career College resident courses </a:t>
            </a:r>
          </a:p>
          <a:p>
            <a:pPr algn="ctr" defTabSz="746482"/>
            <a:r>
              <a:rPr lang="en-US" sz="1083" b="1" dirty="0">
                <a:solidFill>
                  <a:prstClr val="black"/>
                </a:solidFill>
                <a:latin typeface=" Arial" panose="02020603050405020304"/>
              </a:rPr>
              <a:t>WO Career College Courses are not aligned to Aviation duty requirements, WO1 through CW4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027B071-84FC-8C9B-573A-DC0266D7F60C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051" y="4000315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242BE34-A63A-D5CF-6A98-507751EF9ADD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375" y="4000315"/>
            <a:ext cx="82891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E01BF9-F301-5BE7-1A64-B072976ECB9A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547" y="4000315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99367170-6F86-5BC8-64BE-84D90911BCAA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654" y="4000315"/>
            <a:ext cx="82891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7E36AEC-7BE2-C132-592F-C5F408ABBE4B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36052" y="4000315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AC465831-4556-E8C3-FB01-87962A9C8F0D}"/>
              </a:ext>
            </a:extLst>
          </p:cNvPr>
          <p:cNvSpPr txBox="1"/>
          <p:nvPr/>
        </p:nvSpPr>
        <p:spPr>
          <a:xfrm>
            <a:off x="1217387" y="3622340"/>
            <a:ext cx="575778" cy="37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07231">
              <a:defRPr/>
            </a:pPr>
            <a:r>
              <a:rPr lang="en-US" sz="619" b="1" dirty="0">
                <a:solidFill>
                  <a:prstClr val="black"/>
                </a:solidFill>
                <a:latin typeface=" Arial"/>
              </a:rPr>
              <a:t>Years of </a:t>
            </a:r>
          </a:p>
          <a:p>
            <a:pPr algn="ctr" defTabSz="707231">
              <a:defRPr/>
            </a:pPr>
            <a:r>
              <a:rPr lang="en-US" sz="619" b="1" dirty="0">
                <a:solidFill>
                  <a:prstClr val="black"/>
                </a:solidFill>
                <a:latin typeface=" Arial"/>
              </a:rPr>
              <a:t>WO Service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867C7FE-4CA7-6282-6AE1-9198C74A4201}"/>
              </a:ext>
            </a:extLst>
          </p:cNvPr>
          <p:cNvSpPr txBox="1"/>
          <p:nvPr/>
        </p:nvSpPr>
        <p:spPr>
          <a:xfrm>
            <a:off x="2162409" y="3735188"/>
            <a:ext cx="5785038" cy="155748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17709">
              <a:defRPr/>
            </a:pPr>
            <a:endParaRPr lang="en-US" sz="412" b="1">
              <a:solidFill>
                <a:prstClr val="black"/>
              </a:solidFill>
              <a:latin typeface=" Arial"/>
            </a:endParaRPr>
          </a:p>
        </p:txBody>
      </p:sp>
      <p:sp>
        <p:nvSpPr>
          <p:cNvPr id="3" name="TextBox 90">
            <a:extLst>
              <a:ext uri="{FF2B5EF4-FFF2-40B4-BE49-F238E27FC236}">
                <a16:creationId xmlns:a16="http://schemas.microsoft.com/office/drawing/2014/main" id="{5AE3C9D5-25CF-CC33-4E48-98513359AEAA}"/>
              </a:ext>
            </a:extLst>
          </p:cNvPr>
          <p:cNvSpPr txBox="1"/>
          <p:nvPr/>
        </p:nvSpPr>
        <p:spPr>
          <a:xfrm>
            <a:off x="1335460" y="4127294"/>
            <a:ext cx="710452" cy="2828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 150-151</a:t>
            </a:r>
          </a:p>
          <a:p>
            <a:pPr algn="ctr" defTabSz="417709">
              <a:defRPr/>
            </a:pPr>
            <a:r>
              <a:rPr lang="en-US" sz="619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Aviation Techs</a:t>
            </a:r>
          </a:p>
        </p:txBody>
      </p:sp>
      <p:sp>
        <p:nvSpPr>
          <p:cNvPr id="2" name="TextBox 90">
            <a:extLst>
              <a:ext uri="{FF2B5EF4-FFF2-40B4-BE49-F238E27FC236}">
                <a16:creationId xmlns:a16="http://schemas.microsoft.com/office/drawing/2014/main" id="{57611E84-3225-F1B0-DC19-C65547941795}"/>
              </a:ext>
            </a:extLst>
          </p:cNvPr>
          <p:cNvSpPr txBox="1"/>
          <p:nvPr/>
        </p:nvSpPr>
        <p:spPr>
          <a:xfrm>
            <a:off x="730622" y="2709731"/>
            <a:ext cx="1007163" cy="3715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907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 152-155</a:t>
            </a:r>
          </a:p>
          <a:p>
            <a:pPr algn="ctr" defTabSz="417709">
              <a:defRPr/>
            </a:pPr>
            <a:r>
              <a:rPr lang="en-US" sz="907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Rated Aviators</a:t>
            </a:r>
          </a:p>
        </p:txBody>
      </p:sp>
      <p:pic>
        <p:nvPicPr>
          <p:cNvPr id="96" name="Picture 95">
            <a:extLst>
              <a:ext uri="{FF2B5EF4-FFF2-40B4-BE49-F238E27FC236}">
                <a16:creationId xmlns:a16="http://schemas.microsoft.com/office/drawing/2014/main" id="{1D964207-076C-4E7E-9551-73607CC7CACE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654" y="3375371"/>
            <a:ext cx="82891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C6329465-3FC4-D8E4-E9BA-07C68D78A5AB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02" y="3375371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8F98DECD-5BC1-E480-9BCE-03BADEED2104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290" y="3375371"/>
            <a:ext cx="82891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CBF83CD5-5021-8F25-5835-EC1C2C3B8622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4974" y="3400835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sp>
        <p:nvSpPr>
          <p:cNvPr id="117" name="Callout: Down Arrow 116">
            <a:extLst>
              <a:ext uri="{FF2B5EF4-FFF2-40B4-BE49-F238E27FC236}">
                <a16:creationId xmlns:a16="http://schemas.microsoft.com/office/drawing/2014/main" id="{01E92065-BAF7-DA1C-2742-036959FC4E70}"/>
              </a:ext>
            </a:extLst>
          </p:cNvPr>
          <p:cNvSpPr/>
          <p:nvPr/>
        </p:nvSpPr>
        <p:spPr>
          <a:xfrm>
            <a:off x="2088413" y="2620331"/>
            <a:ext cx="565785" cy="475841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WOBC / Flight School</a:t>
            </a:r>
          </a:p>
        </p:txBody>
      </p:sp>
      <p:sp>
        <p:nvSpPr>
          <p:cNvPr id="118" name="Left Brace 117">
            <a:extLst>
              <a:ext uri="{FF2B5EF4-FFF2-40B4-BE49-F238E27FC236}">
                <a16:creationId xmlns:a16="http://schemas.microsoft.com/office/drawing/2014/main" id="{24DF86C1-4978-EF04-E358-611E8964E898}"/>
              </a:ext>
            </a:extLst>
          </p:cNvPr>
          <p:cNvSpPr/>
          <p:nvPr/>
        </p:nvSpPr>
        <p:spPr>
          <a:xfrm rot="16200000">
            <a:off x="3095625" y="3812867"/>
            <a:ext cx="135341" cy="1025991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19" name="Callout: Down Arrow 118">
            <a:extLst>
              <a:ext uri="{FF2B5EF4-FFF2-40B4-BE49-F238E27FC236}">
                <a16:creationId xmlns:a16="http://schemas.microsoft.com/office/drawing/2014/main" id="{6F5701EE-BE41-8ABD-35DF-4924F4958FEA}"/>
              </a:ext>
            </a:extLst>
          </p:cNvPr>
          <p:cNvSpPr/>
          <p:nvPr/>
        </p:nvSpPr>
        <p:spPr>
          <a:xfrm>
            <a:off x="2937690" y="2787777"/>
            <a:ext cx="424339" cy="212169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b="1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WOIC</a:t>
            </a:r>
          </a:p>
        </p:txBody>
      </p:sp>
      <p:sp>
        <p:nvSpPr>
          <p:cNvPr id="121" name="Callout: Down Arrow 120">
            <a:extLst>
              <a:ext uri="{FF2B5EF4-FFF2-40B4-BE49-F238E27FC236}">
                <a16:creationId xmlns:a16="http://schemas.microsoft.com/office/drawing/2014/main" id="{D352747A-38EB-AB4C-73FC-0481DE3A3D9B}"/>
              </a:ext>
            </a:extLst>
          </p:cNvPr>
          <p:cNvSpPr/>
          <p:nvPr/>
        </p:nvSpPr>
        <p:spPr>
          <a:xfrm>
            <a:off x="5275441" y="2813901"/>
            <a:ext cx="565785" cy="353616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PH I </a:t>
            </a:r>
            <a:r>
              <a:rPr lang="en-US" sz="619" b="1" dirty="0" err="1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AvWOSC</a:t>
            </a:r>
            <a:endParaRPr lang="en-US" sz="619" b="1" dirty="0">
              <a:solidFill>
                <a:srgbClr val="F79646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 Arial"/>
            </a:endParaRPr>
          </a:p>
        </p:txBody>
      </p:sp>
      <p:sp>
        <p:nvSpPr>
          <p:cNvPr id="122" name="Callout: Down Arrow 121">
            <a:extLst>
              <a:ext uri="{FF2B5EF4-FFF2-40B4-BE49-F238E27FC236}">
                <a16:creationId xmlns:a16="http://schemas.microsoft.com/office/drawing/2014/main" id="{2159557C-5917-A316-CD5B-B02AD4C5DC64}"/>
              </a:ext>
            </a:extLst>
          </p:cNvPr>
          <p:cNvSpPr/>
          <p:nvPr/>
        </p:nvSpPr>
        <p:spPr>
          <a:xfrm>
            <a:off x="7465219" y="2646786"/>
            <a:ext cx="495062" cy="495062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WOMC</a:t>
            </a:r>
          </a:p>
          <a:p>
            <a:pPr algn="ctr" defTabSz="746482"/>
            <a:r>
              <a:rPr lang="en-US" sz="619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PME (ArmyU)</a:t>
            </a:r>
          </a:p>
        </p:txBody>
      </p:sp>
      <p:sp>
        <p:nvSpPr>
          <p:cNvPr id="120" name="Callout: Down Arrow 119">
            <a:extLst>
              <a:ext uri="{FF2B5EF4-FFF2-40B4-BE49-F238E27FC236}">
                <a16:creationId xmlns:a16="http://schemas.microsoft.com/office/drawing/2014/main" id="{E0CA280B-AB5B-AAA6-6119-18151DF63DED}"/>
              </a:ext>
            </a:extLst>
          </p:cNvPr>
          <p:cNvSpPr/>
          <p:nvPr/>
        </p:nvSpPr>
        <p:spPr>
          <a:xfrm>
            <a:off x="3424900" y="2673039"/>
            <a:ext cx="540636" cy="467288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Track / SQI Course</a:t>
            </a:r>
          </a:p>
        </p:txBody>
      </p:sp>
      <p:sp>
        <p:nvSpPr>
          <p:cNvPr id="123" name="Left Brace 122">
            <a:extLst>
              <a:ext uri="{FF2B5EF4-FFF2-40B4-BE49-F238E27FC236}">
                <a16:creationId xmlns:a16="http://schemas.microsoft.com/office/drawing/2014/main" id="{DF6EC01C-E20E-35B0-431D-E6B003215B91}"/>
              </a:ext>
            </a:extLst>
          </p:cNvPr>
          <p:cNvSpPr/>
          <p:nvPr/>
        </p:nvSpPr>
        <p:spPr>
          <a:xfrm rot="5400000" flipV="1">
            <a:off x="3624542" y="2448519"/>
            <a:ext cx="141351" cy="172397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5" name="Left Brace 124">
            <a:extLst>
              <a:ext uri="{FF2B5EF4-FFF2-40B4-BE49-F238E27FC236}">
                <a16:creationId xmlns:a16="http://schemas.microsoft.com/office/drawing/2014/main" id="{288457A4-CF6D-69EF-E7DE-80213289B7D8}"/>
              </a:ext>
            </a:extLst>
          </p:cNvPr>
          <p:cNvSpPr/>
          <p:nvPr/>
        </p:nvSpPr>
        <p:spPr>
          <a:xfrm rot="5400000" flipV="1">
            <a:off x="5479596" y="2544445"/>
            <a:ext cx="159065" cy="1502790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6" name="Left Brace 125">
            <a:extLst>
              <a:ext uri="{FF2B5EF4-FFF2-40B4-BE49-F238E27FC236}">
                <a16:creationId xmlns:a16="http://schemas.microsoft.com/office/drawing/2014/main" id="{FE63F0E2-2518-B2B0-5E8A-E6075C244E9D}"/>
              </a:ext>
            </a:extLst>
          </p:cNvPr>
          <p:cNvSpPr/>
          <p:nvPr/>
        </p:nvSpPr>
        <p:spPr>
          <a:xfrm rot="5400000" flipV="1">
            <a:off x="7636659" y="2780608"/>
            <a:ext cx="152185" cy="1100284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8" name="Left Brace 127">
            <a:extLst>
              <a:ext uri="{FF2B5EF4-FFF2-40B4-BE49-F238E27FC236}">
                <a16:creationId xmlns:a16="http://schemas.microsoft.com/office/drawing/2014/main" id="{0DB0A670-13E4-EC7E-0CF5-88B36AA5D01F}"/>
              </a:ext>
            </a:extLst>
          </p:cNvPr>
          <p:cNvSpPr/>
          <p:nvPr/>
        </p:nvSpPr>
        <p:spPr>
          <a:xfrm rot="16200000">
            <a:off x="4180067" y="3867114"/>
            <a:ext cx="115715" cy="917712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56" name="TextBox 106">
            <a:extLst>
              <a:ext uri="{FF2B5EF4-FFF2-40B4-BE49-F238E27FC236}">
                <a16:creationId xmlns:a16="http://schemas.microsoft.com/office/drawing/2014/main" id="{705998A2-AFB8-9EF8-DAF0-252BF0F227DB}"/>
              </a:ext>
            </a:extLst>
          </p:cNvPr>
          <p:cNvSpPr txBox="1"/>
          <p:nvPr/>
        </p:nvSpPr>
        <p:spPr>
          <a:xfrm>
            <a:off x="3947019" y="4652251"/>
            <a:ext cx="612284" cy="5687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WOAC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CW3 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Requirement to CW4</a:t>
            </a:r>
          </a:p>
        </p:txBody>
      </p:sp>
      <p:sp>
        <p:nvSpPr>
          <p:cNvPr id="57" name="TextBox 107">
            <a:extLst>
              <a:ext uri="{FF2B5EF4-FFF2-40B4-BE49-F238E27FC236}">
                <a16:creationId xmlns:a16="http://schemas.microsoft.com/office/drawing/2014/main" id="{36FFF033-2BEE-BAD2-B75C-4200BEF3AF9D}"/>
              </a:ext>
            </a:extLst>
          </p:cNvPr>
          <p:cNvSpPr txBox="1"/>
          <p:nvPr/>
        </p:nvSpPr>
        <p:spPr>
          <a:xfrm>
            <a:off x="5215288" y="5166832"/>
            <a:ext cx="990787" cy="473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WOSC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CW4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Requirement to CW5</a:t>
            </a:r>
          </a:p>
        </p:txBody>
      </p:sp>
      <p:sp>
        <p:nvSpPr>
          <p:cNvPr id="55" name="TextBox 102">
            <a:extLst>
              <a:ext uri="{FF2B5EF4-FFF2-40B4-BE49-F238E27FC236}">
                <a16:creationId xmlns:a16="http://schemas.microsoft.com/office/drawing/2014/main" id="{13FA7A27-51C8-2186-C366-7CF8475F2A6A}"/>
              </a:ext>
            </a:extLst>
          </p:cNvPr>
          <p:cNvSpPr txBox="1"/>
          <p:nvPr/>
        </p:nvSpPr>
        <p:spPr>
          <a:xfrm>
            <a:off x="2784721" y="2015434"/>
            <a:ext cx="632372" cy="759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WOIC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CW2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 PIC and Promotion Requirement to CW3</a:t>
            </a:r>
          </a:p>
        </p:txBody>
      </p:sp>
      <p:sp>
        <p:nvSpPr>
          <p:cNvPr id="4" name="Callout: Down Arrow 3">
            <a:extLst>
              <a:ext uri="{FF2B5EF4-FFF2-40B4-BE49-F238E27FC236}">
                <a16:creationId xmlns:a16="http://schemas.microsoft.com/office/drawing/2014/main" id="{282CD5D0-F9F1-1F71-DE38-E4BE1C970D85}"/>
              </a:ext>
            </a:extLst>
          </p:cNvPr>
          <p:cNvSpPr/>
          <p:nvPr/>
        </p:nvSpPr>
        <p:spPr>
          <a:xfrm>
            <a:off x="5299255" y="2434624"/>
            <a:ext cx="636508" cy="353616"/>
          </a:xfrm>
          <a:prstGeom prst="downArrowCallou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PH II </a:t>
            </a:r>
          </a:p>
          <a:p>
            <a:pPr algn="ctr" defTabSz="746482"/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WOSC (SQI)</a:t>
            </a:r>
          </a:p>
        </p:txBody>
      </p:sp>
      <p:sp>
        <p:nvSpPr>
          <p:cNvPr id="7" name="Up Arrow Callout 75">
            <a:extLst>
              <a:ext uri="{FF2B5EF4-FFF2-40B4-BE49-F238E27FC236}">
                <a16:creationId xmlns:a16="http://schemas.microsoft.com/office/drawing/2014/main" id="{5136D6E7-B791-4077-7036-22B5FEEBDC94}"/>
              </a:ext>
            </a:extLst>
          </p:cNvPr>
          <p:cNvSpPr/>
          <p:nvPr/>
        </p:nvSpPr>
        <p:spPr>
          <a:xfrm>
            <a:off x="5314059" y="4799838"/>
            <a:ext cx="669593" cy="353616"/>
          </a:xfrm>
          <a:prstGeom prst="upArrowCallout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PH II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WOSC (MOS)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52D147-F010-BEE1-2B18-87181980F632}"/>
              </a:ext>
            </a:extLst>
          </p:cNvPr>
          <p:cNvSpPr txBox="1"/>
          <p:nvPr/>
        </p:nvSpPr>
        <p:spPr>
          <a:xfrm>
            <a:off x="2444593" y="3132063"/>
            <a:ext cx="771389" cy="187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619" b="1" dirty="0">
                <a:solidFill>
                  <a:prstClr val="black"/>
                </a:solidFill>
                <a:latin typeface="Calibri"/>
              </a:rPr>
              <a:t>PIC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88F6220-C6E1-537E-80B5-F1910A7A058E}"/>
              </a:ext>
            </a:extLst>
          </p:cNvPr>
          <p:cNvCxnSpPr/>
          <p:nvPr/>
        </p:nvCxnSpPr>
        <p:spPr>
          <a:xfrm>
            <a:off x="4762072" y="3160484"/>
            <a:ext cx="0" cy="2447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B2C3C08-597D-A568-E3AD-2C30B1EA9B0A}"/>
              </a:ext>
            </a:extLst>
          </p:cNvPr>
          <p:cNvSpPr txBox="1"/>
          <p:nvPr/>
        </p:nvSpPr>
        <p:spPr>
          <a:xfrm>
            <a:off x="4305715" y="3033630"/>
            <a:ext cx="922968" cy="282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619" b="1" dirty="0">
                <a:solidFill>
                  <a:prstClr val="black"/>
                </a:solidFill>
                <a:latin typeface="Calibri"/>
              </a:rPr>
              <a:t>Service Obligation Ends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5BE9422-9EAD-9F93-9653-D92515DF833B}"/>
              </a:ext>
            </a:extLst>
          </p:cNvPr>
          <p:cNvCxnSpPr>
            <a:cxnSpLocks/>
          </p:cNvCxnSpPr>
          <p:nvPr/>
        </p:nvCxnSpPr>
        <p:spPr>
          <a:xfrm flipV="1">
            <a:off x="3578336" y="3935866"/>
            <a:ext cx="0" cy="2447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52933DF-75F5-7A73-B9A8-ACAAB03881FC}"/>
              </a:ext>
            </a:extLst>
          </p:cNvPr>
          <p:cNvSpPr txBox="1"/>
          <p:nvPr/>
        </p:nvSpPr>
        <p:spPr>
          <a:xfrm>
            <a:off x="3183160" y="4142964"/>
            <a:ext cx="771389" cy="186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610" b="1" dirty="0">
                <a:solidFill>
                  <a:prstClr val="black"/>
                </a:solidFill>
                <a:latin typeface="Calibri"/>
              </a:rPr>
              <a:t>ADSO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2B3B28-AAE6-65DA-BF7B-D6226E018FC6}"/>
              </a:ext>
            </a:extLst>
          </p:cNvPr>
          <p:cNvGrpSpPr/>
          <p:nvPr/>
        </p:nvGrpSpPr>
        <p:grpSpPr>
          <a:xfrm>
            <a:off x="2138456" y="3722137"/>
            <a:ext cx="5833892" cy="261354"/>
            <a:chOff x="1349933" y="2246938"/>
            <a:chExt cx="9578171" cy="42909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C235785-4589-7A71-AD3D-52811A41913B}"/>
                </a:ext>
              </a:extLst>
            </p:cNvPr>
            <p:cNvCxnSpPr>
              <a:cxnSpLocks/>
            </p:cNvCxnSpPr>
            <p:nvPr/>
          </p:nvCxnSpPr>
          <p:spPr>
            <a:xfrm>
              <a:off x="1768730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0AF73C-DA8C-C2A1-1AD1-B4539B46330E}"/>
                </a:ext>
              </a:extLst>
            </p:cNvPr>
            <p:cNvCxnSpPr>
              <a:cxnSpLocks/>
            </p:cNvCxnSpPr>
            <p:nvPr/>
          </p:nvCxnSpPr>
          <p:spPr>
            <a:xfrm>
              <a:off x="3174180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E4AB4B6-703D-AC74-0965-DA89AE04F6A9}"/>
                </a:ext>
              </a:extLst>
            </p:cNvPr>
            <p:cNvCxnSpPr>
              <a:cxnSpLocks/>
            </p:cNvCxnSpPr>
            <p:nvPr/>
          </p:nvCxnSpPr>
          <p:spPr>
            <a:xfrm>
              <a:off x="2444088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A9EAE8-4901-4CB4-2453-2C5CF6559F1B}"/>
                </a:ext>
              </a:extLst>
            </p:cNvPr>
            <p:cNvCxnSpPr>
              <a:cxnSpLocks/>
            </p:cNvCxnSpPr>
            <p:nvPr/>
          </p:nvCxnSpPr>
          <p:spPr>
            <a:xfrm>
              <a:off x="3874775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0A753FD-E4BF-8795-F398-FE8C4242BB84}"/>
                </a:ext>
              </a:extLst>
            </p:cNvPr>
            <p:cNvCxnSpPr>
              <a:cxnSpLocks/>
            </p:cNvCxnSpPr>
            <p:nvPr/>
          </p:nvCxnSpPr>
          <p:spPr>
            <a:xfrm>
              <a:off x="5299410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006672-2EB8-88E9-2227-2F469E56B9EE}"/>
                </a:ext>
              </a:extLst>
            </p:cNvPr>
            <p:cNvCxnSpPr>
              <a:cxnSpLocks/>
            </p:cNvCxnSpPr>
            <p:nvPr/>
          </p:nvCxnSpPr>
          <p:spPr>
            <a:xfrm>
              <a:off x="4575371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49E8709-2752-EBB1-7645-44AA478A9087}"/>
                </a:ext>
              </a:extLst>
            </p:cNvPr>
            <p:cNvCxnSpPr>
              <a:cxnSpLocks/>
            </p:cNvCxnSpPr>
            <p:nvPr/>
          </p:nvCxnSpPr>
          <p:spPr>
            <a:xfrm>
              <a:off x="6014683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A734BAA-293F-D0EC-791D-A702E0CA927F}"/>
                </a:ext>
              </a:extLst>
            </p:cNvPr>
            <p:cNvCxnSpPr>
              <a:cxnSpLocks/>
            </p:cNvCxnSpPr>
            <p:nvPr/>
          </p:nvCxnSpPr>
          <p:spPr>
            <a:xfrm>
              <a:off x="7442386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0DBEC92-C496-D095-A5FF-35920012CF21}"/>
                </a:ext>
              </a:extLst>
            </p:cNvPr>
            <p:cNvCxnSpPr>
              <a:cxnSpLocks/>
            </p:cNvCxnSpPr>
            <p:nvPr/>
          </p:nvCxnSpPr>
          <p:spPr>
            <a:xfrm>
              <a:off x="8149218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31" name="TextBox 25">
              <a:extLst>
                <a:ext uri="{FF2B5EF4-FFF2-40B4-BE49-F238E27FC236}">
                  <a16:creationId xmlns:a16="http://schemas.microsoft.com/office/drawing/2014/main" id="{6FF0F183-6B2D-12B5-7DBD-22198891FF41}"/>
                </a:ext>
              </a:extLst>
            </p:cNvPr>
            <p:cNvSpPr txBox="1"/>
            <p:nvPr/>
          </p:nvSpPr>
          <p:spPr>
            <a:xfrm>
              <a:off x="1349933" y="2310442"/>
              <a:ext cx="78649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0</a:t>
              </a:r>
            </a:p>
          </p:txBody>
        </p: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0374B5C9-C1CA-A4E7-76F2-6D3BBA97686A}"/>
                </a:ext>
              </a:extLst>
            </p:cNvPr>
            <p:cNvSpPr txBox="1"/>
            <p:nvPr/>
          </p:nvSpPr>
          <p:spPr>
            <a:xfrm>
              <a:off x="2059718" y="2310442"/>
              <a:ext cx="83546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2</a:t>
              </a:r>
            </a:p>
          </p:txBody>
        </p:sp>
        <p:sp>
          <p:nvSpPr>
            <p:cNvPr id="33" name="TextBox 68">
              <a:extLst>
                <a:ext uri="{FF2B5EF4-FFF2-40B4-BE49-F238E27FC236}">
                  <a16:creationId xmlns:a16="http://schemas.microsoft.com/office/drawing/2014/main" id="{FDA9EC1B-4D6D-AB2D-00BA-F745278FC35D}"/>
                </a:ext>
              </a:extLst>
            </p:cNvPr>
            <p:cNvSpPr txBox="1"/>
            <p:nvPr/>
          </p:nvSpPr>
          <p:spPr>
            <a:xfrm>
              <a:off x="5590402" y="2310442"/>
              <a:ext cx="132230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12</a:t>
              </a:r>
            </a:p>
          </p:txBody>
        </p:sp>
        <p:sp>
          <p:nvSpPr>
            <p:cNvPr id="34" name="TextBox 70">
              <a:extLst>
                <a:ext uri="{FF2B5EF4-FFF2-40B4-BE49-F238E27FC236}">
                  <a16:creationId xmlns:a16="http://schemas.microsoft.com/office/drawing/2014/main" id="{C7D5C4AE-39F2-5C46-7A4D-599F204990CB}"/>
                </a:ext>
              </a:extLst>
            </p:cNvPr>
            <p:cNvSpPr txBox="1"/>
            <p:nvPr/>
          </p:nvSpPr>
          <p:spPr>
            <a:xfrm>
              <a:off x="8443732" y="2310442"/>
              <a:ext cx="121736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>
                  <a:solidFill>
                    <a:prstClr val="black"/>
                  </a:solidFill>
                  <a:latin typeface=" Arial"/>
                </a:rPr>
                <a:t>20</a:t>
              </a:r>
            </a:p>
          </p:txBody>
        </p:sp>
        <p:sp>
          <p:nvSpPr>
            <p:cNvPr id="46" name="TextBox 82">
              <a:extLst>
                <a:ext uri="{FF2B5EF4-FFF2-40B4-BE49-F238E27FC236}">
                  <a16:creationId xmlns:a16="http://schemas.microsoft.com/office/drawing/2014/main" id="{DE70B504-2B7C-8C2A-6B31-31139F845161}"/>
                </a:ext>
              </a:extLst>
            </p:cNvPr>
            <p:cNvSpPr txBox="1"/>
            <p:nvPr/>
          </p:nvSpPr>
          <p:spPr>
            <a:xfrm>
              <a:off x="2744910" y="2310442"/>
              <a:ext cx="79288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4</a:t>
              </a:r>
            </a:p>
          </p:txBody>
        </p:sp>
        <p:sp>
          <p:nvSpPr>
            <p:cNvPr id="47" name="TextBox 83">
              <a:extLst>
                <a:ext uri="{FF2B5EF4-FFF2-40B4-BE49-F238E27FC236}">
                  <a16:creationId xmlns:a16="http://schemas.microsoft.com/office/drawing/2014/main" id="{4D3F8785-78D9-1461-868F-B25543172F2E}"/>
                </a:ext>
              </a:extLst>
            </p:cNvPr>
            <p:cNvSpPr txBox="1"/>
            <p:nvPr/>
          </p:nvSpPr>
          <p:spPr>
            <a:xfrm>
              <a:off x="3484831" y="2310442"/>
              <a:ext cx="79288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6</a:t>
              </a:r>
            </a:p>
          </p:txBody>
        </p:sp>
        <p:sp>
          <p:nvSpPr>
            <p:cNvPr id="48" name="TextBox 84">
              <a:extLst>
                <a:ext uri="{FF2B5EF4-FFF2-40B4-BE49-F238E27FC236}">
                  <a16:creationId xmlns:a16="http://schemas.microsoft.com/office/drawing/2014/main" id="{E9921EB7-9E9C-5179-1C22-FD87CAA7F18D}"/>
                </a:ext>
              </a:extLst>
            </p:cNvPr>
            <p:cNvSpPr txBox="1"/>
            <p:nvPr/>
          </p:nvSpPr>
          <p:spPr>
            <a:xfrm>
              <a:off x="4185428" y="2310442"/>
              <a:ext cx="79288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8</a:t>
              </a:r>
            </a:p>
          </p:txBody>
        </p:sp>
        <p:sp>
          <p:nvSpPr>
            <p:cNvPr id="49" name="TextBox 85">
              <a:extLst>
                <a:ext uri="{FF2B5EF4-FFF2-40B4-BE49-F238E27FC236}">
                  <a16:creationId xmlns:a16="http://schemas.microsoft.com/office/drawing/2014/main" id="{7CDD2EB0-721F-5F57-226D-F4BBF8FD84C8}"/>
                </a:ext>
              </a:extLst>
            </p:cNvPr>
            <p:cNvSpPr txBox="1"/>
            <p:nvPr/>
          </p:nvSpPr>
          <p:spPr>
            <a:xfrm>
              <a:off x="4866356" y="2310442"/>
              <a:ext cx="132230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10</a:t>
              </a:r>
            </a:p>
          </p:txBody>
        </p:sp>
        <p:sp>
          <p:nvSpPr>
            <p:cNvPr id="50" name="TextBox 86">
              <a:extLst>
                <a:ext uri="{FF2B5EF4-FFF2-40B4-BE49-F238E27FC236}">
                  <a16:creationId xmlns:a16="http://schemas.microsoft.com/office/drawing/2014/main" id="{138E1158-D78C-C75D-0CF4-B07D76F98D54}"/>
                </a:ext>
              </a:extLst>
            </p:cNvPr>
            <p:cNvSpPr txBox="1"/>
            <p:nvPr/>
          </p:nvSpPr>
          <p:spPr>
            <a:xfrm>
              <a:off x="6300042" y="2310442"/>
              <a:ext cx="132230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>
                  <a:solidFill>
                    <a:prstClr val="black"/>
                  </a:solidFill>
                  <a:latin typeface=" Arial"/>
                </a:rPr>
                <a:t>14</a:t>
              </a:r>
            </a:p>
          </p:txBody>
        </p:sp>
        <p:sp>
          <p:nvSpPr>
            <p:cNvPr id="51" name="TextBox 87">
              <a:extLst>
                <a:ext uri="{FF2B5EF4-FFF2-40B4-BE49-F238E27FC236}">
                  <a16:creationId xmlns:a16="http://schemas.microsoft.com/office/drawing/2014/main" id="{F9BA89F2-E639-851A-8FEB-229BB37D2302}"/>
                </a:ext>
              </a:extLst>
            </p:cNvPr>
            <p:cNvSpPr txBox="1"/>
            <p:nvPr/>
          </p:nvSpPr>
          <p:spPr>
            <a:xfrm>
              <a:off x="7019168" y="2310442"/>
              <a:ext cx="132230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>
                  <a:solidFill>
                    <a:prstClr val="black"/>
                  </a:solidFill>
                  <a:latin typeface=" Arial"/>
                </a:rPr>
                <a:t>16</a:t>
              </a:r>
            </a:p>
          </p:txBody>
        </p:sp>
        <p:sp>
          <p:nvSpPr>
            <p:cNvPr id="52" name="TextBox 88">
              <a:extLst>
                <a:ext uri="{FF2B5EF4-FFF2-40B4-BE49-F238E27FC236}">
                  <a16:creationId xmlns:a16="http://schemas.microsoft.com/office/drawing/2014/main" id="{A253BF59-4059-C767-5A3F-11E2D9B975E9}"/>
                </a:ext>
              </a:extLst>
            </p:cNvPr>
            <p:cNvSpPr txBox="1"/>
            <p:nvPr/>
          </p:nvSpPr>
          <p:spPr>
            <a:xfrm>
              <a:off x="7733374" y="2310442"/>
              <a:ext cx="132230" cy="103825"/>
            </a:xfrm>
            <a:prstGeom prst="rect">
              <a:avLst/>
            </a:prstGeom>
            <a:noFill/>
          </p:spPr>
          <p:txBody>
            <a:bodyPr wrap="none" rtlCol="0" anchor="ctr" anchorCtr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417709">
                <a:defRPr/>
              </a:pPr>
              <a:r>
                <a:rPr lang="en-US" sz="549" b="1">
                  <a:solidFill>
                    <a:prstClr val="black"/>
                  </a:solidFill>
                  <a:latin typeface=" Arial"/>
                </a:rPr>
                <a:t>18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53ED134-FC7C-1EB8-D721-38BCE76CCF85}"/>
                </a:ext>
              </a:extLst>
            </p:cNvPr>
            <p:cNvCxnSpPr>
              <a:cxnSpLocks/>
            </p:cNvCxnSpPr>
            <p:nvPr/>
          </p:nvCxnSpPr>
          <p:spPr>
            <a:xfrm>
              <a:off x="6729343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2431284-276A-4D27-ADCD-A7A40C1A602C}"/>
                </a:ext>
              </a:extLst>
            </p:cNvPr>
            <p:cNvSpPr txBox="1"/>
            <p:nvPr/>
          </p:nvSpPr>
          <p:spPr>
            <a:xfrm>
              <a:off x="9088450" y="2246938"/>
              <a:ext cx="410684" cy="429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746482"/>
              <a:r>
                <a:rPr lang="en-US" sz="549" b="1">
                  <a:solidFill>
                    <a:prstClr val="black"/>
                  </a:solidFill>
                  <a:latin typeface=" Arial"/>
                </a:rPr>
                <a:t>22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B384C30-7A42-5A2A-AE38-CAD9436EDECA}"/>
                </a:ext>
              </a:extLst>
            </p:cNvPr>
            <p:cNvSpPr txBox="1"/>
            <p:nvPr/>
          </p:nvSpPr>
          <p:spPr>
            <a:xfrm>
              <a:off x="9793521" y="2246938"/>
              <a:ext cx="410684" cy="429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746482"/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24</a:t>
              </a:r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EABE235-24BF-C812-A619-2DE32195A12E}"/>
                </a:ext>
              </a:extLst>
            </p:cNvPr>
            <p:cNvCxnSpPr>
              <a:cxnSpLocks/>
            </p:cNvCxnSpPr>
            <p:nvPr/>
          </p:nvCxnSpPr>
          <p:spPr>
            <a:xfrm>
              <a:off x="8878578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9E194FE-5C91-7640-6B6C-7AA4114B1DE7}"/>
                </a:ext>
              </a:extLst>
            </p:cNvPr>
            <p:cNvCxnSpPr>
              <a:cxnSpLocks/>
            </p:cNvCxnSpPr>
            <p:nvPr/>
          </p:nvCxnSpPr>
          <p:spPr>
            <a:xfrm>
              <a:off x="9591022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2A55140F-F3B7-CF39-0B21-34101BD92E4D}"/>
                </a:ext>
              </a:extLst>
            </p:cNvPr>
            <p:cNvSpPr txBox="1"/>
            <p:nvPr/>
          </p:nvSpPr>
          <p:spPr>
            <a:xfrm>
              <a:off x="10517420" y="2246938"/>
              <a:ext cx="410684" cy="429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746482"/>
              <a:r>
                <a:rPr lang="en-US" sz="549" b="1" dirty="0">
                  <a:solidFill>
                    <a:prstClr val="black"/>
                  </a:solidFill>
                  <a:latin typeface=" Arial"/>
                </a:rPr>
                <a:t>26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D90FEE1-6844-42B1-05D3-DF43E424DC1C}"/>
                </a:ext>
              </a:extLst>
            </p:cNvPr>
            <p:cNvCxnSpPr>
              <a:cxnSpLocks/>
            </p:cNvCxnSpPr>
            <p:nvPr/>
          </p:nvCxnSpPr>
          <p:spPr>
            <a:xfrm>
              <a:off x="10310838" y="2275792"/>
              <a:ext cx="0" cy="173124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11" name="TextBox 90">
            <a:extLst>
              <a:ext uri="{FF2B5EF4-FFF2-40B4-BE49-F238E27FC236}">
                <a16:creationId xmlns:a16="http://schemas.microsoft.com/office/drawing/2014/main" id="{85E71FD6-6CCF-5B89-65AE-CE3D949CCDDE}"/>
              </a:ext>
            </a:extLst>
          </p:cNvPr>
          <p:cNvSpPr txBox="1"/>
          <p:nvPr/>
        </p:nvSpPr>
        <p:spPr>
          <a:xfrm>
            <a:off x="9280499" y="5851377"/>
            <a:ext cx="556944" cy="4678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Aviation Technical / Tactical Courses</a:t>
            </a:r>
          </a:p>
        </p:txBody>
      </p:sp>
      <p:sp>
        <p:nvSpPr>
          <p:cNvPr id="112" name="TextBox 90">
            <a:extLst>
              <a:ext uri="{FF2B5EF4-FFF2-40B4-BE49-F238E27FC236}">
                <a16:creationId xmlns:a16="http://schemas.microsoft.com/office/drawing/2014/main" id="{E1AA8CF1-BF92-D4CF-3DEC-253924C4031A}"/>
              </a:ext>
            </a:extLst>
          </p:cNvPr>
          <p:cNvSpPr txBox="1"/>
          <p:nvPr/>
        </p:nvSpPr>
        <p:spPr>
          <a:xfrm>
            <a:off x="8712756" y="5804443"/>
            <a:ext cx="556944" cy="5616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WOCC/ ArmyU Branch Immaterial Courses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14F4BB39-54EC-6D74-90D6-A9644E80FB4D}"/>
              </a:ext>
            </a:extLst>
          </p:cNvPr>
          <p:cNvSpPr/>
          <p:nvPr/>
        </p:nvSpPr>
        <p:spPr>
          <a:xfrm rot="5400000" flipV="1">
            <a:off x="2303647" y="2995368"/>
            <a:ext cx="131144" cy="367666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" name="TextBox 107">
            <a:extLst>
              <a:ext uri="{FF2B5EF4-FFF2-40B4-BE49-F238E27FC236}">
                <a16:creationId xmlns:a16="http://schemas.microsoft.com/office/drawing/2014/main" id="{439192CD-97FC-FD2A-5454-A6C058241532}"/>
              </a:ext>
            </a:extLst>
          </p:cNvPr>
          <p:cNvSpPr txBox="1"/>
          <p:nvPr/>
        </p:nvSpPr>
        <p:spPr>
          <a:xfrm>
            <a:off x="4711443" y="2129002"/>
            <a:ext cx="1744388" cy="2828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WOSC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CW4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and Promotion Requirement to CW5</a:t>
            </a:r>
          </a:p>
        </p:txBody>
      </p:sp>
      <p:sp>
        <p:nvSpPr>
          <p:cNvPr id="18" name="TextBox 106">
            <a:extLst>
              <a:ext uri="{FF2B5EF4-FFF2-40B4-BE49-F238E27FC236}">
                <a16:creationId xmlns:a16="http://schemas.microsoft.com/office/drawing/2014/main" id="{A2A7F9DB-03B6-FD84-8FC8-499FFB331A0B}"/>
              </a:ext>
            </a:extLst>
          </p:cNvPr>
          <p:cNvSpPr txBox="1"/>
          <p:nvPr/>
        </p:nvSpPr>
        <p:spPr>
          <a:xfrm>
            <a:off x="3434332" y="1992451"/>
            <a:ext cx="894432" cy="759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WOAC (</a:t>
            </a:r>
            <a:r>
              <a:rPr lang="en-US" sz="619" b="1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Commander recommended Track (SQI) and Promotion Requirement to CW4</a:t>
            </a:r>
          </a:p>
        </p:txBody>
      </p:sp>
      <p:sp>
        <p:nvSpPr>
          <p:cNvPr id="21" name="TextBox 102">
            <a:extLst>
              <a:ext uri="{FF2B5EF4-FFF2-40B4-BE49-F238E27FC236}">
                <a16:creationId xmlns:a16="http://schemas.microsoft.com/office/drawing/2014/main" id="{EE40FC4F-5905-A01D-B5EC-5F8DC2A8EC8B}"/>
              </a:ext>
            </a:extLst>
          </p:cNvPr>
          <p:cNvSpPr txBox="1"/>
          <p:nvPr/>
        </p:nvSpPr>
        <p:spPr>
          <a:xfrm>
            <a:off x="2756118" y="4652251"/>
            <a:ext cx="612284" cy="5687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WOIC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CW2 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Promotion Requirement to CW3</a:t>
            </a:r>
          </a:p>
        </p:txBody>
      </p:sp>
      <p:sp>
        <p:nvSpPr>
          <p:cNvPr id="60" name="Left Brace 59">
            <a:extLst>
              <a:ext uri="{FF2B5EF4-FFF2-40B4-BE49-F238E27FC236}">
                <a16:creationId xmlns:a16="http://schemas.microsoft.com/office/drawing/2014/main" id="{2DEC1D3D-B15B-5CC3-DFB4-26A7700DC1B7}"/>
              </a:ext>
            </a:extLst>
          </p:cNvPr>
          <p:cNvSpPr/>
          <p:nvPr/>
        </p:nvSpPr>
        <p:spPr>
          <a:xfrm rot="16200000">
            <a:off x="5508868" y="3566348"/>
            <a:ext cx="132350" cy="1522021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endParaRPr lang="en-US" sz="823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61" name="TextBox 107">
            <a:extLst>
              <a:ext uri="{FF2B5EF4-FFF2-40B4-BE49-F238E27FC236}">
                <a16:creationId xmlns:a16="http://schemas.microsoft.com/office/drawing/2014/main" id="{5AAD4801-31B5-ABB7-0204-709805649D4B}"/>
              </a:ext>
            </a:extLst>
          </p:cNvPr>
          <p:cNvSpPr txBox="1"/>
          <p:nvPr/>
        </p:nvSpPr>
        <p:spPr>
          <a:xfrm>
            <a:off x="7310075" y="2218555"/>
            <a:ext cx="824265" cy="3781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non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WOMC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CW5</a:t>
            </a: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(nominative)</a:t>
            </a:r>
          </a:p>
          <a:p>
            <a:pPr algn="ctr" defTabSz="417709">
              <a:defRPr/>
            </a:pPr>
            <a:r>
              <a:rPr lang="en-US" sz="619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DARNG Select</a:t>
            </a:r>
          </a:p>
        </p:txBody>
      </p:sp>
      <p:sp>
        <p:nvSpPr>
          <p:cNvPr id="62" name="TextBox 90">
            <a:extLst>
              <a:ext uri="{FF2B5EF4-FFF2-40B4-BE49-F238E27FC236}">
                <a16:creationId xmlns:a16="http://schemas.microsoft.com/office/drawing/2014/main" id="{C5669ABC-8C80-B458-7BC7-050482BAED32}"/>
              </a:ext>
            </a:extLst>
          </p:cNvPr>
          <p:cNvSpPr txBox="1"/>
          <p:nvPr/>
        </p:nvSpPr>
        <p:spPr>
          <a:xfrm>
            <a:off x="2181925" y="1534511"/>
            <a:ext cx="571715" cy="3781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WOBC / </a:t>
            </a:r>
          </a:p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Flight School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774F9EB9-A6D9-29C9-1D47-C97851042E87}"/>
              </a:ext>
            </a:extLst>
          </p:cNvPr>
          <p:cNvSpPr txBox="1"/>
          <p:nvPr/>
        </p:nvSpPr>
        <p:spPr>
          <a:xfrm>
            <a:off x="1687912" y="1608592"/>
            <a:ext cx="489867" cy="1876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WOCS</a:t>
            </a:r>
          </a:p>
        </p:txBody>
      </p:sp>
      <p:sp>
        <p:nvSpPr>
          <p:cNvPr id="64" name="TextBox 90">
            <a:extLst>
              <a:ext uri="{FF2B5EF4-FFF2-40B4-BE49-F238E27FC236}">
                <a16:creationId xmlns:a16="http://schemas.microsoft.com/office/drawing/2014/main" id="{77D1A240-A118-152D-2853-4D273CCEF256}"/>
              </a:ext>
            </a:extLst>
          </p:cNvPr>
          <p:cNvSpPr txBox="1"/>
          <p:nvPr/>
        </p:nvSpPr>
        <p:spPr>
          <a:xfrm>
            <a:off x="3285322" y="1619460"/>
            <a:ext cx="457295" cy="18761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WOAC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638071E9-4B04-1E8A-AA18-D9FD414B2F64}"/>
              </a:ext>
            </a:extLst>
          </p:cNvPr>
          <p:cNvSpPr txBox="1"/>
          <p:nvPr/>
        </p:nvSpPr>
        <p:spPr>
          <a:xfrm>
            <a:off x="2821183" y="1582151"/>
            <a:ext cx="457295" cy="2828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WOAC CC DL</a:t>
            </a:r>
          </a:p>
        </p:txBody>
      </p:sp>
      <p:sp>
        <p:nvSpPr>
          <p:cNvPr id="66" name="TextBox 90">
            <a:extLst>
              <a:ext uri="{FF2B5EF4-FFF2-40B4-BE49-F238E27FC236}">
                <a16:creationId xmlns:a16="http://schemas.microsoft.com/office/drawing/2014/main" id="{519BE5F5-2165-3E3D-0B0E-614368F185AF}"/>
              </a:ext>
            </a:extLst>
          </p:cNvPr>
          <p:cNvSpPr txBox="1"/>
          <p:nvPr/>
        </p:nvSpPr>
        <p:spPr>
          <a:xfrm>
            <a:off x="3812698" y="1619460"/>
            <a:ext cx="464138" cy="1876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WOILE</a:t>
            </a:r>
          </a:p>
        </p:txBody>
      </p:sp>
      <p:sp>
        <p:nvSpPr>
          <p:cNvPr id="67" name="TextBox 90">
            <a:extLst>
              <a:ext uri="{FF2B5EF4-FFF2-40B4-BE49-F238E27FC236}">
                <a16:creationId xmlns:a16="http://schemas.microsoft.com/office/drawing/2014/main" id="{BFD07B51-3302-0405-9A19-267B67AD6993}"/>
              </a:ext>
            </a:extLst>
          </p:cNvPr>
          <p:cNvSpPr txBox="1"/>
          <p:nvPr/>
        </p:nvSpPr>
        <p:spPr>
          <a:xfrm>
            <a:off x="4276836" y="1579916"/>
            <a:ext cx="485235" cy="28289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WOILE FO</a:t>
            </a:r>
          </a:p>
        </p:txBody>
      </p:sp>
      <p:sp>
        <p:nvSpPr>
          <p:cNvPr id="76" name="TextBox 90">
            <a:extLst>
              <a:ext uri="{FF2B5EF4-FFF2-40B4-BE49-F238E27FC236}">
                <a16:creationId xmlns:a16="http://schemas.microsoft.com/office/drawing/2014/main" id="{01F63B2A-D3BE-DE58-F831-8776CA242C21}"/>
              </a:ext>
            </a:extLst>
          </p:cNvPr>
          <p:cNvSpPr txBox="1"/>
          <p:nvPr/>
        </p:nvSpPr>
        <p:spPr>
          <a:xfrm>
            <a:off x="5342380" y="1619460"/>
            <a:ext cx="517401" cy="1876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619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WOSSE</a:t>
            </a: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311620A0-EA8C-6C21-834F-865DDBE1A60B}"/>
              </a:ext>
            </a:extLst>
          </p:cNvPr>
          <p:cNvSpPr txBox="1"/>
          <p:nvPr/>
        </p:nvSpPr>
        <p:spPr>
          <a:xfrm>
            <a:off x="1239439" y="1601882"/>
            <a:ext cx="510619" cy="242502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17709">
              <a:defRPr/>
            </a:pPr>
            <a:r>
              <a:rPr lang="en-US" sz="488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Model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612569D-CC7B-FEAF-0372-2096CBF51DDD}"/>
              </a:ext>
            </a:extLst>
          </p:cNvPr>
          <p:cNvSpPr/>
          <p:nvPr/>
        </p:nvSpPr>
        <p:spPr>
          <a:xfrm>
            <a:off x="86440" y="1505630"/>
            <a:ext cx="9909096" cy="4172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6482"/>
            <a:endParaRPr lang="en-US" sz="1096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D445344-4334-AAF2-7684-6B6B57DC1FAB}"/>
              </a:ext>
            </a:extLst>
          </p:cNvPr>
          <p:cNvSpPr txBox="1"/>
          <p:nvPr/>
        </p:nvSpPr>
        <p:spPr>
          <a:xfrm>
            <a:off x="7942629" y="2762181"/>
            <a:ext cx="700754" cy="28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6482"/>
            <a:r>
              <a:rPr lang="en-US" sz="610" dirty="0">
                <a:solidFill>
                  <a:prstClr val="black"/>
                </a:solidFill>
                <a:latin typeface="Calibri"/>
              </a:rPr>
              <a:t>*in development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CF256CE-1A9D-0FAF-E4BE-DFA3C95D7746}"/>
              </a:ext>
            </a:extLst>
          </p:cNvPr>
          <p:cNvSpPr txBox="1"/>
          <p:nvPr/>
        </p:nvSpPr>
        <p:spPr>
          <a:xfrm>
            <a:off x="8425362" y="1556903"/>
            <a:ext cx="1637658" cy="3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Now: MOS 152-156: 73 to 79 weeks</a:t>
            </a:r>
          </a:p>
          <a:p>
            <a:pPr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Now: MOS 150-151: 30 to 45 weeks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9048302-4E16-3097-BCD1-6F8131740DD7}"/>
              </a:ext>
            </a:extLst>
          </p:cNvPr>
          <p:cNvSpPr txBox="1"/>
          <p:nvPr/>
        </p:nvSpPr>
        <p:spPr>
          <a:xfrm>
            <a:off x="8425362" y="2765018"/>
            <a:ext cx="1351598" cy="449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NEW: </a:t>
            </a:r>
          </a:p>
          <a:p>
            <a:pPr algn="ctr"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MOS 152-156 65  to 75 weeks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89B13FC-6FC7-FD84-C857-6285FF0B1470}"/>
              </a:ext>
            </a:extLst>
          </p:cNvPr>
          <p:cNvSpPr txBox="1"/>
          <p:nvPr/>
        </p:nvSpPr>
        <p:spPr>
          <a:xfrm>
            <a:off x="8425362" y="4543189"/>
            <a:ext cx="1351598" cy="3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NEW:</a:t>
            </a:r>
          </a:p>
          <a:p>
            <a:pPr algn="ctr" defTabSz="746482"/>
            <a:r>
              <a:rPr lang="en-US" sz="774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MOS 150-151 26 to 36 weeks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54A4ABE5-C98B-13C0-DFBE-46B83A5B45EC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190" y="3399448"/>
            <a:ext cx="83542" cy="233917"/>
          </a:xfrm>
          <a:prstGeom prst="rect">
            <a:avLst/>
          </a:prstGeom>
          <a:ln w="9525">
            <a:solidFill>
              <a:sysClr val="windowText" lastClr="000000"/>
            </a:solidFill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8EF12BB-3DEB-8749-80F7-DF76CC8544A8}"/>
              </a:ext>
            </a:extLst>
          </p:cNvPr>
          <p:cNvCxnSpPr/>
          <p:nvPr/>
        </p:nvCxnSpPr>
        <p:spPr>
          <a:xfrm>
            <a:off x="2833233" y="3293200"/>
            <a:ext cx="0" cy="2447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47DE4B77-F714-A6FF-8C84-534163D6D831}"/>
              </a:ext>
            </a:extLst>
          </p:cNvPr>
          <p:cNvSpPr txBox="1"/>
          <p:nvPr/>
        </p:nvSpPr>
        <p:spPr>
          <a:xfrm>
            <a:off x="7362372" y="4651494"/>
            <a:ext cx="700754" cy="28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6482"/>
            <a:r>
              <a:rPr lang="en-US" sz="610" dirty="0">
                <a:solidFill>
                  <a:prstClr val="black"/>
                </a:solidFill>
                <a:latin typeface="Calibri"/>
              </a:rPr>
              <a:t>*in development</a:t>
            </a:r>
          </a:p>
        </p:txBody>
      </p:sp>
    </p:spTree>
    <p:extLst>
      <p:ext uri="{BB962C8B-B14F-4D97-AF65-F5344CB8AC3E}">
        <p14:creationId xmlns:p14="http://schemas.microsoft.com/office/powerpoint/2010/main" val="30810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26FFBE6-36A4-42AD-6716-AAC7F244A2C5}"/>
              </a:ext>
            </a:extLst>
          </p:cNvPr>
          <p:cNvCxnSpPr>
            <a:cxnSpLocks/>
            <a:stCxn id="10" idx="2"/>
            <a:endCxn id="61" idx="0"/>
          </p:cNvCxnSpPr>
          <p:nvPr/>
        </p:nvCxnSpPr>
        <p:spPr>
          <a:xfrm flipH="1">
            <a:off x="7026722" y="1885294"/>
            <a:ext cx="584158" cy="2905583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  <a:alpha val="73000"/>
              </a:schemeClr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DF270C5-EBA1-EFE7-EEEC-1B63E6BEA617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3878768" y="1885294"/>
            <a:ext cx="1294052" cy="266328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  <a:alpha val="73000"/>
              </a:schemeClr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94F6C21-3C4C-38BD-C91E-C45CC5564EE9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4764059" y="1885294"/>
            <a:ext cx="408761" cy="3027679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  <a:alpha val="73000"/>
              </a:schemeClr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235DA8B1-2796-7059-387F-E62609281442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605144" y="1936077"/>
            <a:ext cx="561560" cy="2608551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  <a:alpha val="73000"/>
              </a:schemeClr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5865AF6-F8E8-6A2D-C4DF-F1C11036A5EC}"/>
              </a:ext>
            </a:extLst>
          </p:cNvPr>
          <p:cNvCxnSpPr>
            <a:cxnSpLocks/>
            <a:stCxn id="6" idx="2"/>
            <a:endCxn id="43" idx="0"/>
          </p:cNvCxnSpPr>
          <p:nvPr/>
        </p:nvCxnSpPr>
        <p:spPr>
          <a:xfrm flipH="1">
            <a:off x="2578394" y="1936077"/>
            <a:ext cx="588310" cy="3193497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  <a:alpha val="73000"/>
              </a:schemeClr>
            </a:solidFill>
            <a:prstDash val="sys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85F63CC-EDB2-5EF7-54A9-FFF905BD9E3D}"/>
              </a:ext>
            </a:extLst>
          </p:cNvPr>
          <p:cNvGrpSpPr/>
          <p:nvPr/>
        </p:nvGrpSpPr>
        <p:grpSpPr>
          <a:xfrm>
            <a:off x="596550" y="1589827"/>
            <a:ext cx="1039102" cy="295466"/>
            <a:chOff x="1649366" y="932285"/>
            <a:chExt cx="1259518" cy="358140"/>
          </a:xfrm>
        </p:grpSpPr>
        <p:sp>
          <p:nvSpPr>
            <p:cNvPr id="4" name="TextBox 90">
              <a:extLst>
                <a:ext uri="{FF2B5EF4-FFF2-40B4-BE49-F238E27FC236}">
                  <a16:creationId xmlns:a16="http://schemas.microsoft.com/office/drawing/2014/main" id="{1ED6AE41-6FED-267B-6471-A806D4C918BB}"/>
                </a:ext>
              </a:extLst>
            </p:cNvPr>
            <p:cNvSpPr txBox="1"/>
            <p:nvPr/>
          </p:nvSpPr>
          <p:spPr>
            <a:xfrm>
              <a:off x="2169697" y="993840"/>
              <a:ext cx="739187" cy="23502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WOBC</a:t>
              </a:r>
            </a:p>
          </p:txBody>
        </p:sp>
        <p:sp>
          <p:nvSpPr>
            <p:cNvPr id="5" name="TextBox 90">
              <a:extLst>
                <a:ext uri="{FF2B5EF4-FFF2-40B4-BE49-F238E27FC236}">
                  <a16:creationId xmlns:a16="http://schemas.microsoft.com/office/drawing/2014/main" id="{45546E9C-8273-058E-06D8-6C0BC2E98132}"/>
                </a:ext>
              </a:extLst>
            </p:cNvPr>
            <p:cNvSpPr txBox="1"/>
            <p:nvPr/>
          </p:nvSpPr>
          <p:spPr>
            <a:xfrm>
              <a:off x="1649366" y="932285"/>
              <a:ext cx="511633" cy="3581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WOCS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7562A953-30DB-0986-06A7-AAFB2FB6AAD2}"/>
              </a:ext>
            </a:extLst>
          </p:cNvPr>
          <p:cNvGrpSpPr/>
          <p:nvPr/>
        </p:nvGrpSpPr>
        <p:grpSpPr>
          <a:xfrm>
            <a:off x="2387408" y="1539045"/>
            <a:ext cx="1102466" cy="397032"/>
            <a:chOff x="2893828" y="861054"/>
            <a:chExt cx="1336322" cy="481252"/>
          </a:xfrm>
        </p:grpSpPr>
        <p:sp>
          <p:nvSpPr>
            <p:cNvPr id="6" name="TextBox 90">
              <a:extLst>
                <a:ext uri="{FF2B5EF4-FFF2-40B4-BE49-F238E27FC236}">
                  <a16:creationId xmlns:a16="http://schemas.microsoft.com/office/drawing/2014/main" id="{BB5D324C-8204-3C94-6EF4-025BF5A6755D}"/>
                </a:ext>
              </a:extLst>
            </p:cNvPr>
            <p:cNvSpPr txBox="1"/>
            <p:nvPr/>
          </p:nvSpPr>
          <p:spPr>
            <a:xfrm>
              <a:off x="3446708" y="861054"/>
              <a:ext cx="783442" cy="48125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AWOAC / 151A WOAC</a:t>
              </a:r>
            </a:p>
          </p:txBody>
        </p:sp>
        <p:sp>
          <p:nvSpPr>
            <p:cNvPr id="7" name="TextBox 90">
              <a:extLst>
                <a:ext uri="{FF2B5EF4-FFF2-40B4-BE49-F238E27FC236}">
                  <a16:creationId xmlns:a16="http://schemas.microsoft.com/office/drawing/2014/main" id="{86167969-A19E-63BA-934F-B814536AB1B2}"/>
                </a:ext>
              </a:extLst>
            </p:cNvPr>
            <p:cNvSpPr txBox="1"/>
            <p:nvPr/>
          </p:nvSpPr>
          <p:spPr>
            <a:xfrm>
              <a:off x="2893828" y="861054"/>
              <a:ext cx="532313" cy="48125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WOAC CC DL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8E4B772-C3A9-9DF5-DC70-C97012CF9408}"/>
              </a:ext>
            </a:extLst>
          </p:cNvPr>
          <p:cNvGrpSpPr/>
          <p:nvPr/>
        </p:nvGrpSpPr>
        <p:grpSpPr>
          <a:xfrm>
            <a:off x="4959527" y="1589828"/>
            <a:ext cx="939478" cy="295467"/>
            <a:chOff x="6011548" y="922608"/>
            <a:chExt cx="1138761" cy="358142"/>
          </a:xfrm>
        </p:grpSpPr>
        <p:sp>
          <p:nvSpPr>
            <p:cNvPr id="8" name="TextBox 90">
              <a:extLst>
                <a:ext uri="{FF2B5EF4-FFF2-40B4-BE49-F238E27FC236}">
                  <a16:creationId xmlns:a16="http://schemas.microsoft.com/office/drawing/2014/main" id="{2156DE0A-14A9-6632-9F77-587F0ED7F447}"/>
                </a:ext>
              </a:extLst>
            </p:cNvPr>
            <p:cNvSpPr txBox="1"/>
            <p:nvPr/>
          </p:nvSpPr>
          <p:spPr>
            <a:xfrm>
              <a:off x="6011548" y="922608"/>
              <a:ext cx="517074" cy="35814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WOILE</a:t>
              </a:r>
            </a:p>
          </p:txBody>
        </p:sp>
        <p:sp>
          <p:nvSpPr>
            <p:cNvPr id="9" name="TextBox 90">
              <a:extLst>
                <a:ext uri="{FF2B5EF4-FFF2-40B4-BE49-F238E27FC236}">
                  <a16:creationId xmlns:a16="http://schemas.microsoft.com/office/drawing/2014/main" id="{A7EB0A7B-0EBC-906E-9BF9-2F275BD98A31}"/>
                </a:ext>
              </a:extLst>
            </p:cNvPr>
            <p:cNvSpPr txBox="1"/>
            <p:nvPr/>
          </p:nvSpPr>
          <p:spPr>
            <a:xfrm>
              <a:off x="6537321" y="922609"/>
              <a:ext cx="612988" cy="35814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AWOILE FO</a:t>
              </a:r>
            </a:p>
          </p:txBody>
        </p:sp>
      </p:grpSp>
      <p:sp>
        <p:nvSpPr>
          <p:cNvPr id="10" name="TextBox 90">
            <a:extLst>
              <a:ext uri="{FF2B5EF4-FFF2-40B4-BE49-F238E27FC236}">
                <a16:creationId xmlns:a16="http://schemas.microsoft.com/office/drawing/2014/main" id="{253F5C67-5DDA-B6FC-E4AD-2725B88FCD9C}"/>
              </a:ext>
            </a:extLst>
          </p:cNvPr>
          <p:cNvSpPr txBox="1"/>
          <p:nvPr/>
        </p:nvSpPr>
        <p:spPr>
          <a:xfrm>
            <a:off x="7366989" y="1589828"/>
            <a:ext cx="487781" cy="2954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4914DF-0115-3663-7667-DFBCF991FDE1}"/>
              </a:ext>
            </a:extLst>
          </p:cNvPr>
          <p:cNvSpPr txBox="1"/>
          <p:nvPr/>
        </p:nvSpPr>
        <p:spPr>
          <a:xfrm>
            <a:off x="57074" y="1567091"/>
            <a:ext cx="48499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/>
              <a:t>Old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703556-26F7-59CD-0800-8B95D548B2C4}"/>
              </a:ext>
            </a:extLst>
          </p:cNvPr>
          <p:cNvSpPr txBox="1"/>
          <p:nvPr/>
        </p:nvSpPr>
        <p:spPr>
          <a:xfrm>
            <a:off x="673455" y="1068081"/>
            <a:ext cx="12039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dirty="0"/>
              <a:t>WOC / WO1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8DD0AC-9402-CE69-FB42-505C54BF00BA}"/>
              </a:ext>
            </a:extLst>
          </p:cNvPr>
          <p:cNvSpPr txBox="1"/>
          <p:nvPr/>
        </p:nvSpPr>
        <p:spPr>
          <a:xfrm>
            <a:off x="2472935" y="1068081"/>
            <a:ext cx="12039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dirty="0"/>
              <a:t>CW2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72FF96-FC4F-D5D7-C8BD-F4A8D1C794CF}"/>
              </a:ext>
            </a:extLst>
          </p:cNvPr>
          <p:cNvCxnSpPr/>
          <p:nvPr/>
        </p:nvCxnSpPr>
        <p:spPr>
          <a:xfrm>
            <a:off x="1927392" y="1199833"/>
            <a:ext cx="0" cy="4915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C0B1D6-8830-1FE4-EE5D-FB0405550874}"/>
              </a:ext>
            </a:extLst>
          </p:cNvPr>
          <p:cNvCxnSpPr/>
          <p:nvPr/>
        </p:nvCxnSpPr>
        <p:spPr>
          <a:xfrm>
            <a:off x="4219717" y="1193800"/>
            <a:ext cx="0" cy="4915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048B7D-37C5-1DF6-7296-90C0822D872D}"/>
              </a:ext>
            </a:extLst>
          </p:cNvPr>
          <p:cNvCxnSpPr/>
          <p:nvPr/>
        </p:nvCxnSpPr>
        <p:spPr>
          <a:xfrm>
            <a:off x="6512041" y="1193800"/>
            <a:ext cx="0" cy="4915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95DC3A-84C1-E4A6-4E8C-5F41A3A33709}"/>
              </a:ext>
            </a:extLst>
          </p:cNvPr>
          <p:cNvCxnSpPr/>
          <p:nvPr/>
        </p:nvCxnSpPr>
        <p:spPr>
          <a:xfrm>
            <a:off x="9039495" y="1199833"/>
            <a:ext cx="0" cy="4915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E902685-6805-6148-F598-2054346D195F}"/>
              </a:ext>
            </a:extLst>
          </p:cNvPr>
          <p:cNvSpPr txBox="1"/>
          <p:nvPr/>
        </p:nvSpPr>
        <p:spPr>
          <a:xfrm>
            <a:off x="4762527" y="1068081"/>
            <a:ext cx="12039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dirty="0"/>
              <a:t>CW3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5391DB-3EEB-73E3-B0E5-E3AB88FE711E}"/>
              </a:ext>
            </a:extLst>
          </p:cNvPr>
          <p:cNvSpPr txBox="1"/>
          <p:nvPr/>
        </p:nvSpPr>
        <p:spPr>
          <a:xfrm>
            <a:off x="7010940" y="1070712"/>
            <a:ext cx="12039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dirty="0"/>
              <a:t>CW4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572154-7C27-4D45-CB38-3CF3AAB25D0E}"/>
              </a:ext>
            </a:extLst>
          </p:cNvPr>
          <p:cNvSpPr txBox="1"/>
          <p:nvPr/>
        </p:nvSpPr>
        <p:spPr>
          <a:xfrm>
            <a:off x="8868897" y="1070712"/>
            <a:ext cx="1203973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dirty="0"/>
              <a:t>CW5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37C109A-E615-CD29-1238-87123252AA9E}"/>
              </a:ext>
            </a:extLst>
          </p:cNvPr>
          <p:cNvSpPr txBox="1"/>
          <p:nvPr/>
        </p:nvSpPr>
        <p:spPr>
          <a:xfrm>
            <a:off x="-37155" y="2682333"/>
            <a:ext cx="67345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/>
              <a:t>Transition Plan</a:t>
            </a:r>
          </a:p>
        </p:txBody>
      </p:sp>
      <p:sp>
        <p:nvSpPr>
          <p:cNvPr id="24" name="TextBox 90">
            <a:extLst>
              <a:ext uri="{FF2B5EF4-FFF2-40B4-BE49-F238E27FC236}">
                <a16:creationId xmlns:a16="http://schemas.microsoft.com/office/drawing/2014/main" id="{2060C1AF-6E2B-5557-2E7F-DF2A596842EC}"/>
              </a:ext>
            </a:extLst>
          </p:cNvPr>
          <p:cNvSpPr txBox="1"/>
          <p:nvPr/>
        </p:nvSpPr>
        <p:spPr>
          <a:xfrm>
            <a:off x="1031012" y="2722934"/>
            <a:ext cx="609829" cy="1938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WOBC</a:t>
            </a:r>
          </a:p>
        </p:txBody>
      </p:sp>
      <p:sp>
        <p:nvSpPr>
          <p:cNvPr id="25" name="TextBox 90">
            <a:extLst>
              <a:ext uri="{FF2B5EF4-FFF2-40B4-BE49-F238E27FC236}">
                <a16:creationId xmlns:a16="http://schemas.microsoft.com/office/drawing/2014/main" id="{2F5BB779-7E32-ED54-4DC2-4F33464E0E3F}"/>
              </a:ext>
            </a:extLst>
          </p:cNvPr>
          <p:cNvSpPr txBox="1"/>
          <p:nvPr/>
        </p:nvSpPr>
        <p:spPr>
          <a:xfrm>
            <a:off x="601739" y="2672151"/>
            <a:ext cx="422097" cy="2954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WOCS</a:t>
            </a:r>
          </a:p>
        </p:txBody>
      </p:sp>
      <p:sp>
        <p:nvSpPr>
          <p:cNvPr id="26" name="TextBox 90">
            <a:extLst>
              <a:ext uri="{FF2B5EF4-FFF2-40B4-BE49-F238E27FC236}">
                <a16:creationId xmlns:a16="http://schemas.microsoft.com/office/drawing/2014/main" id="{BAA0B93C-BC79-9163-3B1A-C72418164499}"/>
              </a:ext>
            </a:extLst>
          </p:cNvPr>
          <p:cNvSpPr txBox="1"/>
          <p:nvPr/>
        </p:nvSpPr>
        <p:spPr>
          <a:xfrm>
            <a:off x="2360417" y="2784939"/>
            <a:ext cx="483118" cy="1938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AWOIC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9C45E-CC4E-61F3-B623-5801C9DFDB1C}"/>
              </a:ext>
            </a:extLst>
          </p:cNvPr>
          <p:cNvSpPr txBox="1"/>
          <p:nvPr/>
        </p:nvSpPr>
        <p:spPr>
          <a:xfrm>
            <a:off x="3013687" y="2554746"/>
            <a:ext cx="834935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dirty="0"/>
              <a:t>152-155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048504-56A2-A231-1E37-74BA5E78561C}"/>
              </a:ext>
            </a:extLst>
          </p:cNvPr>
          <p:cNvSpPr txBox="1"/>
          <p:nvPr/>
        </p:nvSpPr>
        <p:spPr>
          <a:xfrm>
            <a:off x="1946417" y="2502489"/>
            <a:ext cx="440991" cy="790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dirty="0"/>
              <a:t>152-155, 150A, 150U</a:t>
            </a:r>
          </a:p>
        </p:txBody>
      </p:sp>
      <p:sp>
        <p:nvSpPr>
          <p:cNvPr id="31" name="TextBox 90">
            <a:extLst>
              <a:ext uri="{FF2B5EF4-FFF2-40B4-BE49-F238E27FC236}">
                <a16:creationId xmlns:a16="http://schemas.microsoft.com/office/drawing/2014/main" id="{D7D1C949-7513-36D4-2B0C-65DE2131565D}"/>
              </a:ext>
            </a:extLst>
          </p:cNvPr>
          <p:cNvSpPr txBox="1"/>
          <p:nvPr/>
        </p:nvSpPr>
        <p:spPr>
          <a:xfrm>
            <a:off x="4602614" y="3072168"/>
            <a:ext cx="426586" cy="3970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151A WOAC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42713F-A57E-E1D4-B79A-42A388B57A5B}"/>
              </a:ext>
            </a:extLst>
          </p:cNvPr>
          <p:cNvSpPr txBox="1"/>
          <p:nvPr/>
        </p:nvSpPr>
        <p:spPr>
          <a:xfrm>
            <a:off x="4110815" y="3167644"/>
            <a:ext cx="699581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151A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EA0AA7-2F5D-C3B1-850F-AD4CBA3E067F}"/>
              </a:ext>
            </a:extLst>
          </p:cNvPr>
          <p:cNvSpPr txBox="1"/>
          <p:nvPr/>
        </p:nvSpPr>
        <p:spPr>
          <a:xfrm>
            <a:off x="3341289" y="2839577"/>
            <a:ext cx="834935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WOAC Credit (152-155)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39C7D8-B7D5-B3A2-9C6C-04D3816BA55C}"/>
              </a:ext>
            </a:extLst>
          </p:cNvPr>
          <p:cNvSpPr txBox="1"/>
          <p:nvPr/>
        </p:nvSpPr>
        <p:spPr>
          <a:xfrm>
            <a:off x="2184702" y="3029364"/>
            <a:ext cx="834935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WOAC Credit (150A, 150U)</a:t>
            </a:r>
          </a:p>
        </p:txBody>
      </p:sp>
      <p:sp>
        <p:nvSpPr>
          <p:cNvPr id="36" name="TextBox 90">
            <a:extLst>
              <a:ext uri="{FF2B5EF4-FFF2-40B4-BE49-F238E27FC236}">
                <a16:creationId xmlns:a16="http://schemas.microsoft.com/office/drawing/2014/main" id="{2A1F8007-2F24-A7DA-3D7F-12873731B874}"/>
              </a:ext>
            </a:extLst>
          </p:cNvPr>
          <p:cNvSpPr txBox="1"/>
          <p:nvPr/>
        </p:nvSpPr>
        <p:spPr>
          <a:xfrm>
            <a:off x="6785694" y="2799474"/>
            <a:ext cx="525972" cy="1938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AWOSC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FCB981F-BC56-C20D-EF34-8660C1F49C52}"/>
              </a:ext>
            </a:extLst>
          </p:cNvPr>
          <p:cNvSpPr txBox="1"/>
          <p:nvPr/>
        </p:nvSpPr>
        <p:spPr>
          <a:xfrm>
            <a:off x="6311359" y="2802209"/>
            <a:ext cx="699581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All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A06712-A683-D430-F24E-CFE68C43DF06}"/>
              </a:ext>
            </a:extLst>
          </p:cNvPr>
          <p:cNvSpPr txBox="1"/>
          <p:nvPr/>
        </p:nvSpPr>
        <p:spPr>
          <a:xfrm>
            <a:off x="-37155" y="4630987"/>
            <a:ext cx="67345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dirty="0"/>
              <a:t>Objective FY27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36F9D122-E253-1CD2-0703-53A4B0D04446}"/>
              </a:ext>
            </a:extLst>
          </p:cNvPr>
          <p:cNvSpPr txBox="1"/>
          <p:nvPr/>
        </p:nvSpPr>
        <p:spPr>
          <a:xfrm>
            <a:off x="1029403" y="4713251"/>
            <a:ext cx="609829" cy="1938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WOBC</a:t>
            </a: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E9652CE3-D311-7246-77BF-7FB1F11AF628}"/>
              </a:ext>
            </a:extLst>
          </p:cNvPr>
          <p:cNvSpPr txBox="1"/>
          <p:nvPr/>
        </p:nvSpPr>
        <p:spPr>
          <a:xfrm>
            <a:off x="600130" y="4662468"/>
            <a:ext cx="422097" cy="2954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WOCS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06347B25-DC77-64D7-2C38-8CBDFFCBA6AC}"/>
              </a:ext>
            </a:extLst>
          </p:cNvPr>
          <p:cNvSpPr txBox="1"/>
          <p:nvPr/>
        </p:nvSpPr>
        <p:spPr>
          <a:xfrm>
            <a:off x="2336835" y="4672217"/>
            <a:ext cx="483118" cy="1938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AWOIC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67ED839-B0AA-406B-3F86-5DB51D57E092}"/>
              </a:ext>
            </a:extLst>
          </p:cNvPr>
          <p:cNvSpPr txBox="1"/>
          <p:nvPr/>
        </p:nvSpPr>
        <p:spPr>
          <a:xfrm>
            <a:off x="1898591" y="4475793"/>
            <a:ext cx="440991" cy="790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152-155, 150A, 150U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275AFD93-2B1B-E3E2-E1C0-B83A4FEAD187}"/>
              </a:ext>
            </a:extLst>
          </p:cNvPr>
          <p:cNvSpPr txBox="1"/>
          <p:nvPr/>
        </p:nvSpPr>
        <p:spPr>
          <a:xfrm>
            <a:off x="2365101" y="5129574"/>
            <a:ext cx="426586" cy="29546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151A WOIC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0EA49E-C381-41B4-1D48-B1C18B49407F}"/>
              </a:ext>
            </a:extLst>
          </p:cNvPr>
          <p:cNvSpPr txBox="1"/>
          <p:nvPr/>
        </p:nvSpPr>
        <p:spPr>
          <a:xfrm>
            <a:off x="1768671" y="5176042"/>
            <a:ext cx="699581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151A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1787EEA9-C816-473E-8826-C9D2F720E469}"/>
              </a:ext>
            </a:extLst>
          </p:cNvPr>
          <p:cNvSpPr txBox="1"/>
          <p:nvPr/>
        </p:nvSpPr>
        <p:spPr>
          <a:xfrm>
            <a:off x="3859574" y="1640611"/>
            <a:ext cx="678767" cy="1938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 / SQI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D06018D4-F277-A90D-D1D1-DDF4EEF43BB1}"/>
              </a:ext>
            </a:extLst>
          </p:cNvPr>
          <p:cNvSpPr txBox="1"/>
          <p:nvPr/>
        </p:nvSpPr>
        <p:spPr>
          <a:xfrm>
            <a:off x="6172657" y="1640611"/>
            <a:ext cx="678767" cy="1938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IFE / ME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B91A282C-9A73-852E-DE93-F474D22EDDDD}"/>
              </a:ext>
            </a:extLst>
          </p:cNvPr>
          <p:cNvSpPr txBox="1"/>
          <p:nvPr/>
        </p:nvSpPr>
        <p:spPr>
          <a:xfrm>
            <a:off x="3606318" y="4597516"/>
            <a:ext cx="426586" cy="29546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TRK / K4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F4C57D4-2CAE-AD4E-94B9-C8C614185298}"/>
              </a:ext>
            </a:extLst>
          </p:cNvPr>
          <p:cNvSpPr txBox="1"/>
          <p:nvPr/>
        </p:nvSpPr>
        <p:spPr>
          <a:xfrm>
            <a:off x="3076049" y="4637335"/>
            <a:ext cx="834935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dirty="0"/>
              <a:t>152-155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89A12C-E1E1-DA24-3868-C2ACE9E7F00B}"/>
              </a:ext>
            </a:extLst>
          </p:cNvPr>
          <p:cNvSpPr txBox="1"/>
          <p:nvPr/>
        </p:nvSpPr>
        <p:spPr>
          <a:xfrm>
            <a:off x="3403652" y="4915818"/>
            <a:ext cx="834935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WOAC Credit (152-155)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D6A40C0-6FC0-93E2-E821-176FC0932D43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4032904" y="4738981"/>
            <a:ext cx="2374823" cy="6268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14D5029-9777-CC53-71D2-7D4712DE23C0}"/>
              </a:ext>
            </a:extLst>
          </p:cNvPr>
          <p:cNvCxnSpPr>
            <a:cxnSpLocks/>
          </p:cNvCxnSpPr>
          <p:nvPr/>
        </p:nvCxnSpPr>
        <p:spPr>
          <a:xfrm>
            <a:off x="6436723" y="4624640"/>
            <a:ext cx="0" cy="241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1B72F43-42AC-7F3C-8CDC-3B45B3BCFAAA}"/>
              </a:ext>
            </a:extLst>
          </p:cNvPr>
          <p:cNvGrpSpPr/>
          <p:nvPr/>
        </p:nvGrpSpPr>
        <p:grpSpPr>
          <a:xfrm>
            <a:off x="4052402" y="4977940"/>
            <a:ext cx="919926" cy="1083191"/>
            <a:chOff x="4912002" y="5262776"/>
            <a:chExt cx="1115062" cy="13129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8EA553D-AF62-16AD-2CBA-4588D34AB466}"/>
                </a:ext>
              </a:extLst>
            </p:cNvPr>
            <p:cNvGrpSpPr/>
            <p:nvPr/>
          </p:nvGrpSpPr>
          <p:grpSpPr>
            <a:xfrm>
              <a:off x="4915736" y="5262776"/>
              <a:ext cx="1111328" cy="481250"/>
              <a:chOff x="4915736" y="4882765"/>
              <a:chExt cx="1111328" cy="481250"/>
            </a:xfrm>
          </p:grpSpPr>
          <p:sp>
            <p:nvSpPr>
              <p:cNvPr id="55" name="TextBox 90">
                <a:extLst>
                  <a:ext uri="{FF2B5EF4-FFF2-40B4-BE49-F238E27FC236}">
                    <a16:creationId xmlns:a16="http://schemas.microsoft.com/office/drawing/2014/main" id="{2A517C95-745A-34D8-50BB-3E20FF551295}"/>
                  </a:ext>
                </a:extLst>
              </p:cNvPr>
              <p:cNvSpPr txBox="1"/>
              <p:nvPr/>
            </p:nvSpPr>
            <p:spPr>
              <a:xfrm>
                <a:off x="5509990" y="4882765"/>
                <a:ext cx="517074" cy="48125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151A WOAC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05FCF55-F486-A8FB-943A-3FB47115591C}"/>
                  </a:ext>
                </a:extLst>
              </p:cNvPr>
              <p:cNvSpPr txBox="1"/>
              <p:nvPr/>
            </p:nvSpPr>
            <p:spPr>
              <a:xfrm>
                <a:off x="4915736" y="4998494"/>
                <a:ext cx="847978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151A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086F3D72-B2A0-72D0-C670-11D2309AFC54}"/>
                </a:ext>
              </a:extLst>
            </p:cNvPr>
            <p:cNvGrpSpPr/>
            <p:nvPr/>
          </p:nvGrpSpPr>
          <p:grpSpPr>
            <a:xfrm>
              <a:off x="4912002" y="5678630"/>
              <a:ext cx="1115062" cy="481250"/>
              <a:chOff x="4912002" y="5298619"/>
              <a:chExt cx="1115062" cy="481250"/>
            </a:xfrm>
          </p:grpSpPr>
          <p:sp>
            <p:nvSpPr>
              <p:cNvPr id="57" name="TextBox 90">
                <a:extLst>
                  <a:ext uri="{FF2B5EF4-FFF2-40B4-BE49-F238E27FC236}">
                    <a16:creationId xmlns:a16="http://schemas.microsoft.com/office/drawing/2014/main" id="{1BAE6C0E-C655-A3E0-E2B9-6C8CD626CA5E}"/>
                  </a:ext>
                </a:extLst>
              </p:cNvPr>
              <p:cNvSpPr txBox="1"/>
              <p:nvPr/>
            </p:nvSpPr>
            <p:spPr>
              <a:xfrm>
                <a:off x="5509990" y="5298619"/>
                <a:ext cx="517074" cy="48125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150A WOAC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BBCC618-D9D9-2034-DA25-BE89A6F9C202}"/>
                  </a:ext>
                </a:extLst>
              </p:cNvPr>
              <p:cNvSpPr txBox="1"/>
              <p:nvPr/>
            </p:nvSpPr>
            <p:spPr>
              <a:xfrm>
                <a:off x="4912002" y="5414348"/>
                <a:ext cx="847977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150A</a:t>
                </a: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E51EB322-7CE6-AF80-3A87-F50B133BFDF2}"/>
                </a:ext>
              </a:extLst>
            </p:cNvPr>
            <p:cNvGrpSpPr/>
            <p:nvPr/>
          </p:nvGrpSpPr>
          <p:grpSpPr>
            <a:xfrm>
              <a:off x="4912002" y="6094484"/>
              <a:ext cx="1115062" cy="481250"/>
              <a:chOff x="4912002" y="5714473"/>
              <a:chExt cx="1115062" cy="481250"/>
            </a:xfrm>
          </p:grpSpPr>
          <p:sp>
            <p:nvSpPr>
              <p:cNvPr id="59" name="TextBox 90">
                <a:extLst>
                  <a:ext uri="{FF2B5EF4-FFF2-40B4-BE49-F238E27FC236}">
                    <a16:creationId xmlns:a16="http://schemas.microsoft.com/office/drawing/2014/main" id="{8799BD52-85FF-DCFC-B723-1D17D2BDE057}"/>
                  </a:ext>
                </a:extLst>
              </p:cNvPr>
              <p:cNvSpPr txBox="1"/>
              <p:nvPr/>
            </p:nvSpPr>
            <p:spPr>
              <a:xfrm>
                <a:off x="5509990" y="5714473"/>
                <a:ext cx="517074" cy="48125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150U WOAC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C759C22-E40A-1304-8215-FE9FC9FE8049}"/>
                  </a:ext>
                </a:extLst>
              </p:cNvPr>
              <p:cNvSpPr txBox="1"/>
              <p:nvPr/>
            </p:nvSpPr>
            <p:spPr>
              <a:xfrm>
                <a:off x="4912002" y="5830202"/>
                <a:ext cx="847977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150U</a:t>
                </a:r>
              </a:p>
            </p:txBody>
          </p:sp>
        </p:grpSp>
      </p:grpSp>
      <p:sp>
        <p:nvSpPr>
          <p:cNvPr id="61" name="TextBox 90">
            <a:extLst>
              <a:ext uri="{FF2B5EF4-FFF2-40B4-BE49-F238E27FC236}">
                <a16:creationId xmlns:a16="http://schemas.microsoft.com/office/drawing/2014/main" id="{D1E46712-5303-727B-9C73-D8F2F3BD8B65}"/>
              </a:ext>
            </a:extLst>
          </p:cNvPr>
          <p:cNvSpPr txBox="1"/>
          <p:nvPr/>
        </p:nvSpPr>
        <p:spPr>
          <a:xfrm>
            <a:off x="6763736" y="4790877"/>
            <a:ext cx="525972" cy="29546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AWOSC PH 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71DF2F6-E360-F19E-3333-5A1857514EDD}"/>
              </a:ext>
            </a:extLst>
          </p:cNvPr>
          <p:cNvSpPr txBox="1"/>
          <p:nvPr/>
        </p:nvSpPr>
        <p:spPr>
          <a:xfrm>
            <a:off x="6289401" y="4912973"/>
            <a:ext cx="699581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All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E838845-D104-738D-A1D0-0F93A27FF265}"/>
              </a:ext>
            </a:extLst>
          </p:cNvPr>
          <p:cNvGrpSpPr/>
          <p:nvPr/>
        </p:nvGrpSpPr>
        <p:grpSpPr>
          <a:xfrm>
            <a:off x="7889761" y="4909363"/>
            <a:ext cx="918386" cy="1350818"/>
            <a:chOff x="9313968" y="5029413"/>
            <a:chExt cx="1113195" cy="1637356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6F0AB904-3530-1DAF-E7A9-DB98453E44B0}"/>
                </a:ext>
              </a:extLst>
            </p:cNvPr>
            <p:cNvGrpSpPr/>
            <p:nvPr/>
          </p:nvGrpSpPr>
          <p:grpSpPr>
            <a:xfrm>
              <a:off x="9313968" y="6062407"/>
              <a:ext cx="1113195" cy="604362"/>
              <a:chOff x="4912002" y="5652918"/>
              <a:chExt cx="1113195" cy="604362"/>
            </a:xfrm>
          </p:grpSpPr>
          <p:sp>
            <p:nvSpPr>
              <p:cNvPr id="67" name="TextBox 90">
                <a:extLst>
                  <a:ext uri="{FF2B5EF4-FFF2-40B4-BE49-F238E27FC236}">
                    <a16:creationId xmlns:a16="http://schemas.microsoft.com/office/drawing/2014/main" id="{D42F313A-C51E-5AB5-A811-7F7FD4591081}"/>
                  </a:ext>
                </a:extLst>
              </p:cNvPr>
              <p:cNvSpPr txBox="1"/>
              <p:nvPr/>
            </p:nvSpPr>
            <p:spPr>
              <a:xfrm>
                <a:off x="5508123" y="5652918"/>
                <a:ext cx="517074" cy="60436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150U WOSC PH II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ED851257-FFF8-796C-1C15-26F141B45758}"/>
                  </a:ext>
                </a:extLst>
              </p:cNvPr>
              <p:cNvSpPr txBox="1"/>
              <p:nvPr/>
            </p:nvSpPr>
            <p:spPr>
              <a:xfrm>
                <a:off x="4912002" y="5830201"/>
                <a:ext cx="847977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150U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A3A02CA9-4DBA-E5A2-2E3E-93209611ABE9}"/>
                </a:ext>
              </a:extLst>
            </p:cNvPr>
            <p:cNvGrpSpPr/>
            <p:nvPr/>
          </p:nvGrpSpPr>
          <p:grpSpPr>
            <a:xfrm>
              <a:off x="9313968" y="5545911"/>
              <a:ext cx="1113195" cy="604362"/>
              <a:chOff x="4912002" y="5652918"/>
              <a:chExt cx="1113195" cy="604362"/>
            </a:xfrm>
          </p:grpSpPr>
          <p:sp>
            <p:nvSpPr>
              <p:cNvPr id="70" name="TextBox 90">
                <a:extLst>
                  <a:ext uri="{FF2B5EF4-FFF2-40B4-BE49-F238E27FC236}">
                    <a16:creationId xmlns:a16="http://schemas.microsoft.com/office/drawing/2014/main" id="{69434013-846D-7620-4F06-0C26A8478E3C}"/>
                  </a:ext>
                </a:extLst>
              </p:cNvPr>
              <p:cNvSpPr txBox="1"/>
              <p:nvPr/>
            </p:nvSpPr>
            <p:spPr>
              <a:xfrm>
                <a:off x="5508123" y="5652918"/>
                <a:ext cx="517074" cy="60436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150A WOSC PH II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F3228B09-BCF4-E865-6649-6F00E218CF30}"/>
                  </a:ext>
                </a:extLst>
              </p:cNvPr>
              <p:cNvSpPr txBox="1"/>
              <p:nvPr/>
            </p:nvSpPr>
            <p:spPr>
              <a:xfrm>
                <a:off x="4912002" y="5830201"/>
                <a:ext cx="847977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150A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F5B170C-1D17-2D19-B5D4-44E99B19FA73}"/>
                </a:ext>
              </a:extLst>
            </p:cNvPr>
            <p:cNvGrpSpPr/>
            <p:nvPr/>
          </p:nvGrpSpPr>
          <p:grpSpPr>
            <a:xfrm>
              <a:off x="9313968" y="5029413"/>
              <a:ext cx="1113195" cy="604362"/>
              <a:chOff x="4912002" y="5652918"/>
              <a:chExt cx="1113195" cy="604362"/>
            </a:xfrm>
          </p:grpSpPr>
          <p:sp>
            <p:nvSpPr>
              <p:cNvPr id="73" name="TextBox 90">
                <a:extLst>
                  <a:ext uri="{FF2B5EF4-FFF2-40B4-BE49-F238E27FC236}">
                    <a16:creationId xmlns:a16="http://schemas.microsoft.com/office/drawing/2014/main" id="{75CCBA17-E5DC-BE91-5356-E3E1293C0C5F}"/>
                  </a:ext>
                </a:extLst>
              </p:cNvPr>
              <p:cNvSpPr txBox="1"/>
              <p:nvPr/>
            </p:nvSpPr>
            <p:spPr>
              <a:xfrm>
                <a:off x="5508123" y="5652918"/>
                <a:ext cx="517074" cy="60436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solidFill>
                      <a:srgbClr val="F79646">
                        <a:lumMod val="60000"/>
                        <a:lumOff val="40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151A WOSC PH II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9416FFC-82E6-71DF-AD4D-24010DBE4D67}"/>
                  </a:ext>
                </a:extLst>
              </p:cNvPr>
              <p:cNvSpPr txBox="1"/>
              <p:nvPr/>
            </p:nvSpPr>
            <p:spPr>
              <a:xfrm>
                <a:off x="4912002" y="5830201"/>
                <a:ext cx="847977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151A</a:t>
                </a: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5516075-5E18-D95F-9C7A-144A380ED790}"/>
              </a:ext>
            </a:extLst>
          </p:cNvPr>
          <p:cNvGrpSpPr/>
          <p:nvPr/>
        </p:nvGrpSpPr>
        <p:grpSpPr>
          <a:xfrm>
            <a:off x="7431020" y="4122980"/>
            <a:ext cx="1377127" cy="529510"/>
            <a:chOff x="4727333" y="5714472"/>
            <a:chExt cx="1669245" cy="641832"/>
          </a:xfrm>
        </p:grpSpPr>
        <p:sp>
          <p:nvSpPr>
            <p:cNvPr id="76" name="TextBox 90">
              <a:extLst>
                <a:ext uri="{FF2B5EF4-FFF2-40B4-BE49-F238E27FC236}">
                  <a16:creationId xmlns:a16="http://schemas.microsoft.com/office/drawing/2014/main" id="{C181B300-07C5-1246-EE72-1712A5B243DE}"/>
                </a:ext>
              </a:extLst>
            </p:cNvPr>
            <p:cNvSpPr txBox="1"/>
            <p:nvPr/>
          </p:nvSpPr>
          <p:spPr>
            <a:xfrm>
              <a:off x="5508122" y="5714472"/>
              <a:ext cx="888456" cy="48125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STIC / SAMSO (WOSC PH II)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F0D3A57-784A-BEFA-8B59-1FECC7A40920}"/>
                </a:ext>
              </a:extLst>
            </p:cNvPr>
            <p:cNvSpPr txBox="1"/>
            <p:nvPr/>
          </p:nvSpPr>
          <p:spPr>
            <a:xfrm>
              <a:off x="4727333" y="5736785"/>
              <a:ext cx="847977" cy="61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7" dirty="0"/>
                <a:t>152-154 w/ SQI C / I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D1A5F69-F012-B6B3-E818-D8A04095257B}"/>
              </a:ext>
            </a:extLst>
          </p:cNvPr>
          <p:cNvGrpSpPr/>
          <p:nvPr/>
        </p:nvGrpSpPr>
        <p:grpSpPr>
          <a:xfrm>
            <a:off x="7571826" y="4483252"/>
            <a:ext cx="1236321" cy="498598"/>
            <a:chOff x="4727333" y="5652918"/>
            <a:chExt cx="1498571" cy="604362"/>
          </a:xfrm>
        </p:grpSpPr>
        <p:sp>
          <p:nvSpPr>
            <p:cNvPr id="79" name="TextBox 90">
              <a:extLst>
                <a:ext uri="{FF2B5EF4-FFF2-40B4-BE49-F238E27FC236}">
                  <a16:creationId xmlns:a16="http://schemas.microsoft.com/office/drawing/2014/main" id="{D3B20D71-A8E7-BD2C-0E9B-CCDFFA52B0B4}"/>
                </a:ext>
              </a:extLst>
            </p:cNvPr>
            <p:cNvSpPr txBox="1"/>
            <p:nvPr/>
          </p:nvSpPr>
          <p:spPr>
            <a:xfrm>
              <a:off x="5508122" y="5652918"/>
              <a:ext cx="717782" cy="6043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 Course (WOSC PH II)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5C2336A-9F89-A0AD-71B3-B0AD8984D32A}"/>
                </a:ext>
              </a:extLst>
            </p:cNvPr>
            <p:cNvSpPr txBox="1"/>
            <p:nvPr/>
          </p:nvSpPr>
          <p:spPr>
            <a:xfrm>
              <a:off x="4727333" y="5736785"/>
              <a:ext cx="847977" cy="45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7" dirty="0"/>
                <a:t>152-155 w/ SQI G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0E09C58-3516-A907-6428-E1269E0428A5}"/>
              </a:ext>
            </a:extLst>
          </p:cNvPr>
          <p:cNvGrpSpPr/>
          <p:nvPr/>
        </p:nvGrpSpPr>
        <p:grpSpPr>
          <a:xfrm>
            <a:off x="7676215" y="3707204"/>
            <a:ext cx="1131931" cy="397032"/>
            <a:chOff x="4727333" y="5714473"/>
            <a:chExt cx="1372038" cy="481251"/>
          </a:xfrm>
        </p:grpSpPr>
        <p:sp>
          <p:nvSpPr>
            <p:cNvPr id="82" name="TextBox 90">
              <a:extLst>
                <a:ext uri="{FF2B5EF4-FFF2-40B4-BE49-F238E27FC236}">
                  <a16:creationId xmlns:a16="http://schemas.microsoft.com/office/drawing/2014/main" id="{EA4BEDB0-9A8D-CBE6-8D3C-7D4C6B0700A5}"/>
                </a:ext>
              </a:extLst>
            </p:cNvPr>
            <p:cNvSpPr txBox="1"/>
            <p:nvPr/>
          </p:nvSpPr>
          <p:spPr>
            <a:xfrm>
              <a:off x="5508122" y="5714473"/>
              <a:ext cx="591249" cy="4812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solidFill>
                <a:sysClr val="windowText" lastClr="000000"/>
              </a:solidFill>
            </a:ln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445556">
                <a:defRPr/>
              </a:pPr>
              <a:r>
                <a:rPr lang="en-US" sz="660" b="1" dirty="0">
                  <a:solidFill>
                    <a:srgbClr val="F79646">
                      <a:lumMod val="60000"/>
                      <a:lumOff val="4000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STASO (WOSC PH II)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7E929B0-DBF7-7476-07A1-5B04A18B61D2}"/>
                </a:ext>
              </a:extLst>
            </p:cNvPr>
            <p:cNvSpPr txBox="1"/>
            <p:nvPr/>
          </p:nvSpPr>
          <p:spPr>
            <a:xfrm>
              <a:off x="4727333" y="5736785"/>
              <a:ext cx="847977" cy="45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7" dirty="0"/>
                <a:t>152-155 w/ SQI B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256A0C3-5615-6E53-F3AF-FE1675E7AF89}"/>
              </a:ext>
            </a:extLst>
          </p:cNvPr>
          <p:cNvGrpSpPr/>
          <p:nvPr/>
        </p:nvGrpSpPr>
        <p:grpSpPr>
          <a:xfrm>
            <a:off x="5475863" y="3989233"/>
            <a:ext cx="1405879" cy="561872"/>
            <a:chOff x="6744285" y="3830978"/>
            <a:chExt cx="1704096" cy="681057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64ABF93F-A2D8-C679-FD9E-8405101A7E53}"/>
                </a:ext>
              </a:extLst>
            </p:cNvPr>
            <p:cNvGrpSpPr/>
            <p:nvPr/>
          </p:nvGrpSpPr>
          <p:grpSpPr>
            <a:xfrm>
              <a:off x="6744285" y="3830978"/>
              <a:ext cx="1506436" cy="358141"/>
              <a:chOff x="4592935" y="5665436"/>
              <a:chExt cx="1506436" cy="358141"/>
            </a:xfrm>
          </p:grpSpPr>
          <p:sp>
            <p:nvSpPr>
              <p:cNvPr id="85" name="TextBox 90">
                <a:extLst>
                  <a:ext uri="{FF2B5EF4-FFF2-40B4-BE49-F238E27FC236}">
                    <a16:creationId xmlns:a16="http://schemas.microsoft.com/office/drawing/2014/main" id="{EB8F4702-E43B-8AB8-19C6-E5F557674BA1}"/>
                  </a:ext>
                </a:extLst>
              </p:cNvPr>
              <p:cNvSpPr txBox="1"/>
              <p:nvPr/>
            </p:nvSpPr>
            <p:spPr>
              <a:xfrm>
                <a:off x="5508121" y="5665436"/>
                <a:ext cx="591250" cy="35814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12700">
                <a:solidFill>
                  <a:sysClr val="windowText" lastClr="000000"/>
                </a:solidFill>
              </a:ln>
            </p:spPr>
            <p:txBody>
              <a:bodyPr wrap="square" rtlCol="0" anchor="ctr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445556">
                  <a:defRPr/>
                </a:pPr>
                <a:r>
                  <a:rPr lang="en-US" sz="66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FWIFEC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5958259-7E52-E57C-67D2-39AA5888B9C3}"/>
                  </a:ext>
                </a:extLst>
              </p:cNvPr>
              <p:cNvSpPr txBox="1"/>
              <p:nvPr/>
            </p:nvSpPr>
            <p:spPr>
              <a:xfrm>
                <a:off x="4592935" y="5736785"/>
                <a:ext cx="982376" cy="28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7" dirty="0"/>
                  <a:t>155 w/ SQI C</a:t>
                </a:r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35D61ED-8A9B-0572-7364-F8C16C3FCF66}"/>
                </a:ext>
              </a:extLst>
            </p:cNvPr>
            <p:cNvSpPr txBox="1"/>
            <p:nvPr/>
          </p:nvSpPr>
          <p:spPr>
            <a:xfrm>
              <a:off x="7449161" y="4061717"/>
              <a:ext cx="999220" cy="45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7" dirty="0"/>
                <a:t>WOSC PH II Credit</a:t>
              </a:r>
            </a:p>
          </p:txBody>
        </p:sp>
      </p:grp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C38EA440-4CB5-D3A4-5701-698A9008A757}"/>
              </a:ext>
            </a:extLst>
          </p:cNvPr>
          <p:cNvCxnSpPr/>
          <p:nvPr/>
        </p:nvCxnSpPr>
        <p:spPr>
          <a:xfrm>
            <a:off x="85687" y="3700700"/>
            <a:ext cx="9887026" cy="0"/>
          </a:xfrm>
          <a:prstGeom prst="line">
            <a:avLst/>
          </a:prstGeom>
          <a:ln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13630D5-52C4-3D07-7EF3-B61DFFF3BD28}"/>
              </a:ext>
            </a:extLst>
          </p:cNvPr>
          <p:cNvCxnSpPr/>
          <p:nvPr/>
        </p:nvCxnSpPr>
        <p:spPr>
          <a:xfrm>
            <a:off x="85687" y="2144872"/>
            <a:ext cx="9887026" cy="0"/>
          </a:xfrm>
          <a:prstGeom prst="line">
            <a:avLst/>
          </a:prstGeom>
          <a:ln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Left Brace 95">
            <a:extLst>
              <a:ext uri="{FF2B5EF4-FFF2-40B4-BE49-F238E27FC236}">
                <a16:creationId xmlns:a16="http://schemas.microsoft.com/office/drawing/2014/main" id="{1EC4C8D0-C092-9159-8400-1AFE5F4C3B87}"/>
              </a:ext>
            </a:extLst>
          </p:cNvPr>
          <p:cNvSpPr/>
          <p:nvPr/>
        </p:nvSpPr>
        <p:spPr>
          <a:xfrm>
            <a:off x="7318703" y="3780501"/>
            <a:ext cx="307827" cy="234930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68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197B712-CCBB-82A5-A75D-02DC0EB9D121}"/>
              </a:ext>
            </a:extLst>
          </p:cNvPr>
          <p:cNvSpPr/>
          <p:nvPr/>
        </p:nvSpPr>
        <p:spPr>
          <a:xfrm>
            <a:off x="5475863" y="3971931"/>
            <a:ext cx="1309831" cy="51681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3C71B01-5110-8608-6B3A-CDFD5FE35CE8}"/>
              </a:ext>
            </a:extLst>
          </p:cNvPr>
          <p:cNvSpPr/>
          <p:nvPr/>
        </p:nvSpPr>
        <p:spPr>
          <a:xfrm>
            <a:off x="3104336" y="4401688"/>
            <a:ext cx="1086386" cy="8632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/>
          </a:p>
        </p:txBody>
      </p:sp>
      <p:sp>
        <p:nvSpPr>
          <p:cNvPr id="100" name="TextBox 90">
            <a:extLst>
              <a:ext uri="{FF2B5EF4-FFF2-40B4-BE49-F238E27FC236}">
                <a16:creationId xmlns:a16="http://schemas.microsoft.com/office/drawing/2014/main" id="{4A4702B3-AC95-E2F1-A451-E5340008C740}"/>
              </a:ext>
            </a:extLst>
          </p:cNvPr>
          <p:cNvSpPr txBox="1"/>
          <p:nvPr/>
        </p:nvSpPr>
        <p:spPr>
          <a:xfrm>
            <a:off x="9372211" y="4546540"/>
            <a:ext cx="609829" cy="1938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latin typeface="Arial" panose="020B0604020202020204" pitchFamily="34" charset="0"/>
                <a:cs typeface="Arial" panose="020B0604020202020204" pitchFamily="34" charset="0"/>
              </a:rPr>
              <a:t>WOMC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6F3F563-8250-34B3-AD98-11BBAE9399A1}"/>
              </a:ext>
            </a:extLst>
          </p:cNvPr>
          <p:cNvSpPr txBox="1"/>
          <p:nvPr/>
        </p:nvSpPr>
        <p:spPr>
          <a:xfrm>
            <a:off x="9270846" y="4776989"/>
            <a:ext cx="834935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Only CW5 selected for ‘nominative’ positions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73D98343-0104-691F-8452-A867F71A0063}"/>
              </a:ext>
            </a:extLst>
          </p:cNvPr>
          <p:cNvCxnSpPr>
            <a:stCxn id="9" idx="2"/>
          </p:cNvCxnSpPr>
          <p:nvPr/>
        </p:nvCxnSpPr>
        <p:spPr>
          <a:xfrm>
            <a:off x="5646148" y="1885295"/>
            <a:ext cx="1380574" cy="845718"/>
          </a:xfrm>
          <a:prstGeom prst="straightConnector1">
            <a:avLst/>
          </a:prstGeom>
          <a:ln>
            <a:solidFill>
              <a:schemeClr val="accent1">
                <a:alpha val="13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5BC03218-DB8A-5364-2450-08A75A76E840}"/>
              </a:ext>
            </a:extLst>
          </p:cNvPr>
          <p:cNvCxnSpPr>
            <a:cxnSpLocks/>
            <a:stCxn id="6" idx="2"/>
            <a:endCxn id="26" idx="0"/>
          </p:cNvCxnSpPr>
          <p:nvPr/>
        </p:nvCxnSpPr>
        <p:spPr>
          <a:xfrm flipH="1">
            <a:off x="2601976" y="1936077"/>
            <a:ext cx="564728" cy="848862"/>
          </a:xfrm>
          <a:prstGeom prst="straightConnector1">
            <a:avLst/>
          </a:prstGeom>
          <a:ln>
            <a:solidFill>
              <a:schemeClr val="accent1">
                <a:alpha val="13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072AB3EF-65A4-604D-3910-EC4BD0A34C3A}"/>
              </a:ext>
            </a:extLst>
          </p:cNvPr>
          <p:cNvCxnSpPr>
            <a:cxnSpLocks/>
            <a:stCxn id="36" idx="2"/>
            <a:endCxn id="61" idx="0"/>
          </p:cNvCxnSpPr>
          <p:nvPr/>
        </p:nvCxnSpPr>
        <p:spPr>
          <a:xfrm flipH="1">
            <a:off x="7026722" y="2993373"/>
            <a:ext cx="21958" cy="1797504"/>
          </a:xfrm>
          <a:prstGeom prst="straightConnector1">
            <a:avLst/>
          </a:prstGeom>
          <a:ln>
            <a:solidFill>
              <a:schemeClr val="accent1">
                <a:alpha val="13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D92BDBFE-94BA-EF51-2D11-D432F3B690BD}"/>
              </a:ext>
            </a:extLst>
          </p:cNvPr>
          <p:cNvCxnSpPr/>
          <p:nvPr/>
        </p:nvCxnSpPr>
        <p:spPr>
          <a:xfrm>
            <a:off x="7048681" y="3055405"/>
            <a:ext cx="732129" cy="728457"/>
          </a:xfrm>
          <a:prstGeom prst="straightConnector1">
            <a:avLst/>
          </a:prstGeom>
          <a:ln>
            <a:solidFill>
              <a:schemeClr val="accent1">
                <a:alpha val="13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8DDD34E-A831-C604-DA80-484182B482AC}"/>
              </a:ext>
            </a:extLst>
          </p:cNvPr>
          <p:cNvCxnSpPr>
            <a:cxnSpLocks/>
            <a:stCxn id="6" idx="2"/>
            <a:endCxn id="31" idx="0"/>
          </p:cNvCxnSpPr>
          <p:nvPr/>
        </p:nvCxnSpPr>
        <p:spPr>
          <a:xfrm>
            <a:off x="3166704" y="1936077"/>
            <a:ext cx="1649203" cy="1136091"/>
          </a:xfrm>
          <a:prstGeom prst="straightConnector1">
            <a:avLst/>
          </a:prstGeom>
          <a:ln>
            <a:solidFill>
              <a:schemeClr val="accent1">
                <a:alpha val="13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90">
            <a:extLst>
              <a:ext uri="{FF2B5EF4-FFF2-40B4-BE49-F238E27FC236}">
                <a16:creationId xmlns:a16="http://schemas.microsoft.com/office/drawing/2014/main" id="{6FB109E3-ABB2-D159-1DFA-9086E5F7BB60}"/>
              </a:ext>
            </a:extLst>
          </p:cNvPr>
          <p:cNvSpPr txBox="1"/>
          <p:nvPr/>
        </p:nvSpPr>
        <p:spPr>
          <a:xfrm>
            <a:off x="3534158" y="2521275"/>
            <a:ext cx="426586" cy="29546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45556">
              <a:defRPr/>
            </a:pPr>
            <a:r>
              <a:rPr lang="en-US" sz="660" b="1" dirty="0">
                <a:solidFill>
                  <a:srgbClr val="F79646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TRK / K4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5E67315D-14C2-DAF7-CF77-E387971FE845}"/>
              </a:ext>
            </a:extLst>
          </p:cNvPr>
          <p:cNvSpPr txBox="1"/>
          <p:nvPr/>
        </p:nvSpPr>
        <p:spPr>
          <a:xfrm>
            <a:off x="4387026" y="3377698"/>
            <a:ext cx="834935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WOAC Credit (151A)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AC20A1C-B37A-7C08-6A24-97BF784FB1B9}"/>
              </a:ext>
            </a:extLst>
          </p:cNvPr>
          <p:cNvSpPr txBox="1"/>
          <p:nvPr/>
        </p:nvSpPr>
        <p:spPr>
          <a:xfrm>
            <a:off x="6514030" y="3052856"/>
            <a:ext cx="979896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WOILE / WOSC Credit (ALL)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6087569-3D4D-8363-6FB5-8839C6F6DAB6}"/>
              </a:ext>
            </a:extLst>
          </p:cNvPr>
          <p:cNvSpPr txBox="1"/>
          <p:nvPr/>
        </p:nvSpPr>
        <p:spPr>
          <a:xfrm>
            <a:off x="2003479" y="5707323"/>
            <a:ext cx="834935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WOIC Credit (ALL)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65E38CC-9899-6CBC-852E-E839C6C877FF}"/>
              </a:ext>
            </a:extLst>
          </p:cNvPr>
          <p:cNvSpPr txBox="1"/>
          <p:nvPr/>
        </p:nvSpPr>
        <p:spPr>
          <a:xfrm>
            <a:off x="4353900" y="6030190"/>
            <a:ext cx="834935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WOAC Credit (150A, 150U, 151A)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4F4E9B8F-B641-3148-9935-374EE9DBCE03}"/>
              </a:ext>
            </a:extLst>
          </p:cNvPr>
          <p:cNvSpPr txBox="1"/>
          <p:nvPr/>
        </p:nvSpPr>
        <p:spPr>
          <a:xfrm>
            <a:off x="6301067" y="6155823"/>
            <a:ext cx="2959484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WOSC Credit when PH I and appropriate PH II Complete (ALL)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B825E-8DFA-5481-6615-8F824FE326B0}"/>
              </a:ext>
            </a:extLst>
          </p:cNvPr>
          <p:cNvSpPr txBox="1"/>
          <p:nvPr/>
        </p:nvSpPr>
        <p:spPr>
          <a:xfrm>
            <a:off x="3425363" y="1596607"/>
            <a:ext cx="36693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AWS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2585901-B44B-D64B-3D13-E93B3DDA9B60}"/>
              </a:ext>
            </a:extLst>
          </p:cNvPr>
          <p:cNvCxnSpPr>
            <a:cxnSpLocks/>
          </p:cNvCxnSpPr>
          <p:nvPr/>
        </p:nvCxnSpPr>
        <p:spPr>
          <a:xfrm flipV="1">
            <a:off x="4031826" y="2679368"/>
            <a:ext cx="2374824" cy="6268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4AE07EB-00C1-CF1C-9534-2188E913116D}"/>
              </a:ext>
            </a:extLst>
          </p:cNvPr>
          <p:cNvCxnSpPr>
            <a:cxnSpLocks/>
          </p:cNvCxnSpPr>
          <p:nvPr/>
        </p:nvCxnSpPr>
        <p:spPr>
          <a:xfrm>
            <a:off x="6435645" y="2565027"/>
            <a:ext cx="0" cy="241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59360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CFAA2C54-390E-A69C-5830-D18924FEA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175" y="838200"/>
            <a:ext cx="9410700" cy="5449711"/>
          </a:xfrm>
        </p:spPr>
        <p:txBody>
          <a:bodyPr/>
          <a:lstStyle/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Aviation WO PME approved (HQDA G-3/5/7 memo).  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DAMO-TR is developing an EXORD to establish the approved requirements.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	EXORD will FRAGO as new courses come online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	NGB will publish PPOM after EXORD is published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HQDA G-1 Establishes MEL requirements for promotion.  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	NOT an AV initiative!  Recommend ARNG G1 coordinate with HQDA G1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	AV will ensure RA AV is covered.  We will not speak for USAR / ARNG.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AV WO PME Plan goes to TGOSC ‘this fall’.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DAMO-TR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DAMO-AV, HQDA G1, HRC, and USAACE will work to ensure this plan is addressed in Army policy, PME requirements / expectations, and RA promotion requirements.</a:t>
            </a: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425" marR="0" lvl="1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63550" algn="l"/>
              </a:tabLs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AR 350-1 is changing. 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5425" lvl="1" algn="l">
              <a:lnSpc>
                <a:spcPct val="107000"/>
              </a:lnSpc>
              <a:spcBef>
                <a:spcPts val="0"/>
              </a:spcBef>
              <a:tabLst>
                <a:tab pos="463550" algn="l"/>
              </a:tabLst>
            </a:pPr>
            <a:endParaRPr lang="en-US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425" lvl="1" algn="l">
              <a:lnSpc>
                <a:spcPct val="107000"/>
              </a:lnSpc>
              <a:spcBef>
                <a:spcPts val="0"/>
              </a:spcBef>
              <a:tabLst>
                <a:tab pos="46355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425" lvl="1" algn="l">
              <a:lnSpc>
                <a:spcPct val="107000"/>
              </a:lnSpc>
              <a:spcBef>
                <a:spcPts val="0"/>
              </a:spcBef>
              <a:tabLst>
                <a:tab pos="463550" algn="l"/>
              </a:tabLs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871562-38C5-F733-C36A-A8A557355A2A}"/>
              </a:ext>
            </a:extLst>
          </p:cNvPr>
          <p:cNvSpPr txBox="1"/>
          <p:nvPr/>
        </p:nvSpPr>
        <p:spPr>
          <a:xfrm>
            <a:off x="5029200" y="118552"/>
            <a:ext cx="48006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 Arial"/>
              </a:rPr>
              <a:t>Way Ahead</a:t>
            </a:r>
          </a:p>
        </p:txBody>
      </p:sp>
    </p:spTree>
    <p:extLst>
      <p:ext uri="{BB962C8B-B14F-4D97-AF65-F5344CB8AC3E}">
        <p14:creationId xmlns:p14="http://schemas.microsoft.com/office/powerpoint/2010/main" val="409044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1B6E4-9A02-5805-E60F-394AF3503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60" y="3341638"/>
            <a:ext cx="8641080" cy="900113"/>
          </a:xfrm>
        </p:spPr>
        <p:txBody>
          <a:bodyPr/>
          <a:lstStyle/>
          <a:p>
            <a:r>
              <a:rPr lang="en-US" sz="2400" dirty="0"/>
              <a:t>Questions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CW5 Edward F. Carman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edward.f.carman.mil@army.mil</a:t>
            </a:r>
            <a:br>
              <a:rPr lang="en-US" sz="2400" dirty="0"/>
            </a:br>
            <a:r>
              <a:rPr lang="en-US" sz="2400" dirty="0"/>
              <a:t>706 505 6699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303DB-D639-A9E6-D591-CBE595BDE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67981" y="6068983"/>
            <a:ext cx="854844" cy="287536"/>
          </a:xfrm>
          <a:prstGeom prst="rect">
            <a:avLst/>
          </a:prstGeom>
        </p:spPr>
        <p:txBody>
          <a:bodyPr vert="horz" lIns="71977" tIns="35989" rIns="71977" bIns="35989" rtlCol="0" anchor="b"/>
          <a:lstStyle>
            <a:defPPr>
              <a:defRPr lang="en-US"/>
            </a:defPPr>
            <a:lvl1pPr marL="0" algn="r" defTabSz="720090" rtl="0" eaLnBrk="1" latinLnBrk="0" hangingPunct="1">
              <a:defRPr sz="945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60045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90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80135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40180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00225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60270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20315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80360" algn="l" defTabSz="720090" rtl="0" eaLnBrk="1" latinLnBrk="0" hangingPunct="1">
              <a:defRPr sz="14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1F288AE-1A0B-479E-AB32-116F4187E39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3833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CAC-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AC-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B623C5330FAA4CAA0040553C26E240" ma:contentTypeVersion="15" ma:contentTypeDescription="Create a new document." ma:contentTypeScope="" ma:versionID="05c21ac03c2740c51bb25e1465ab8217">
  <xsd:schema xmlns:xsd="http://www.w3.org/2001/XMLSchema" xmlns:xs="http://www.w3.org/2001/XMLSchema" xmlns:p="http://schemas.microsoft.com/office/2006/metadata/properties" xmlns:ns2="8353054b-b0ac-46ed-91ac-6c8425e4c339" xmlns:ns3="b3c13856-fcf1-44f2-97d0-b0e0284a4ff1" targetNamespace="http://schemas.microsoft.com/office/2006/metadata/properties" ma:root="true" ma:fieldsID="2167e52a7170043b6b643584833be6f0" ns2:_="" ns3:_="">
    <xsd:import namespace="8353054b-b0ac-46ed-91ac-6c8425e4c339"/>
    <xsd:import namespace="b3c13856-fcf1-44f2-97d0-b0e0284a4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3054b-b0ac-46ed-91ac-6c8425e4c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13856-fcf1-44f2-97d0-b0e0284a4ff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65ca199-2ba9-4899-8107-10b7d65ca998}" ma:internalName="TaxCatchAll" ma:showField="CatchAllData" ma:web="b3c13856-fcf1-44f2-97d0-b0e0284a4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53054b-b0ac-46ed-91ac-6c8425e4c339">
      <Terms xmlns="http://schemas.microsoft.com/office/infopath/2007/PartnerControls"/>
    </lcf76f155ced4ddcb4097134ff3c332f>
    <TaxCatchAll xmlns="b3c13856-fcf1-44f2-97d0-b0e0284a4ff1" xsi:nil="true"/>
  </documentManagement>
</p:properties>
</file>

<file path=customXml/itemProps1.xml><?xml version="1.0" encoding="utf-8"?>
<ds:datastoreItem xmlns:ds="http://schemas.openxmlformats.org/officeDocument/2006/customXml" ds:itemID="{6CA19617-DF86-48F9-915A-6A895FA673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A025AE-60F7-4645-895F-877E56DA713F}"/>
</file>

<file path=customXml/itemProps3.xml><?xml version="1.0" encoding="utf-8"?>
<ds:datastoreItem xmlns:ds="http://schemas.openxmlformats.org/officeDocument/2006/customXml" ds:itemID="{51AFA737-B347-4D60-8867-C0FD1A5C4F7F}">
  <ds:schemaRefs>
    <ds:schemaRef ds:uri="http://www.w3.org/XML/1998/namespace"/>
    <ds:schemaRef ds:uri="http://schemas.microsoft.com/office/2006/metadata/properties"/>
    <ds:schemaRef ds:uri="a6985e1a-9edf-4228-be64-01103e4ffb9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280509e-dc44-4d89-bb9c-5d74f5381e2b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3866</TotalTime>
  <Words>982</Words>
  <Application>Microsoft Office PowerPoint</Application>
  <PresentationFormat>Custom</PresentationFormat>
  <Paragraphs>213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 Arial</vt:lpstr>
      <vt:lpstr>Arial</vt:lpstr>
      <vt:lpstr>Arial Narrow</vt:lpstr>
      <vt:lpstr>Calibri</vt:lpstr>
      <vt:lpstr>Times New Roman</vt:lpstr>
      <vt:lpstr>Wingdings</vt:lpstr>
      <vt:lpstr>CAC-Slide Master</vt:lpstr>
      <vt:lpstr>10_Office Theme</vt:lpstr>
      <vt:lpstr>1_CAC-Slide Master</vt:lpstr>
      <vt:lpstr>PowerPoint Presentation</vt:lpstr>
      <vt:lpstr>Desired Outcomes</vt:lpstr>
      <vt:lpstr>PowerPoint Presentation</vt:lpstr>
      <vt:lpstr>PowerPoint Presentation</vt:lpstr>
      <vt:lpstr>PowerPoint Presentation</vt:lpstr>
      <vt:lpstr>PowerPoint Presentation</vt:lpstr>
      <vt:lpstr>Questions    CW5 Edward F. Carman edward.f.carman.mil@army.mil 706 505 6699 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Schedule</dc:title>
  <dc:creator>King, Vivian S MIL USARMY CAC (USA)</dc:creator>
  <cp:lastModifiedBy>Kanouse, Derrick J CW5 USARMY CAC (USA)</cp:lastModifiedBy>
  <cp:revision>170</cp:revision>
  <cp:lastPrinted>2024-08-29T18:55:21Z</cp:lastPrinted>
  <dcterms:created xsi:type="dcterms:W3CDTF">2021-10-13T20:14:24Z</dcterms:created>
  <dcterms:modified xsi:type="dcterms:W3CDTF">2024-09-09T18:29:17Z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0x01010034B623C5330FAA4CAA0040553C26E240</vt:lpwstr>
  </property>
</Properties>
</file>