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77" r:id="rId5"/>
    <p:sldMasterId id="2147483695" r:id="rId6"/>
    <p:sldMasterId id="2147483713" r:id="rId7"/>
  </p:sldMasterIdLst>
  <p:notesMasterIdLst>
    <p:notesMasterId r:id="rId19"/>
  </p:notesMasterIdLst>
  <p:sldIdLst>
    <p:sldId id="2144867693" r:id="rId8"/>
    <p:sldId id="327" r:id="rId9"/>
    <p:sldId id="323" r:id="rId10"/>
    <p:sldId id="288" r:id="rId11"/>
    <p:sldId id="2144867697" r:id="rId12"/>
    <p:sldId id="315" r:id="rId13"/>
    <p:sldId id="318" r:id="rId14"/>
    <p:sldId id="314" r:id="rId15"/>
    <p:sldId id="2144867694" r:id="rId16"/>
    <p:sldId id="2144867695" r:id="rId17"/>
    <p:sldId id="2144867696"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4C7D9-0EA3-4A21-851E-A17E6EB7FA87}" v="44" dt="2024-09-03T11:14:10.037"/>
    <p1510:client id="{68530AC3-C764-41A6-96E3-47B18CD05448}" v="4" dt="2024-09-03T22:17:40.695"/>
    <p1510:client id="{9695BC11-0EA7-4888-AD0D-5E952849F5D6}" v="1" dt="2024-09-03T22:12:23.136"/>
    <p1510:client id="{9C1D69E4-45B3-435C-8C9A-BF387FB25657}" v="1" dt="2024-09-03T11:39:05.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75" autoAdjust="0"/>
  </p:normalViewPr>
  <p:slideViewPr>
    <p:cSldViewPr snapToGrid="0">
      <p:cViewPr varScale="1">
        <p:scale>
          <a:sx n="102" d="100"/>
          <a:sy n="102" d="100"/>
        </p:scale>
        <p:origin x="1920" y="10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solidFill>
                <a:sysClr val="windowText" lastClr="000000"/>
              </a:solidFill>
            </a:ln>
            <a:scene3d>
              <a:camera prst="orthographicFront"/>
              <a:lightRig rig="threePt" dir="t"/>
            </a:scene3d>
            <a:sp3d>
              <a:bevelT/>
            </a:sp3d>
          </c:spPr>
          <c:dPt>
            <c:idx val="0"/>
            <c:bubble3D val="0"/>
            <c:spPr>
              <a:solidFill>
                <a:schemeClr val="accent1"/>
              </a:solidFill>
              <a:ln w="19050">
                <a:solidFill>
                  <a:sysClr val="windowText" lastClr="000000"/>
                </a:solidFill>
              </a:ln>
              <a:effectLst/>
              <a:scene3d>
                <a:camera prst="orthographicFront"/>
                <a:lightRig rig="threePt" dir="t"/>
              </a:scene3d>
              <a:sp3d>
                <a:bevelT/>
              </a:sp3d>
            </c:spPr>
            <c:extLst>
              <c:ext xmlns:c16="http://schemas.microsoft.com/office/drawing/2014/chart" uri="{C3380CC4-5D6E-409C-BE32-E72D297353CC}">
                <c16:uniqueId val="{00000001-5BAE-407E-885A-42F4AB3A275E}"/>
              </c:ext>
            </c:extLst>
          </c:dPt>
          <c:dPt>
            <c:idx val="1"/>
            <c:bubble3D val="0"/>
            <c:spPr>
              <a:solidFill>
                <a:schemeClr val="accent2"/>
              </a:solidFill>
              <a:ln w="19050">
                <a:solidFill>
                  <a:sysClr val="windowText" lastClr="000000"/>
                </a:solidFill>
              </a:ln>
              <a:effectLst/>
              <a:scene3d>
                <a:camera prst="orthographicFront"/>
                <a:lightRig rig="threePt" dir="t"/>
              </a:scene3d>
              <a:sp3d>
                <a:bevelT/>
              </a:sp3d>
            </c:spPr>
            <c:extLst>
              <c:ext xmlns:c16="http://schemas.microsoft.com/office/drawing/2014/chart" uri="{C3380CC4-5D6E-409C-BE32-E72D297353CC}">
                <c16:uniqueId val="{00000003-5BAE-407E-885A-42F4AB3A275E}"/>
              </c:ext>
            </c:extLst>
          </c:dPt>
          <c:dPt>
            <c:idx val="2"/>
            <c:bubble3D val="0"/>
            <c:spPr>
              <a:solidFill>
                <a:schemeClr val="accent3"/>
              </a:solidFill>
              <a:ln w="19050">
                <a:solidFill>
                  <a:sysClr val="windowText" lastClr="000000"/>
                </a:solidFill>
              </a:ln>
              <a:effectLst/>
              <a:scene3d>
                <a:camera prst="orthographicFront"/>
                <a:lightRig rig="threePt" dir="t"/>
              </a:scene3d>
              <a:sp3d>
                <a:bevelT/>
              </a:sp3d>
            </c:spPr>
            <c:extLst>
              <c:ext xmlns:c16="http://schemas.microsoft.com/office/drawing/2014/chart" uri="{C3380CC4-5D6E-409C-BE32-E72D297353CC}">
                <c16:uniqueId val="{00000005-5BAE-407E-885A-42F4AB3A275E}"/>
              </c:ext>
            </c:extLst>
          </c:dPt>
          <c:dLbls>
            <c:dLbl>
              <c:idx val="0"/>
              <c:tx>
                <c:rich>
                  <a:bodyPr/>
                  <a:lstStyle/>
                  <a:p>
                    <a:r>
                      <a:rPr lang="en-US" sz="1400" b="1" dirty="0">
                        <a:solidFill>
                          <a:srgbClr val="FFFF00"/>
                        </a:solidFill>
                        <a:effectLst>
                          <a:outerShdw blurRad="38100" dist="38100" dir="2700000" algn="tl">
                            <a:srgbClr val="000000">
                              <a:alpha val="43137"/>
                            </a:srgbClr>
                          </a:outerShdw>
                        </a:effectLst>
                      </a:rPr>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BAE-407E-885A-42F4AB3A275E}"/>
                </c:ext>
              </c:extLst>
            </c:dLbl>
            <c:dLbl>
              <c:idx val="1"/>
              <c:layout>
                <c:manualLayout>
                  <c:x val="0.13680554632540565"/>
                  <c:y val="-8.4822733619042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AE-407E-885A-42F4AB3A275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00"/>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Sheet1!$A$12:$A$14</c:f>
              <c:strCache>
                <c:ptCount val="3"/>
                <c:pt idx="0">
                  <c:v>Department of Leadership &amp; Management</c:v>
                </c:pt>
                <c:pt idx="1">
                  <c:v>Department of Strategy &amp; Doctrine</c:v>
                </c:pt>
                <c:pt idx="2">
                  <c:v>Department of Applied Military History</c:v>
                </c:pt>
              </c:strCache>
            </c:strRef>
          </c:cat>
          <c:val>
            <c:numRef>
              <c:f>Sheet1!$B$12:$B$14</c:f>
              <c:numCache>
                <c:formatCode>0%</c:formatCode>
                <c:ptCount val="3"/>
                <c:pt idx="0">
                  <c:v>0.44444444444444442</c:v>
                </c:pt>
                <c:pt idx="1">
                  <c:v>0.55555555555555558</c:v>
                </c:pt>
              </c:numCache>
            </c:numRef>
          </c:val>
          <c:extLst>
            <c:ext xmlns:c16="http://schemas.microsoft.com/office/drawing/2014/chart" uri="{C3380CC4-5D6E-409C-BE32-E72D297353CC}">
              <c16:uniqueId val="{00000006-5BAE-407E-885A-42F4AB3A275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tx1"/>
              </a:solidFill>
            </a:ln>
            <a:scene3d>
              <a:camera prst="orthographicFront"/>
              <a:lightRig rig="threePt" dir="t"/>
            </a:scene3d>
            <a:sp3d>
              <a:bevelT/>
            </a:sp3d>
          </c:spPr>
          <c:dPt>
            <c:idx val="0"/>
            <c:bubble3D val="0"/>
            <c:spPr>
              <a:solidFill>
                <a:schemeClr val="accent1"/>
              </a:solidFill>
              <a:ln w="19050">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1-68C8-4A85-B0DD-F53D998B49F6}"/>
              </c:ext>
            </c:extLst>
          </c:dPt>
          <c:dPt>
            <c:idx val="1"/>
            <c:bubble3D val="0"/>
            <c:spPr>
              <a:solidFill>
                <a:schemeClr val="accent2"/>
              </a:solidFill>
              <a:ln w="19050">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3-68C8-4A85-B0DD-F53D998B49F6}"/>
              </c:ext>
            </c:extLst>
          </c:dPt>
          <c:dPt>
            <c:idx val="2"/>
            <c:bubble3D val="0"/>
            <c:spPr>
              <a:solidFill>
                <a:schemeClr val="accent3"/>
              </a:solidFill>
              <a:ln w="19050">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5-68C8-4A85-B0DD-F53D998B49F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00"/>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Sheet1!$A$16:$A$18</c:f>
              <c:strCache>
                <c:ptCount val="3"/>
                <c:pt idx="0">
                  <c:v>Department of Leadership &amp; Management</c:v>
                </c:pt>
                <c:pt idx="1">
                  <c:v>Department of Strategy &amp; Doctrine</c:v>
                </c:pt>
                <c:pt idx="2">
                  <c:v>Department of Applied Military History</c:v>
                </c:pt>
              </c:strCache>
            </c:strRef>
          </c:cat>
          <c:val>
            <c:numRef>
              <c:f>Sheet1!$B$16:$B$18</c:f>
              <c:numCache>
                <c:formatCode>0%</c:formatCode>
                <c:ptCount val="3"/>
                <c:pt idx="0">
                  <c:v>0.56862745098039214</c:v>
                </c:pt>
                <c:pt idx="1">
                  <c:v>0.27450980392156865</c:v>
                </c:pt>
                <c:pt idx="2">
                  <c:v>0.15686274509803921</c:v>
                </c:pt>
              </c:numCache>
            </c:numRef>
          </c:val>
          <c:extLst>
            <c:ext xmlns:c16="http://schemas.microsoft.com/office/drawing/2014/chart" uri="{C3380CC4-5D6E-409C-BE32-E72D297353CC}">
              <c16:uniqueId val="{00000006-68C8-4A85-B0DD-F53D998B49F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a:scene3d>
              <a:camera prst="orthographicFront"/>
              <a:lightRig rig="threePt" dir="t"/>
            </a:scene3d>
            <a:sp3d>
              <a:bevelT/>
            </a:sp3d>
          </c:spPr>
          <c:dPt>
            <c:idx val="0"/>
            <c:bubble3D val="0"/>
            <c:spPr>
              <a:solidFill>
                <a:schemeClr val="accent1"/>
              </a:solidFill>
              <a:ln w="19050">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1-58B6-4CD9-8A26-1BF6CA54C692}"/>
              </c:ext>
            </c:extLst>
          </c:dPt>
          <c:dPt>
            <c:idx val="1"/>
            <c:bubble3D val="0"/>
            <c:spPr>
              <a:solidFill>
                <a:schemeClr val="accent2"/>
              </a:solidFill>
              <a:ln w="19050">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3-58B6-4CD9-8A26-1BF6CA54C692}"/>
              </c:ext>
            </c:extLst>
          </c:dPt>
          <c:dPt>
            <c:idx val="2"/>
            <c:bubble3D val="0"/>
            <c:spPr>
              <a:solidFill>
                <a:schemeClr val="accent3"/>
              </a:solidFill>
              <a:ln w="19050">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5-58B6-4CD9-8A26-1BF6CA54C692}"/>
              </c:ext>
            </c:extLst>
          </c:dPt>
          <c:dPt>
            <c:idx val="3"/>
            <c:bubble3D val="0"/>
            <c:spPr>
              <a:solidFill>
                <a:schemeClr val="accent4"/>
              </a:solidFill>
              <a:ln w="19050">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7-58B6-4CD9-8A26-1BF6CA54C69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00"/>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Sheet1!$A$22:$A$25</c:f>
              <c:strCache>
                <c:ptCount val="4"/>
                <c:pt idx="0">
                  <c:v>Department of Leadership &amp; Management</c:v>
                </c:pt>
                <c:pt idx="1">
                  <c:v>Department of Strategy &amp; Doctrine</c:v>
                </c:pt>
                <c:pt idx="2">
                  <c:v>Department of Applied Military History</c:v>
                </c:pt>
                <c:pt idx="3">
                  <c:v>Capstone</c:v>
                </c:pt>
              </c:strCache>
            </c:strRef>
          </c:cat>
          <c:val>
            <c:numRef>
              <c:f>Sheet1!$B$22:$B$25</c:f>
              <c:numCache>
                <c:formatCode>0%</c:formatCode>
                <c:ptCount val="4"/>
                <c:pt idx="0">
                  <c:v>0.28000000000000003</c:v>
                </c:pt>
                <c:pt idx="1">
                  <c:v>0.44666666666666666</c:v>
                </c:pt>
                <c:pt idx="2">
                  <c:v>0.16</c:v>
                </c:pt>
                <c:pt idx="3">
                  <c:v>0.11333333333333333</c:v>
                </c:pt>
              </c:numCache>
            </c:numRef>
          </c:val>
          <c:extLst>
            <c:ext xmlns:c16="http://schemas.microsoft.com/office/drawing/2014/chart" uri="{C3380CC4-5D6E-409C-BE32-E72D297353CC}">
              <c16:uniqueId val="{00000008-58B6-4CD9-8A26-1BF6CA54C69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5C39147-256F-4BD7-B76B-D5E76EEFC831}" type="datetimeFigureOut">
              <a:rPr lang="en-US" smtClean="0"/>
              <a:t>9/9/2024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63DAC1F-5AA8-4CE0-8A94-716F6D937EF4}" type="slidenum">
              <a:rPr lang="en-US" smtClean="0"/>
              <a:t>‹#›</a:t>
            </a:fld>
            <a:endParaRPr lang="en-US"/>
          </a:p>
        </p:txBody>
      </p:sp>
    </p:spTree>
    <p:extLst>
      <p:ext uri="{BB962C8B-B14F-4D97-AF65-F5344CB8AC3E}">
        <p14:creationId xmlns:p14="http://schemas.microsoft.com/office/powerpoint/2010/main" val="130088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000"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6">
                  <a:lumMod val="50000"/>
                </a:schemeClr>
              </a:buClr>
              <a:buSzPct val="102000"/>
              <a:defRPr>
                <a:latin typeface="Arial" pitchFamily="34" charset="0"/>
                <a:cs typeface="Arial" pitchFamily="34" charset="0"/>
              </a:defRPr>
            </a:lvl1pPr>
            <a:lvl2pPr>
              <a:buClr>
                <a:schemeClr val="accent2">
                  <a:lumMod val="75000"/>
                </a:schemeClr>
              </a:buClr>
              <a:buSzPct val="90000"/>
              <a:buFont typeface="Wingdings" pitchFamily="2" charset="2"/>
              <a:buChar char="§"/>
              <a:defRPr>
                <a:latin typeface="Arial" pitchFamily="34" charset="0"/>
                <a:cs typeface="Arial" pitchFamily="34" charset="0"/>
              </a:defRPr>
            </a:lvl2pPr>
            <a:lvl3pPr>
              <a:buClr>
                <a:schemeClr val="accent6">
                  <a:lumMod val="50000"/>
                </a:schemeClr>
              </a:buCl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87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55638"/>
          </a:xfrm>
        </p:spPr>
        <p:txBody>
          <a:bodyPr/>
          <a:lstStyle/>
          <a:p>
            <a:r>
              <a:rPr lang="en-US"/>
              <a:t>Click to edit Master title style</a:t>
            </a:r>
          </a:p>
        </p:txBody>
      </p:sp>
      <p:sp>
        <p:nvSpPr>
          <p:cNvPr id="3" name="Content Placeholder 2"/>
          <p:cNvSpPr>
            <a:spLocks noGrp="1"/>
          </p:cNvSpPr>
          <p:nvPr>
            <p:ph idx="1"/>
          </p:nvPr>
        </p:nvSpPr>
        <p:spPr>
          <a:xfrm>
            <a:off x="457200" y="1905001"/>
            <a:ext cx="8229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sz="1200"/>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lgn="r">
              <a:defRPr sz="1200"/>
            </a:lvl1pPr>
          </a:lstStyle>
          <a:p>
            <a:pPr>
              <a:defRPr/>
            </a:pPr>
            <a:fld id="{E6C490F8-742B-4483-80A6-A38B9EAECA5C}"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8750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sz="1200"/>
            </a:lvl1pPr>
          </a:lstStyle>
          <a:p>
            <a:pPr>
              <a:defRPr/>
            </a:pPr>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lgn="r">
              <a:defRPr sz="1200"/>
            </a:lvl1pPr>
          </a:lstStyle>
          <a:p>
            <a:pPr>
              <a:defRPr/>
            </a:pPr>
            <a:fld id="{E04D15DD-F4D4-46B8-A10E-0BC82DDEE5A6}"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2543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8267"/>
            <a:ext cx="8229600" cy="53001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sz="1200"/>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lgn="r">
              <a:defRPr sz="1200"/>
            </a:lvl1pPr>
          </a:lstStyle>
          <a:p>
            <a:pPr>
              <a:defRPr/>
            </a:pPr>
            <a:fld id="{E6C490F8-742B-4483-80A6-A38B9EAECA5C}"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58174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F149-3656-325B-9AB2-4993CD91F731}"/>
              </a:ext>
            </a:extLst>
          </p:cNvPr>
          <p:cNvSpPr>
            <a:spLocks noGrp="1"/>
          </p:cNvSpPr>
          <p:nvPr>
            <p:ph type="title"/>
          </p:nvPr>
        </p:nvSpPr>
        <p:spPr>
          <a:xfrm>
            <a:off x="457200" y="990600"/>
            <a:ext cx="8229600" cy="65563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1896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95397876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8369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Unclassified">
    <p:spTree>
      <p:nvGrpSpPr>
        <p:cNvPr id="1" name=""/>
        <p:cNvGrpSpPr/>
        <p:nvPr/>
      </p:nvGrpSpPr>
      <p:grpSpPr>
        <a:xfrm>
          <a:off x="0" y="0"/>
          <a:ext cx="0" cy="0"/>
          <a:chOff x="0" y="0"/>
          <a:chExt cx="0" cy="0"/>
        </a:xfrm>
      </p:grpSpPr>
      <p:sp>
        <p:nvSpPr>
          <p:cNvPr id="2" name="Title 1"/>
          <p:cNvSpPr>
            <a:spLocks noGrp="1"/>
          </p:cNvSpPr>
          <p:nvPr>
            <p:ph type="title"/>
          </p:nvPr>
        </p:nvSpPr>
        <p:spPr>
          <a:xfrm>
            <a:off x="3172080" y="99756"/>
            <a:ext cx="5809823" cy="567309"/>
          </a:xfrm>
          <a:prstGeom prst="rect">
            <a:avLst/>
          </a:prstGeom>
        </p:spPr>
        <p:txBody>
          <a:bodyPr anchor="ctr"/>
          <a:lstStyle>
            <a:lvl1pPr algn="ctr">
              <a:defRPr sz="1800" b="1" i="0" cap="sm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35415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Box 7"/>
          <p:cNvSpPr txBox="1"/>
          <p:nvPr userDrawn="1"/>
        </p:nvSpPr>
        <p:spPr>
          <a:xfrm>
            <a:off x="1871700" y="4326419"/>
            <a:ext cx="5400600" cy="369332"/>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defRPr sz="1600" b="1">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800">
                <a:solidFill>
                  <a:prstClr val="black"/>
                </a:solidFill>
                <a:latin typeface="+mn-lt"/>
              </a:rPr>
              <a:t>Educate to Win!</a:t>
            </a:r>
          </a:p>
        </p:txBody>
      </p:sp>
      <p:sp>
        <p:nvSpPr>
          <p:cNvPr id="12" name="Rectangle 11">
            <a:extLst>
              <a:ext uri="{FF2B5EF4-FFF2-40B4-BE49-F238E27FC236}">
                <a16:creationId xmlns:a16="http://schemas.microsoft.com/office/drawing/2014/main" id="{AB87B29C-E07E-44F6-7547-078E6EE09C9B}"/>
              </a:ext>
            </a:extLst>
          </p:cNvPr>
          <p:cNvSpPr/>
          <p:nvPr userDrawn="1"/>
        </p:nvSpPr>
        <p:spPr>
          <a:xfrm>
            <a:off x="4572000" y="5152591"/>
            <a:ext cx="3309802" cy="77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prstClr val="black"/>
                </a:solidFill>
              </a:rPr>
              <a:t>CSM Jason C. Porras</a:t>
            </a:r>
          </a:p>
          <a:p>
            <a:pPr algn="ctr"/>
            <a:r>
              <a:rPr lang="en-US" sz="1400" b="1">
                <a:solidFill>
                  <a:prstClr val="black"/>
                </a:solidFill>
              </a:rPr>
              <a:t>Command Sergeant Major</a:t>
            </a:r>
          </a:p>
          <a:p>
            <a:pPr algn="ctr"/>
            <a:r>
              <a:rPr lang="en-US" sz="1400" b="1">
                <a:solidFill>
                  <a:prstClr val="black"/>
                </a:solidFill>
              </a:rPr>
              <a:t>Army University</a:t>
            </a:r>
          </a:p>
        </p:txBody>
      </p:sp>
      <p:sp>
        <p:nvSpPr>
          <p:cNvPr id="13" name="Rectangle 12">
            <a:extLst>
              <a:ext uri="{FF2B5EF4-FFF2-40B4-BE49-F238E27FC236}">
                <a16:creationId xmlns:a16="http://schemas.microsoft.com/office/drawing/2014/main" id="{5ED07256-2E06-4F65-6B7A-28781391D8E4}"/>
              </a:ext>
            </a:extLst>
          </p:cNvPr>
          <p:cNvSpPr/>
          <p:nvPr userDrawn="1"/>
        </p:nvSpPr>
        <p:spPr>
          <a:xfrm>
            <a:off x="376016" y="5148386"/>
            <a:ext cx="4195985" cy="773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prstClr val="black"/>
                </a:solidFill>
              </a:rPr>
              <a:t>BG David C. Foley</a:t>
            </a:r>
          </a:p>
          <a:p>
            <a:pPr algn="ctr"/>
            <a:r>
              <a:rPr lang="en-US" sz="1400" b="1">
                <a:solidFill>
                  <a:prstClr val="black"/>
                </a:solidFill>
              </a:rPr>
              <a:t>Deputy Commanding General, CAC</a:t>
            </a:r>
          </a:p>
          <a:p>
            <a:pPr algn="ctr"/>
            <a:r>
              <a:rPr lang="en-US" sz="1400" b="1">
                <a:solidFill>
                  <a:prstClr val="black"/>
                </a:solidFill>
              </a:rPr>
              <a:t>Provost, Army University</a:t>
            </a:r>
          </a:p>
          <a:p>
            <a:pPr algn="ctr"/>
            <a:r>
              <a:rPr lang="en-US" sz="1400" b="1">
                <a:solidFill>
                  <a:prstClr val="black"/>
                </a:solidFill>
              </a:rPr>
              <a:t>Deputy Commandant, CGSC</a:t>
            </a:r>
          </a:p>
        </p:txBody>
      </p:sp>
      <p:pic>
        <p:nvPicPr>
          <p:cNvPr id="2" name="Picture 1">
            <a:extLst>
              <a:ext uri="{FF2B5EF4-FFF2-40B4-BE49-F238E27FC236}">
                <a16:creationId xmlns:a16="http://schemas.microsoft.com/office/drawing/2014/main" id="{5F3650D0-B763-E5C8-000F-C43EFCB6BABC}"/>
              </a:ext>
            </a:extLst>
          </p:cNvPr>
          <p:cNvPicPr>
            <a:picLocks noChangeAspect="1"/>
          </p:cNvPicPr>
          <p:nvPr userDrawn="1"/>
        </p:nvPicPr>
        <p:blipFill>
          <a:blip r:embed="rId2"/>
          <a:stretch>
            <a:fillRect/>
          </a:stretch>
        </p:blipFill>
        <p:spPr>
          <a:xfrm>
            <a:off x="2924840" y="1038843"/>
            <a:ext cx="3011685" cy="3011685"/>
          </a:xfrm>
          <a:prstGeom prst="rect">
            <a:avLst/>
          </a:prstGeom>
        </p:spPr>
      </p:pic>
    </p:spTree>
    <p:extLst>
      <p:ext uri="{BB962C8B-B14F-4D97-AF65-F5344CB8AC3E}">
        <p14:creationId xmlns:p14="http://schemas.microsoft.com/office/powerpoint/2010/main" val="189522206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F149-3656-325B-9AB2-4993CD91F731}"/>
              </a:ext>
            </a:extLst>
          </p:cNvPr>
          <p:cNvSpPr>
            <a:spLocks noGrp="1"/>
          </p:cNvSpPr>
          <p:nvPr>
            <p:ph type="title"/>
          </p:nvPr>
        </p:nvSpPr>
        <p:spPr>
          <a:xfrm>
            <a:off x="457200" y="990600"/>
            <a:ext cx="8229600" cy="65563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809579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8267"/>
            <a:ext cx="8229600" cy="53001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sz="1200"/>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lgn="r">
              <a:defRPr sz="1200"/>
            </a:lvl1pPr>
          </a:lstStyle>
          <a:p>
            <a:pPr>
              <a:defRPr/>
            </a:pPr>
            <a:fld id="{E6C490F8-742B-4483-80A6-A38B9EAECA5C}"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386591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F4A7ED4-629E-4AAE-B8D0-BD367AFC67B7}" type="datetimeFigureOut">
              <a:rPr lang="en-US"/>
              <a:pPr>
                <a:defRPr/>
              </a:pPr>
              <a:t>9/9/2024</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DB265FE-93FA-4657-9C27-6A00676AEFE6}" type="slidenum">
              <a:rPr lang="en-US" altLang="en-US"/>
              <a:pPr>
                <a:defRPr/>
              </a:pPr>
              <a:t>‹#›</a:t>
            </a:fld>
            <a:endParaRPr lang="en-US" altLang="en-US"/>
          </a:p>
        </p:txBody>
      </p:sp>
    </p:spTree>
    <p:extLst>
      <p:ext uri="{BB962C8B-B14F-4D97-AF65-F5344CB8AC3E}">
        <p14:creationId xmlns:p14="http://schemas.microsoft.com/office/powerpoint/2010/main" val="3052879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97468"/>
            <a:ext cx="4038600" cy="5228696"/>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97468"/>
            <a:ext cx="4038600" cy="5228696"/>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sz="1200"/>
            </a:lvl1pPr>
          </a:lstStyle>
          <a:p>
            <a:pPr>
              <a:defRPr/>
            </a:pP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lgn="r">
              <a:defRPr sz="1200"/>
            </a:lvl1pPr>
          </a:lstStyle>
          <a:p>
            <a:pPr>
              <a:defRPr/>
            </a:pPr>
            <a:fld id="{67A71C4C-1368-4DD6-8D49-98A540BFBB15}"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1847349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42442"/>
            <a:ext cx="4040188" cy="639762"/>
          </a:xfrm>
          <a:prstGeom prst="rect">
            <a:avLst/>
          </a:prstGeom>
        </p:spPr>
        <p:txBody>
          <a:bodyPr anchor="ctr"/>
          <a:lstStyle>
            <a:lvl1pPr marL="0" indent="0" algn="ctr">
              <a:buNone/>
              <a:defRPr sz="24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42533"/>
            <a:ext cx="4040188" cy="4483630"/>
          </a:xfrm>
          <a:prstGeom prst="rect">
            <a:avLst/>
          </a:prstGeo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42442"/>
            <a:ext cx="4041775" cy="639762"/>
          </a:xfrm>
          <a:prstGeom prst="rect">
            <a:avLst/>
          </a:prstGeom>
        </p:spPr>
        <p:txBody>
          <a:bodyPr anchor="ctr"/>
          <a:lstStyle>
            <a:lvl1pPr marL="0" indent="0" algn="ctr">
              <a:buNone/>
              <a:defRPr sz="24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42533"/>
            <a:ext cx="4041775" cy="4483630"/>
          </a:xfrm>
          <a:prstGeom prst="rect">
            <a:avLst/>
          </a:prstGeo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sz="1200"/>
            </a:lvl1pPr>
          </a:lstStyle>
          <a:p>
            <a:pPr>
              <a:defRPr/>
            </a:pPr>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lgn="r">
              <a:defRPr sz="1200"/>
            </a:lvl1pPr>
          </a:lstStyle>
          <a:p>
            <a:pPr>
              <a:defRPr/>
            </a:pPr>
            <a:fld id="{4DFB24B8-12E9-42F3-8070-62534860AAA6}"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1713546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77" y="732130"/>
            <a:ext cx="2987975" cy="469904"/>
          </a:xfrm>
          <a:prstGeom prst="rect">
            <a:avLst/>
          </a:prstGeom>
        </p:spPr>
        <p:txBody>
          <a:bodyPr anchor="ctr"/>
          <a:lstStyle>
            <a:lvl1pPr marL="0" indent="0" algn="ctr">
              <a:buNone/>
              <a:defRPr sz="18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7" y="1289305"/>
            <a:ext cx="2987975" cy="4836859"/>
          </a:xfrm>
          <a:prstGeom prst="rect">
            <a:avLst/>
          </a:prstGeom>
        </p:spPr>
        <p:txBody>
          <a:bodyPr/>
          <a:lstStyle>
            <a:lvl1pPr marL="274320" indent="-274320">
              <a:defRPr sz="1600"/>
            </a:lvl1pPr>
            <a:lvl2pPr marL="457200" indent="-274320">
              <a:defRPr sz="1600"/>
            </a:lvl2pPr>
            <a:lvl3pPr marL="640080" indent="-274320">
              <a:defRPr sz="1600"/>
            </a:lvl3pPr>
            <a:lvl4pPr marL="822960" indent="-274320">
              <a:defRPr sz="1600"/>
            </a:lvl4pPr>
            <a:lvl5pPr marL="1005840" indent="-2743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69980" y="732130"/>
            <a:ext cx="2989149" cy="469904"/>
          </a:xfrm>
          <a:prstGeom prst="rect">
            <a:avLst/>
          </a:prstGeom>
        </p:spPr>
        <p:txBody>
          <a:bodyPr anchor="ctr"/>
          <a:lstStyle>
            <a:lvl1pPr marL="0" indent="0" algn="ctr">
              <a:buNone/>
              <a:defRPr sz="18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067694" y="1289305"/>
            <a:ext cx="2989149" cy="4836859"/>
          </a:xfrm>
          <a:prstGeom prst="rect">
            <a:avLst/>
          </a:prstGeom>
        </p:spPr>
        <p:txBody>
          <a:bodyPr/>
          <a:lstStyle>
            <a:lvl1pPr marL="274320" indent="-274320">
              <a:defRPr sz="1600"/>
            </a:lvl1pPr>
            <a:lvl2pPr marL="457200" indent="-274320">
              <a:defRPr sz="1600"/>
            </a:lvl2pPr>
            <a:lvl3pPr marL="640080" indent="-274320">
              <a:defRPr sz="1600"/>
            </a:lvl3pPr>
            <a:lvl4pPr marL="822960" indent="-274320">
              <a:defRPr sz="1600"/>
            </a:lvl4pPr>
            <a:lvl5pPr marL="1005840" indent="-2743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sz="1200"/>
            </a:lvl1pPr>
          </a:lstStyle>
          <a:p>
            <a:pPr>
              <a:defRPr/>
            </a:pPr>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lgn="r">
              <a:defRPr sz="1200"/>
            </a:lvl1pPr>
          </a:lstStyle>
          <a:p>
            <a:pPr>
              <a:defRPr/>
            </a:pPr>
            <a:fld id="{4DFB24B8-12E9-42F3-8070-62534860AAA6}" type="slidenum">
              <a:rPr lang="en-US" smtClean="0">
                <a:solidFill>
                  <a:prstClr val="black"/>
                </a:solidFill>
              </a:rPr>
              <a:pPr>
                <a:defRPr/>
              </a:pPr>
              <a:t>‹#›</a:t>
            </a:fld>
            <a:endParaRPr lang="en-US">
              <a:solidFill>
                <a:prstClr val="black"/>
              </a:solidFill>
            </a:endParaRPr>
          </a:p>
        </p:txBody>
      </p:sp>
      <p:sp>
        <p:nvSpPr>
          <p:cNvPr id="10" name="Text Placeholder 4"/>
          <p:cNvSpPr>
            <a:spLocks noGrp="1"/>
          </p:cNvSpPr>
          <p:nvPr>
            <p:ph type="body" sz="quarter" idx="13"/>
          </p:nvPr>
        </p:nvSpPr>
        <p:spPr>
          <a:xfrm>
            <a:off x="6104558" y="732130"/>
            <a:ext cx="2989149" cy="469904"/>
          </a:xfrm>
          <a:prstGeom prst="rect">
            <a:avLst/>
          </a:prstGeom>
        </p:spPr>
        <p:txBody>
          <a:bodyPr anchor="ctr"/>
          <a:lstStyle>
            <a:lvl1pPr marL="0" indent="0" algn="ctr">
              <a:buNone/>
              <a:defRPr sz="18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4"/>
          </p:nvPr>
        </p:nvSpPr>
        <p:spPr>
          <a:xfrm>
            <a:off x="6104558" y="1289305"/>
            <a:ext cx="2989149" cy="4836859"/>
          </a:xfrm>
          <a:prstGeom prst="rect">
            <a:avLst/>
          </a:prstGeom>
        </p:spPr>
        <p:txBody>
          <a:bodyPr/>
          <a:lstStyle>
            <a:lvl1pPr marL="274320" indent="-274320">
              <a:defRPr sz="1600"/>
            </a:lvl1pPr>
            <a:lvl2pPr marL="457200" indent="-274320">
              <a:defRPr sz="1600"/>
            </a:lvl2pPr>
            <a:lvl3pPr marL="640080" indent="-274320">
              <a:defRPr sz="1600"/>
            </a:lvl3pPr>
            <a:lvl4pPr marL="822960" indent="-274320">
              <a:defRPr sz="1600"/>
            </a:lvl4pPr>
            <a:lvl5pPr marL="1005840" indent="-2743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97186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9769F-A0A5-9DAD-BBA7-B23031CE200E}"/>
              </a:ext>
            </a:extLst>
          </p:cNvPr>
          <p:cNvSpPr>
            <a:spLocks noGrp="1"/>
          </p:cNvSpPr>
          <p:nvPr>
            <p:ph type="title"/>
          </p:nvPr>
        </p:nvSpPr>
        <p:spPr>
          <a:xfrm>
            <a:off x="4572000" y="0"/>
            <a:ext cx="3943350" cy="640080"/>
          </a:xfrm>
        </p:spPr>
        <p:txBody>
          <a:bodyPr>
            <a:noAutofit/>
          </a:bodyPr>
          <a:lstStyle>
            <a:lvl1pPr algn="r">
              <a:defRPr sz="2000" b="1">
                <a:latin typeface=" Arial"/>
              </a:defRPr>
            </a:lvl1pPr>
          </a:lstStyle>
          <a:p>
            <a:r>
              <a:rPr lang="en-US"/>
              <a:t>Click to edit Master title style</a:t>
            </a:r>
          </a:p>
        </p:txBody>
      </p:sp>
    </p:spTree>
    <p:extLst>
      <p:ext uri="{BB962C8B-B14F-4D97-AF65-F5344CB8AC3E}">
        <p14:creationId xmlns:p14="http://schemas.microsoft.com/office/powerpoint/2010/main" val="3911542781"/>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F4A7ED4-629E-4AAE-B8D0-BD367AFC67B7}" type="datetimeFigureOut">
              <a:rPr lang="en-US"/>
              <a:pPr>
                <a:defRPr/>
              </a:pPr>
              <a:t>9/9/2024</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DB265FE-93FA-4657-9C27-6A00676AEFE6}" type="slidenum">
              <a:rPr lang="en-US" altLang="en-US"/>
              <a:pPr>
                <a:defRPr/>
              </a:pPr>
              <a:t>‹#›</a:t>
            </a:fld>
            <a:endParaRPr lang="en-US" altLang="en-US"/>
          </a:p>
        </p:txBody>
      </p:sp>
    </p:spTree>
    <p:extLst>
      <p:ext uri="{BB962C8B-B14F-4D97-AF65-F5344CB8AC3E}">
        <p14:creationId xmlns:p14="http://schemas.microsoft.com/office/powerpoint/2010/main" val="2486007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nchor="ctr"/>
          <a:lstStyle>
            <a:lvl1pPr>
              <a:defRPr sz="3600" b="1">
                <a:solidFill>
                  <a:schemeClr val="tx1"/>
                </a:solidFill>
                <a:latin typeface="+mn-lt"/>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6543548"/>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a:prstGeom prst="rect">
            <a:avLst/>
          </a:prstGeom>
        </p:spPr>
        <p:txBody>
          <a:bodyPr anchor="ctr"/>
          <a:lstStyle>
            <a:lvl1pPr>
              <a:defRPr sz="4000" b="1">
                <a:solidFill>
                  <a:schemeClr val="tx1"/>
                </a:solidFill>
                <a:latin typeface="+mn-lt"/>
              </a:defRPr>
            </a:lvl1pPr>
          </a:lstStyle>
          <a:p>
            <a:r>
              <a:rPr lang="en-US"/>
              <a:t>Click to edit Master title style</a:t>
            </a:r>
          </a:p>
        </p:txBody>
      </p:sp>
      <p:sp>
        <p:nvSpPr>
          <p:cNvPr id="6" name="Rectangle 6"/>
          <p:cNvSpPr txBox="1">
            <a:spLocks noChangeArrowheads="1"/>
          </p:cNvSpPr>
          <p:nvPr userDrawn="1"/>
        </p:nvSpPr>
        <p:spPr>
          <a:xfrm>
            <a:off x="0" y="6370638"/>
            <a:ext cx="2133600" cy="476250"/>
          </a:xfrm>
          <a:prstGeom prst="rect">
            <a:avLst/>
          </a:prstGeom>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ltLang="en-US"/>
          </a:p>
        </p:txBody>
      </p:sp>
    </p:spTree>
    <p:extLst>
      <p:ext uri="{BB962C8B-B14F-4D97-AF65-F5344CB8AC3E}">
        <p14:creationId xmlns:p14="http://schemas.microsoft.com/office/powerpoint/2010/main" val="642924345"/>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184666"/>
          </a:xfrm>
          <a:prstGeom prst="rect">
            <a:avLst/>
          </a:prstGeom>
        </p:spPr>
        <p:txBody>
          <a:bodyPr/>
          <a:lstStyle>
            <a:lvl1pPr>
              <a:defRPr sz="811"/>
            </a:lvl1pPr>
          </a:lstStyle>
          <a:p>
            <a:pPr>
              <a:defRPr/>
            </a:pPr>
            <a:endParaRPr lang="en-US">
              <a:solidFill>
                <a:prstClr val="black"/>
              </a:solidFill>
            </a:endParaRPr>
          </a:p>
        </p:txBody>
      </p:sp>
      <p:sp>
        <p:nvSpPr>
          <p:cNvPr id="3" name="Footer Placeholder 2"/>
          <p:cNvSpPr>
            <a:spLocks noGrp="1"/>
          </p:cNvSpPr>
          <p:nvPr>
            <p:ph type="ftr" sz="quarter" idx="11"/>
          </p:nvPr>
        </p:nvSpPr>
        <p:spPr>
          <a:xfrm>
            <a:off x="3124200" y="6356351"/>
            <a:ext cx="2895600" cy="184666"/>
          </a:xfrm>
          <a:prstGeom prst="rect">
            <a:avLst/>
          </a:prstGeom>
        </p:spPr>
        <p:txBody>
          <a:bodyPr/>
          <a:lstStyle>
            <a:lvl1pPr fontAlgn="auto">
              <a:spcBef>
                <a:spcPts val="0"/>
              </a:spcBef>
              <a:spcAft>
                <a:spcPts val="0"/>
              </a:spcAft>
              <a:defRPr sz="811">
                <a:latin typeface="+mn-lt"/>
                <a:cs typeface="+mn-cs"/>
              </a:defRPr>
            </a:lvl1pPr>
          </a:lstStyle>
          <a:p>
            <a:pPr algn="l">
              <a:defRPr/>
            </a:pPr>
            <a:endParaRPr lang="en-US">
              <a:solidFill>
                <a:prstClr val="black"/>
              </a:solidFill>
            </a:endParaRPr>
          </a:p>
        </p:txBody>
      </p:sp>
      <p:sp>
        <p:nvSpPr>
          <p:cNvPr id="4" name="Slide Number Placeholder 3"/>
          <p:cNvSpPr>
            <a:spLocks noGrp="1"/>
          </p:cNvSpPr>
          <p:nvPr>
            <p:ph type="sldNum" sz="quarter" idx="12"/>
          </p:nvPr>
        </p:nvSpPr>
        <p:spPr>
          <a:xfrm>
            <a:off x="6553200" y="6356351"/>
            <a:ext cx="2133600" cy="184666"/>
          </a:xfrm>
          <a:prstGeom prst="rect">
            <a:avLst/>
          </a:prstGeom>
        </p:spPr>
        <p:txBody>
          <a:bodyPr/>
          <a:lstStyle>
            <a:lvl1pPr algn="r">
              <a:defRPr sz="811"/>
            </a:lvl1pPr>
          </a:lstStyle>
          <a:p>
            <a:pPr>
              <a:defRPr/>
            </a:pPr>
            <a:fld id="{E04D15DD-F4D4-46B8-A10E-0BC82DDEE5A6}" type="slidenum">
              <a:rPr lang="en-US" b="1" smtClean="0">
                <a:solidFill>
                  <a:prstClr val="black"/>
                </a:solidFill>
              </a:rPr>
              <a:pPr>
                <a:defRPr/>
              </a:pPr>
              <a:t>‹#›</a:t>
            </a:fld>
            <a:endParaRPr lang="en-US" b="1">
              <a:solidFill>
                <a:prstClr val="black"/>
              </a:solidFill>
            </a:endParaRPr>
          </a:p>
        </p:txBody>
      </p:sp>
      <p:sp>
        <p:nvSpPr>
          <p:cNvPr id="7" name="Title 6"/>
          <p:cNvSpPr>
            <a:spLocks noGrp="1"/>
          </p:cNvSpPr>
          <p:nvPr>
            <p:ph type="title"/>
          </p:nvPr>
        </p:nvSpPr>
        <p:spPr>
          <a:xfrm>
            <a:off x="4580710" y="173944"/>
            <a:ext cx="3947274" cy="307777"/>
          </a:xfrm>
          <a:prstGeom prst="rect">
            <a:avLst/>
          </a:prstGeom>
        </p:spPr>
        <p:txBody>
          <a:bodyPr anchor="ctr"/>
          <a:lstStyle>
            <a:lvl1pPr algn="r">
              <a:defRPr sz="1351" b="1"/>
            </a:lvl1pPr>
          </a:lstStyle>
          <a:p>
            <a:r>
              <a:rPr lang="en-US"/>
              <a:t>Click to edit Master title style</a:t>
            </a:r>
          </a:p>
        </p:txBody>
      </p:sp>
    </p:spTree>
    <p:extLst>
      <p:ext uri="{BB962C8B-B14F-4D97-AF65-F5344CB8AC3E}">
        <p14:creationId xmlns:p14="http://schemas.microsoft.com/office/powerpoint/2010/main" val="411284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677784"/>
            <a:ext cx="8686800" cy="5669280"/>
          </a:xfrm>
          <a:prstGeom prst="rect">
            <a:avLst/>
          </a:prstGeom>
        </p:spPr>
        <p:txBody>
          <a:bodyPr lIns="45720" rIns="45720">
            <a:normAutofit/>
          </a:bodyPr>
          <a:lstStyle>
            <a:lvl1pPr marL="342748" indent="-342748">
              <a:buFont typeface="Wingdings" panose="05000000000000000000" pitchFamily="2" charset="2"/>
              <a:buChar char="q"/>
              <a:defRPr sz="2800">
                <a:latin typeface="+mj-lt"/>
              </a:defRPr>
            </a:lvl1pPr>
            <a:lvl2pPr marL="742619" indent="-285623">
              <a:buFont typeface="Wingdings" panose="05000000000000000000" pitchFamily="2" charset="2"/>
              <a:buChar char="§"/>
              <a:defRPr sz="2400">
                <a:latin typeface="+mj-lt"/>
              </a:defRPr>
            </a:lvl2pPr>
            <a:lvl3pPr marL="1142490" indent="-228499">
              <a:buFont typeface="Wingdings" panose="05000000000000000000" pitchFamily="2" charset="2"/>
              <a:buChar char="Ø"/>
              <a:defRPr sz="2000">
                <a:latin typeface="+mj-lt"/>
              </a:defRPr>
            </a:lvl3pPr>
            <a:lvl4pPr marL="1599487" indent="-228499">
              <a:buFont typeface="Wingdings" panose="05000000000000000000" pitchFamily="2" charset="2"/>
              <a:buChar char="q"/>
              <a:defRPr sz="1800">
                <a:latin typeface="+mj-lt"/>
              </a:defRPr>
            </a:lvl4pPr>
            <a:lvl5pPr marL="2056485" indent="-228499">
              <a:buFont typeface="Wingdings" panose="05000000000000000000" pitchFamily="2" charset="2"/>
              <a:buChar char="§"/>
              <a:defRPr sz="1800">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0" y="0"/>
            <a:ext cx="4572000" cy="640080"/>
          </a:xfrm>
          <a:prstGeom prst="rect">
            <a:avLst/>
          </a:prstGeom>
        </p:spPr>
        <p:txBody>
          <a:bodyPr lIns="45720" tIns="45720" rIns="45720" bIns="45720"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endParaRPr lang="en-US"/>
          </a:p>
        </p:txBody>
      </p:sp>
    </p:spTree>
    <p:extLst>
      <p:ext uri="{BB962C8B-B14F-4D97-AF65-F5344CB8AC3E}">
        <p14:creationId xmlns:p14="http://schemas.microsoft.com/office/powerpoint/2010/main" val="290224151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 y="677784"/>
            <a:ext cx="4389120" cy="5669280"/>
          </a:xfrm>
          <a:prstGeom prst="rect">
            <a:avLst/>
          </a:prstGeom>
        </p:spPr>
        <p:txBody>
          <a:bodyPr lIns="45720" rIns="45720">
            <a:normAutofit/>
          </a:bodyPr>
          <a:lstStyle>
            <a:lvl1pPr marL="342748" indent="-342748">
              <a:buFont typeface="Wingdings" panose="05000000000000000000" pitchFamily="2" charset="2"/>
              <a:buChar char="q"/>
              <a:defRPr sz="2800">
                <a:latin typeface="+mj-lt"/>
              </a:defRPr>
            </a:lvl1pPr>
            <a:lvl2pPr marL="742619" indent="-285623">
              <a:buFont typeface="Wingdings" panose="05000000000000000000" pitchFamily="2" charset="2"/>
              <a:buChar char="§"/>
              <a:defRPr sz="2400">
                <a:latin typeface="+mj-lt"/>
              </a:defRPr>
            </a:lvl2pPr>
            <a:lvl3pPr marL="1142490" indent="-228499">
              <a:buFont typeface="Wingdings" panose="05000000000000000000" pitchFamily="2" charset="2"/>
              <a:buChar char="Ø"/>
              <a:defRPr sz="2000">
                <a:latin typeface="+mj-lt"/>
              </a:defRPr>
            </a:lvl3pPr>
            <a:lvl4pPr marL="1599487" indent="-228499">
              <a:buFont typeface="Wingdings" panose="05000000000000000000" pitchFamily="2" charset="2"/>
              <a:buChar char="q"/>
              <a:defRPr sz="1800">
                <a:latin typeface="+mj-lt"/>
              </a:defRPr>
            </a:lvl4pPr>
            <a:lvl5pPr marL="2056485" indent="-228499">
              <a:buFont typeface="Wingdings" panose="05000000000000000000" pitchFamily="2" charset="2"/>
              <a:buChar char="§"/>
              <a:defRPr sz="1800">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677784"/>
            <a:ext cx="4389120" cy="5669280"/>
          </a:xfrm>
          <a:prstGeom prst="rect">
            <a:avLst/>
          </a:prstGeom>
        </p:spPr>
        <p:txBody>
          <a:bodyPr lIns="45720" rIns="45720">
            <a:normAutofit/>
          </a:bodyPr>
          <a:lstStyle>
            <a:lvl1pPr marL="342748" indent="-342748">
              <a:buFont typeface="Wingdings" panose="05000000000000000000" pitchFamily="2" charset="2"/>
              <a:buChar char="q"/>
              <a:defRPr sz="2800">
                <a:latin typeface="+mj-lt"/>
              </a:defRPr>
            </a:lvl1pPr>
            <a:lvl2pPr marL="742619" indent="-285623">
              <a:buFont typeface="Wingdings" panose="05000000000000000000" pitchFamily="2" charset="2"/>
              <a:buChar char="§"/>
              <a:defRPr sz="2400">
                <a:latin typeface="+mj-lt"/>
              </a:defRPr>
            </a:lvl2pPr>
            <a:lvl3pPr marL="1142490" indent="-228499">
              <a:buFont typeface="Wingdings" panose="05000000000000000000" pitchFamily="2" charset="2"/>
              <a:buChar char="Ø"/>
              <a:defRPr sz="2000">
                <a:latin typeface="+mj-lt"/>
              </a:defRPr>
            </a:lvl3pPr>
            <a:lvl4pPr marL="1599487" indent="-228499">
              <a:buFont typeface="Wingdings" panose="05000000000000000000" pitchFamily="2" charset="2"/>
              <a:buChar char="q"/>
              <a:defRPr sz="1800">
                <a:latin typeface="+mj-lt"/>
              </a:defRPr>
            </a:lvl4pPr>
            <a:lvl5pPr marL="2056485" indent="-228499">
              <a:buFont typeface="Wingdings" panose="05000000000000000000" pitchFamily="2" charset="2"/>
              <a:buChar char="§"/>
              <a:defRPr sz="1800">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2000" y="0"/>
            <a:ext cx="4572000" cy="640080"/>
          </a:xfrm>
          <a:prstGeom prst="rect">
            <a:avLst/>
          </a:prstGeom>
        </p:spPr>
        <p:txBody>
          <a:bodyPr lIns="45720" tIns="45720" rIns="45720" bIns="45720"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endParaRPr lang="en-US"/>
          </a:p>
        </p:txBody>
      </p:sp>
    </p:spTree>
    <p:extLst>
      <p:ext uri="{BB962C8B-B14F-4D97-AF65-F5344CB8AC3E}">
        <p14:creationId xmlns:p14="http://schemas.microsoft.com/office/powerpoint/2010/main" val="206724926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2" name="Title 1"/>
          <p:cNvSpPr>
            <a:spLocks noGrp="1"/>
          </p:cNvSpPr>
          <p:nvPr>
            <p:ph type="title"/>
          </p:nvPr>
        </p:nvSpPr>
        <p:spPr>
          <a:xfrm>
            <a:off x="4572000" y="6528"/>
            <a:ext cx="4572000" cy="640080"/>
          </a:xfrm>
          <a:prstGeom prst="rect">
            <a:avLst/>
          </a:prstGeom>
        </p:spPr>
        <p:txBody>
          <a:bodyPr lIns="45720" tIns="45720" rIns="45720" bIns="45720"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endParaRPr lang="en-US"/>
          </a:p>
        </p:txBody>
      </p:sp>
      <p:cxnSp>
        <p:nvCxnSpPr>
          <p:cNvPr id="4" name="Straight Connector 3"/>
          <p:cNvCxnSpPr/>
          <p:nvPr userDrawn="1"/>
        </p:nvCxnSpPr>
        <p:spPr>
          <a:xfrm>
            <a:off x="4572000" y="877713"/>
            <a:ext cx="0" cy="5486400"/>
          </a:xfrm>
          <a:prstGeom prst="line">
            <a:avLst/>
          </a:prstGeom>
          <a:ln/>
        </p:spPr>
        <p:style>
          <a:lnRef idx="3">
            <a:schemeClr val="dk1"/>
          </a:lnRef>
          <a:fillRef idx="0">
            <a:schemeClr val="dk1"/>
          </a:fillRef>
          <a:effectRef idx="2">
            <a:schemeClr val="dk1"/>
          </a:effectRef>
          <a:fontRef idx="minor">
            <a:schemeClr val="tx1"/>
          </a:fontRef>
        </p:style>
      </p:cxnSp>
      <p:sp>
        <p:nvSpPr>
          <p:cNvPr id="5" name="Slide Number Placeholder 1"/>
          <p:cNvSpPr>
            <a:spLocks noGrp="1"/>
          </p:cNvSpPr>
          <p:nvPr>
            <p:ph type="sldNum" sz="quarter" idx="4"/>
          </p:nvPr>
        </p:nvSpPr>
        <p:spPr>
          <a:xfrm>
            <a:off x="8698732" y="6487681"/>
            <a:ext cx="445268" cy="365125"/>
          </a:xfrm>
          <a:prstGeom prst="rect">
            <a:avLst/>
          </a:prstGeom>
        </p:spPr>
        <p:txBody>
          <a:bodyPr vert="horz" lIns="91440" tIns="45720" rIns="91440" bIns="45720" rtlCol="0" anchor="ctr"/>
          <a:lstStyle>
            <a:lvl1pPr algn="ctr">
              <a:defRPr sz="1200" b="1">
                <a:solidFill>
                  <a:schemeClr val="tx1"/>
                </a:solidFill>
              </a:defRPr>
            </a:lvl1pPr>
          </a:lstStyle>
          <a:p>
            <a:fld id="{9A150B3A-A78F-4258-8E08-A23A146A257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352007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and Bottom">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640080"/>
          </a:xfrm>
          <a:prstGeom prst="rect">
            <a:avLst/>
          </a:prstGeom>
        </p:spPr>
        <p:txBody>
          <a:bodyPr lIns="45720" tIns="45720" rIns="45720" bIns="45720"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endParaRPr lang="en-US"/>
          </a:p>
        </p:txBody>
      </p:sp>
      <p:cxnSp>
        <p:nvCxnSpPr>
          <p:cNvPr id="7" name="Straight Connector 6"/>
          <p:cNvCxnSpPr/>
          <p:nvPr userDrawn="1"/>
        </p:nvCxnSpPr>
        <p:spPr>
          <a:xfrm>
            <a:off x="457200" y="3530601"/>
            <a:ext cx="8229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3305972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4572000" y="6528"/>
            <a:ext cx="4572000" cy="640080"/>
          </a:xfrm>
          <a:prstGeom prst="rect">
            <a:avLst/>
          </a:prstGeom>
        </p:spPr>
        <p:txBody>
          <a:bodyPr lIns="45720" tIns="45720" rIns="45720" bIns="45720"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endParaRPr lang="en-US"/>
          </a:p>
        </p:txBody>
      </p:sp>
      <p:cxnSp>
        <p:nvCxnSpPr>
          <p:cNvPr id="4" name="Straight Connector 3"/>
          <p:cNvCxnSpPr/>
          <p:nvPr userDrawn="1"/>
        </p:nvCxnSpPr>
        <p:spPr>
          <a:xfrm>
            <a:off x="4572000" y="877713"/>
            <a:ext cx="0" cy="5486400"/>
          </a:xfrm>
          <a:prstGeom prst="line">
            <a:avLst/>
          </a:prstGeom>
          <a:ln/>
        </p:spPr>
        <p:style>
          <a:lnRef idx="3">
            <a:schemeClr val="dk1"/>
          </a:lnRef>
          <a:fillRef idx="0">
            <a:schemeClr val="dk1"/>
          </a:fillRef>
          <a:effectRef idx="2">
            <a:schemeClr val="dk1"/>
          </a:effectRef>
          <a:fontRef idx="minor">
            <a:schemeClr val="tx1"/>
          </a:fontRef>
        </p:style>
      </p:cxnSp>
      <p:cxnSp>
        <p:nvCxnSpPr>
          <p:cNvPr id="5" name="Straight Connector 4"/>
          <p:cNvCxnSpPr/>
          <p:nvPr userDrawn="1"/>
        </p:nvCxnSpPr>
        <p:spPr>
          <a:xfrm>
            <a:off x="457200" y="3504597"/>
            <a:ext cx="8229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5498695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0" y="0"/>
            <a:ext cx="4572000" cy="640080"/>
          </a:xfrm>
          <a:prstGeom prst="rect">
            <a:avLst/>
          </a:prstGeom>
        </p:spPr>
        <p:txBody>
          <a:bodyPr lIns="45720" tIns="45720" rIns="45720" bIns="45720"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endParaRPr lang="en-US"/>
          </a:p>
        </p:txBody>
      </p:sp>
    </p:spTree>
    <p:extLst>
      <p:ext uri="{BB962C8B-B14F-4D97-AF65-F5344CB8AC3E}">
        <p14:creationId xmlns:p14="http://schemas.microsoft.com/office/powerpoint/2010/main" val="341929657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3.emf"/><Relationship Id="rId2" Type="http://schemas.openxmlformats.org/officeDocument/2006/relationships/slideLayout" Target="../slideLayouts/slideLayout11.xml"/><Relationship Id="rId16"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heme" Target="../theme/theme4.xml"/><Relationship Id="rId7"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8"/>
          <p:cNvSpPr>
            <a:spLocks noChangeArrowheads="1"/>
          </p:cNvSpPr>
          <p:nvPr userDrawn="1"/>
        </p:nvSpPr>
        <p:spPr bwMode="auto">
          <a:xfrm>
            <a:off x="2819401" y="2"/>
            <a:ext cx="6324601" cy="639763"/>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574675" indent="-60325" defTabSz="913993">
              <a:defRPr/>
            </a:pPr>
            <a:endParaRPr lang="en-US" sz="1275" b="1">
              <a:solidFill>
                <a:srgbClr val="969696"/>
              </a:solidFill>
            </a:endParaRPr>
          </a:p>
        </p:txBody>
      </p:sp>
      <p:sp>
        <p:nvSpPr>
          <p:cNvPr id="2" name="Title Placeholder 1"/>
          <p:cNvSpPr>
            <a:spLocks noGrp="1"/>
          </p:cNvSpPr>
          <p:nvPr>
            <p:ph type="title"/>
          </p:nvPr>
        </p:nvSpPr>
        <p:spPr>
          <a:xfrm>
            <a:off x="2819400" y="9525"/>
            <a:ext cx="6172200" cy="609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66802"/>
            <a:ext cx="8229600" cy="5059363"/>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8"/>
          <p:cNvSpPr>
            <a:spLocks noChangeArrowheads="1"/>
          </p:cNvSpPr>
          <p:nvPr userDrawn="1"/>
        </p:nvSpPr>
        <p:spPr bwMode="auto">
          <a:xfrm>
            <a:off x="0" y="2"/>
            <a:ext cx="4343400" cy="6397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75" tIns="34287" rIns="68575" bIns="34287" anchor="ctr"/>
          <a:lstStyle>
            <a:lvl1pPr marL="574675" indent="-60325"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400" b="1">
                <a:solidFill>
                  <a:srgbClr val="F6C700"/>
                </a:solidFill>
                <a:latin typeface="Arial" panose="020B0604020202020204" pitchFamily="34" charset="0"/>
              </a:rPr>
              <a:t>WARRANT OFFICER CAREER COLLEGE:</a:t>
            </a:r>
          </a:p>
          <a:p>
            <a:pPr>
              <a:spcBef>
                <a:spcPct val="0"/>
              </a:spcBef>
              <a:buFontTx/>
              <a:buNone/>
              <a:defRPr/>
            </a:pPr>
            <a:r>
              <a:rPr lang="en-US" altLang="en-US" sz="1400" b="1">
                <a:solidFill>
                  <a:schemeClr val="bg1">
                    <a:lumMod val="85000"/>
                  </a:schemeClr>
                </a:solidFill>
                <a:latin typeface="Arial" panose="020B0604020202020204" pitchFamily="34" charset="0"/>
              </a:rPr>
              <a:t>Strength in Knowledge – This We’ll Defend!</a:t>
            </a:r>
          </a:p>
        </p:txBody>
      </p:sp>
      <p:pic>
        <p:nvPicPr>
          <p:cNvPr id="13" name="Picture 8"/>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526" y="76200"/>
            <a:ext cx="4086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A218935-EDC3-59D9-642F-85F58298AF46}"/>
              </a:ext>
            </a:extLst>
          </p:cNvPr>
          <p:cNvSpPr txBox="1"/>
          <p:nvPr userDrawn="1"/>
        </p:nvSpPr>
        <p:spPr>
          <a:xfrm>
            <a:off x="4176699" y="6655200"/>
            <a:ext cx="790601" cy="215444"/>
          </a:xfrm>
          <a:prstGeom prst="rect">
            <a:avLst/>
          </a:prstGeom>
          <a:noFill/>
        </p:spPr>
        <p:txBody>
          <a:bodyPr wrap="none" rtlCol="0">
            <a:spAutoFit/>
          </a:bodyPr>
          <a:lstStyle/>
          <a:p>
            <a:r>
              <a:rPr lang="en-US" sz="800" b="1" dirty="0">
                <a:solidFill>
                  <a:srgbClr val="00B050"/>
                </a:solidFill>
              </a:rPr>
              <a:t>UNCLASSIFIED</a:t>
            </a:r>
          </a:p>
        </p:txBody>
      </p:sp>
    </p:spTree>
    <p:extLst>
      <p:ext uri="{BB962C8B-B14F-4D97-AF65-F5344CB8AC3E}">
        <p14:creationId xmlns:p14="http://schemas.microsoft.com/office/powerpoint/2010/main" val="683567279"/>
      </p:ext>
    </p:extLst>
  </p:cSld>
  <p:clrMap bg1="lt1" tx1="dk1" bg2="lt2" tx2="dk2" accent1="accent1" accent2="accent2" accent3="accent3" accent4="accent4" accent5="accent5" accent6="accent6" hlink="hlink" folHlink="folHlink"/>
  <p:sldLayoutIdLst>
    <p:sldLayoutId id="2147483662" r:id="rId1"/>
    <p:sldLayoutId id="2147483716" r:id="rId2"/>
    <p:sldLayoutId id="2147483717" r:id="rId3"/>
  </p:sldLayoutIdLst>
  <p:txStyles>
    <p:titleStyle>
      <a:lvl1pPr algn="r" defTabSz="914400" rtl="0" eaLnBrk="1" latinLnBrk="0" hangingPunct="1">
        <a:spcBef>
          <a:spcPct val="0"/>
        </a:spcBef>
        <a:buNone/>
        <a:defRPr sz="2000" b="1" kern="1200">
          <a:solidFill>
            <a:srgbClr val="FFC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4572000" cy="66141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9" name="Rectangle 18"/>
          <p:cNvSpPr>
            <a:spLocks noChangeArrowheads="1"/>
          </p:cNvSpPr>
          <p:nvPr userDrawn="1"/>
        </p:nvSpPr>
        <p:spPr bwMode="auto">
          <a:xfrm>
            <a:off x="0" y="12741"/>
            <a:ext cx="4644828" cy="639763"/>
          </a:xfrm>
          <a:prstGeom prst="rect">
            <a:avLst/>
          </a:prstGeom>
          <a:noFill/>
          <a:ln w="9525">
            <a:noFill/>
            <a:miter lim="800000"/>
            <a:headEnd/>
            <a:tailEnd/>
          </a:ln>
        </p:spPr>
        <p:txBody>
          <a:bodyPr wrap="none" lIns="68575" tIns="34287" rIns="68575" bIns="34287" anchor="ctr"/>
          <a:lstStyle/>
          <a:p>
            <a:pPr marL="574675" indent="-60325">
              <a:defRPr/>
            </a:pPr>
            <a:r>
              <a:rPr lang="en-US" sz="2000" b="1">
                <a:solidFill>
                  <a:srgbClr val="F6C700"/>
                </a:solidFill>
              </a:rPr>
              <a:t>US Army Combined Arms Center</a:t>
            </a:r>
          </a:p>
          <a:p>
            <a:pPr marL="574675" indent="-60325">
              <a:defRPr/>
            </a:pPr>
            <a:r>
              <a:rPr lang="en-US" sz="1200" b="1">
                <a:solidFill>
                  <a:srgbClr val="969696"/>
                </a:solidFill>
              </a:rPr>
              <a:t>SOLDIERS AND LEADERS - OUR ASYMMETRIC ADVANTAGE</a:t>
            </a:r>
          </a:p>
        </p:txBody>
      </p:sp>
      <p:sp>
        <p:nvSpPr>
          <p:cNvPr id="32" name="Rectangle 31"/>
          <p:cNvSpPr/>
          <p:nvPr userDrawn="1"/>
        </p:nvSpPr>
        <p:spPr>
          <a:xfrm>
            <a:off x="4572014" y="51"/>
            <a:ext cx="4572000" cy="6614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33" name="Group 32"/>
          <p:cNvGrpSpPr/>
          <p:nvPr userDrawn="1"/>
        </p:nvGrpSpPr>
        <p:grpSpPr>
          <a:xfrm>
            <a:off x="17930" y="23204"/>
            <a:ext cx="499920" cy="602405"/>
            <a:chOff x="-673331" y="968844"/>
            <a:chExt cx="499920" cy="602405"/>
          </a:xfrm>
        </p:grpSpPr>
        <p:sp>
          <p:nvSpPr>
            <p:cNvPr id="34" name="Rectangle 33"/>
            <p:cNvSpPr/>
            <p:nvPr userDrawn="1"/>
          </p:nvSpPr>
          <p:spPr>
            <a:xfrm>
              <a:off x="-615141" y="1434186"/>
              <a:ext cx="383690" cy="8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5" name="Rectangle 34"/>
            <p:cNvSpPr/>
            <p:nvPr userDrawn="1"/>
          </p:nvSpPr>
          <p:spPr>
            <a:xfrm>
              <a:off x="-606177" y="1030778"/>
              <a:ext cx="365760" cy="33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pic>
          <p:nvPicPr>
            <p:cNvPr id="36" name="Picture 35" descr="imagesCAIMVJYX.jpg"/>
            <p:cNvPicPr>
              <a:picLocks noChangeAspect="1"/>
            </p:cNvPicPr>
            <p:nvPr userDrawn="1"/>
          </p:nvPicPr>
          <p:blipFill>
            <a:blip r:embed="rId8" cstate="print">
              <a:clrChange>
                <a:clrFrom>
                  <a:srgbClr val="FEFFFF"/>
                </a:clrFrom>
                <a:clrTo>
                  <a:srgbClr val="FEFFFF">
                    <a:alpha val="0"/>
                  </a:srgbClr>
                </a:clrTo>
              </a:clrChange>
            </a:blip>
            <a:stretch>
              <a:fillRect/>
            </a:stretch>
          </p:blipFill>
          <p:spPr>
            <a:xfrm>
              <a:off x="-673331" y="968844"/>
              <a:ext cx="499920" cy="602405"/>
            </a:xfrm>
            <a:prstGeom prst="rect">
              <a:avLst/>
            </a:prstGeom>
          </p:spPr>
        </p:pic>
      </p:grpSp>
      <p:sp>
        <p:nvSpPr>
          <p:cNvPr id="12" name="Slide Number Placeholder 1"/>
          <p:cNvSpPr txBox="1">
            <a:spLocks/>
          </p:cNvSpPr>
          <p:nvPr userDrawn="1"/>
        </p:nvSpPr>
        <p:spPr>
          <a:xfrm>
            <a:off x="8619068" y="6498005"/>
            <a:ext cx="524947"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150B3A-A78F-4258-8E08-A23A146A2578}" type="slidenum">
              <a:rPr lang="en-US" sz="1400" b="0" smtClean="0">
                <a:solidFill>
                  <a:prstClr val="black"/>
                </a:solidFill>
              </a:rPr>
              <a:pPr/>
              <a:t>‹#›</a:t>
            </a:fld>
            <a:endParaRPr lang="en-US" sz="1400" b="0">
              <a:solidFill>
                <a:prstClr val="black"/>
              </a:solidFill>
            </a:endParaRPr>
          </a:p>
        </p:txBody>
      </p:sp>
      <p:sp>
        <p:nvSpPr>
          <p:cNvPr id="2" name="TextBox 1">
            <a:extLst>
              <a:ext uri="{FF2B5EF4-FFF2-40B4-BE49-F238E27FC236}">
                <a16:creationId xmlns:a16="http://schemas.microsoft.com/office/drawing/2014/main" id="{78FF8765-6E04-26F0-DBF3-2F3D03663009}"/>
              </a:ext>
            </a:extLst>
          </p:cNvPr>
          <p:cNvSpPr txBox="1"/>
          <p:nvPr userDrawn="1"/>
        </p:nvSpPr>
        <p:spPr>
          <a:xfrm>
            <a:off x="4176699" y="6655203"/>
            <a:ext cx="790601" cy="215444"/>
          </a:xfrm>
          <a:prstGeom prst="rect">
            <a:avLst/>
          </a:prstGeom>
          <a:noFill/>
        </p:spPr>
        <p:txBody>
          <a:bodyPr wrap="none" rtlCol="0">
            <a:spAutoFit/>
          </a:bodyPr>
          <a:lstStyle/>
          <a:p>
            <a:r>
              <a:rPr lang="en-US" sz="800" b="1" dirty="0">
                <a:solidFill>
                  <a:srgbClr val="00B050"/>
                </a:solidFill>
              </a:rPr>
              <a:t>UNCLASSIFIED</a:t>
            </a:r>
          </a:p>
        </p:txBody>
      </p:sp>
    </p:spTree>
    <p:extLst>
      <p:ext uri="{BB962C8B-B14F-4D97-AF65-F5344CB8AC3E}">
        <p14:creationId xmlns:p14="http://schemas.microsoft.com/office/powerpoint/2010/main" val="32183533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ransition spd="med">
    <p:fade/>
  </p:transition>
  <p:hf sldNum="0" hdr="0" ftr="0" dt="0"/>
  <p:txStyles>
    <p:titleStyle>
      <a:lvl1pPr algn="ctr" defTabSz="913993"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748" indent="-342748" algn="l" defTabSz="913993"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619" indent="-285623" algn="l" defTabSz="913993"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490" indent="-228499" algn="l" defTabSz="913993"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9487"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6485"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3480"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77"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72"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68"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3" rtl="0" eaLnBrk="1" latinLnBrk="0" hangingPunct="1">
        <a:defRPr sz="1800" kern="1200">
          <a:solidFill>
            <a:schemeClr val="tx1"/>
          </a:solidFill>
          <a:latin typeface="+mn-lt"/>
          <a:ea typeface="+mn-ea"/>
          <a:cs typeface="+mn-cs"/>
        </a:defRPr>
      </a:lvl1pPr>
      <a:lvl2pPr marL="456996" algn="l" defTabSz="913993" rtl="0" eaLnBrk="1" latinLnBrk="0" hangingPunct="1">
        <a:defRPr sz="1800" kern="1200">
          <a:solidFill>
            <a:schemeClr val="tx1"/>
          </a:solidFill>
          <a:latin typeface="+mn-lt"/>
          <a:ea typeface="+mn-ea"/>
          <a:cs typeface="+mn-cs"/>
        </a:defRPr>
      </a:lvl2pPr>
      <a:lvl3pPr marL="913993" algn="l" defTabSz="913993" rtl="0" eaLnBrk="1" latinLnBrk="0" hangingPunct="1">
        <a:defRPr sz="1800" kern="1200">
          <a:solidFill>
            <a:schemeClr val="tx1"/>
          </a:solidFill>
          <a:latin typeface="+mn-lt"/>
          <a:ea typeface="+mn-ea"/>
          <a:cs typeface="+mn-cs"/>
        </a:defRPr>
      </a:lvl3pPr>
      <a:lvl4pPr marL="1370987" algn="l" defTabSz="913993" rtl="0" eaLnBrk="1" latinLnBrk="0" hangingPunct="1">
        <a:defRPr sz="1800" kern="1200">
          <a:solidFill>
            <a:schemeClr val="tx1"/>
          </a:solidFill>
          <a:latin typeface="+mn-lt"/>
          <a:ea typeface="+mn-ea"/>
          <a:cs typeface="+mn-cs"/>
        </a:defRPr>
      </a:lvl4pPr>
      <a:lvl5pPr marL="1827985" algn="l" defTabSz="913993" rtl="0" eaLnBrk="1" latinLnBrk="0" hangingPunct="1">
        <a:defRPr sz="1800" kern="1200">
          <a:solidFill>
            <a:schemeClr val="tx1"/>
          </a:solidFill>
          <a:latin typeface="+mn-lt"/>
          <a:ea typeface="+mn-ea"/>
          <a:cs typeface="+mn-cs"/>
        </a:defRPr>
      </a:lvl5pPr>
      <a:lvl6pPr marL="2284982" algn="l" defTabSz="913993" rtl="0" eaLnBrk="1" latinLnBrk="0" hangingPunct="1">
        <a:defRPr sz="1800" kern="1200">
          <a:solidFill>
            <a:schemeClr val="tx1"/>
          </a:solidFill>
          <a:latin typeface="+mn-lt"/>
          <a:ea typeface="+mn-ea"/>
          <a:cs typeface="+mn-cs"/>
        </a:defRPr>
      </a:lvl6pPr>
      <a:lvl7pPr marL="2741980" algn="l" defTabSz="913993" rtl="0" eaLnBrk="1" latinLnBrk="0" hangingPunct="1">
        <a:defRPr sz="1800" kern="1200">
          <a:solidFill>
            <a:schemeClr val="tx1"/>
          </a:solidFill>
          <a:latin typeface="+mn-lt"/>
          <a:ea typeface="+mn-ea"/>
          <a:cs typeface="+mn-cs"/>
        </a:defRPr>
      </a:lvl7pPr>
      <a:lvl8pPr marL="3198975" algn="l" defTabSz="913993" rtl="0" eaLnBrk="1" latinLnBrk="0" hangingPunct="1">
        <a:defRPr sz="1800" kern="1200">
          <a:solidFill>
            <a:schemeClr val="tx1"/>
          </a:solidFill>
          <a:latin typeface="+mn-lt"/>
          <a:ea typeface="+mn-ea"/>
          <a:cs typeface="+mn-cs"/>
        </a:defRPr>
      </a:lvl8pPr>
      <a:lvl9pPr marL="3655971" algn="l" defTabSz="9139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33000"/>
          </a:schemeClr>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4572000" cy="66141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a:spLocks noChangeArrowheads="1"/>
          </p:cNvSpPr>
          <p:nvPr userDrawn="1"/>
        </p:nvSpPr>
        <p:spPr bwMode="auto">
          <a:xfrm>
            <a:off x="1123407" y="12749"/>
            <a:ext cx="3448594" cy="639763"/>
          </a:xfrm>
          <a:prstGeom prst="rect">
            <a:avLst/>
          </a:prstGeom>
          <a:noFill/>
          <a:ln w="9525">
            <a:noFill/>
            <a:miter lim="800000"/>
            <a:headEnd/>
            <a:tailEnd/>
          </a:ln>
        </p:spPr>
        <p:txBody>
          <a:bodyPr wrap="none" lIns="38573" tIns="19286" rIns="38573" bIns="19286" anchor="ctr"/>
          <a:lstStyle/>
          <a:p>
            <a:pPr marL="322263" marR="0" lvl="0" indent="190500" algn="l" defTabSz="51412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6C700"/>
                </a:solidFill>
                <a:effectLst/>
                <a:uLnTx/>
                <a:uFillTx/>
                <a:latin typeface="Calibri"/>
                <a:ea typeface="+mn-ea"/>
                <a:cs typeface="+mn-cs"/>
              </a:rPr>
              <a:t>US Army Combined Arms Center</a:t>
            </a:r>
          </a:p>
          <a:p>
            <a:pPr marL="322263" marR="0" lvl="0" indent="190500" algn="l" defTabSz="514121"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969696"/>
                </a:solidFill>
                <a:effectLst/>
                <a:uLnTx/>
                <a:uFillTx/>
                <a:latin typeface="Calibri"/>
                <a:ea typeface="+mn-ea"/>
                <a:cs typeface="+mn-cs"/>
              </a:rPr>
              <a:t>DRIVE CHANGE…FORGE VICTORY!</a:t>
            </a:r>
          </a:p>
        </p:txBody>
      </p:sp>
      <p:sp>
        <p:nvSpPr>
          <p:cNvPr id="32" name="Rectangle 31"/>
          <p:cNvSpPr/>
          <p:nvPr userDrawn="1"/>
        </p:nvSpPr>
        <p:spPr>
          <a:xfrm>
            <a:off x="4572014" y="51"/>
            <a:ext cx="4572000" cy="6614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23" name="Title 1"/>
          <p:cNvSpPr txBox="1">
            <a:spLocks/>
          </p:cNvSpPr>
          <p:nvPr userDrawn="1"/>
        </p:nvSpPr>
        <p:spPr>
          <a:xfrm>
            <a:off x="4572000" y="0"/>
            <a:ext cx="4572000" cy="640080"/>
          </a:xfrm>
          <a:prstGeom prst="rect">
            <a:avLst/>
          </a:prstGeom>
        </p:spPr>
        <p:txBody>
          <a:bodyPr lIns="13716" tIns="13716" rIns="13716" bIns="13716" anchor="ctr" anchorCtr="0">
            <a:normAutofit/>
          </a:bodyPr>
          <a:lstStyle>
            <a:lvl1pPr algn="ctr" defTabSz="685495" rtl="0" eaLnBrk="1" latinLnBrk="0" hangingPunct="1">
              <a:spcBef>
                <a:spcPct val="0"/>
              </a:spcBef>
              <a:buNone/>
              <a:defRPr sz="2100" b="1" i="1" kern="1200" baseline="0">
                <a:solidFill>
                  <a:schemeClr val="tx1"/>
                </a:solidFill>
                <a:effectLst>
                  <a:outerShdw blurRad="38100" dist="38100" dir="2700000" algn="tl">
                    <a:srgbClr val="000000">
                      <a:alpha val="43137"/>
                    </a:srgbClr>
                  </a:outerShdw>
                </a:effectLst>
                <a:latin typeface="+mj-lt"/>
                <a:ea typeface="+mj-ea"/>
                <a:cs typeface="Arial" pitchFamily="34" charset="0"/>
              </a:defRPr>
            </a:lvl1pPr>
          </a:lstStyle>
          <a:p>
            <a:pPr marL="0" marR="0" lvl="0" indent="0" algn="ctr" defTabSz="685495" rtl="0" eaLnBrk="1" fontAlgn="auto" latinLnBrk="0" hangingPunct="1">
              <a:lnSpc>
                <a:spcPct val="100000"/>
              </a:lnSpc>
              <a:spcBef>
                <a:spcPct val="0"/>
              </a:spcBef>
              <a:spcAft>
                <a:spcPts val="0"/>
              </a:spcAft>
              <a:buClrTx/>
              <a:buSzTx/>
              <a:buFontTx/>
              <a:buNone/>
              <a:tabLst/>
              <a:defRPr/>
            </a:pPr>
            <a:endParaRPr kumimoji="0" lang="en-US" sz="1575" b="1" i="1"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j-ea"/>
              <a:cs typeface="Arial" pitchFamily="34" charset="0"/>
            </a:endParaRPr>
          </a:p>
        </p:txBody>
      </p:sp>
      <p:pic>
        <p:nvPicPr>
          <p:cNvPr id="2" name="U.S. Army" descr="U.S. Army">
            <a:extLst>
              <a:ext uri="{FF2B5EF4-FFF2-40B4-BE49-F238E27FC236}">
                <a16:creationId xmlns:a16="http://schemas.microsoft.com/office/drawing/2014/main" id="{DE6BCD91-C3E9-A0B3-ED02-F5700DED5F7E}"/>
              </a:ext>
            </a:extLst>
          </p:cNvPr>
          <p:cNvPicPr>
            <a:picLocks noChangeAspect="1"/>
          </p:cNvPicPr>
          <p:nvPr userDrawn="1"/>
        </p:nvPicPr>
        <p:blipFill>
          <a:blip r:embed="rId17"/>
          <a:stretch>
            <a:fillRect/>
          </a:stretch>
        </p:blipFill>
        <p:spPr bwMode="black">
          <a:xfrm>
            <a:off x="-162702" y="-33672"/>
            <a:ext cx="1840697" cy="695088"/>
          </a:xfrm>
          <a:prstGeom prst="rect">
            <a:avLst/>
          </a:prstGeom>
        </p:spPr>
      </p:pic>
      <p:sp>
        <p:nvSpPr>
          <p:cNvPr id="3" name="TextBox 2">
            <a:extLst>
              <a:ext uri="{FF2B5EF4-FFF2-40B4-BE49-F238E27FC236}">
                <a16:creationId xmlns:a16="http://schemas.microsoft.com/office/drawing/2014/main" id="{5DB40BCE-E100-89A9-2340-CC9CAAEB59E0}"/>
              </a:ext>
            </a:extLst>
          </p:cNvPr>
          <p:cNvSpPr txBox="1"/>
          <p:nvPr userDrawn="1"/>
        </p:nvSpPr>
        <p:spPr>
          <a:xfrm>
            <a:off x="783" y="6568256"/>
            <a:ext cx="2140744" cy="276999"/>
          </a:xfrm>
          <a:prstGeom prst="rect">
            <a:avLst/>
          </a:prstGeom>
          <a:noFill/>
        </p:spPr>
        <p:txBody>
          <a:bodyPr wrap="square">
            <a:spAutoFit/>
          </a:bodyPr>
          <a:lstStyle/>
          <a:p>
            <a:pPr marL="0" marR="0" lvl="0" indent="0" algn="l" defTabSz="514121"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BE ALL YOU CAN BE!</a:t>
            </a:r>
          </a:p>
        </p:txBody>
      </p:sp>
      <p:pic>
        <p:nvPicPr>
          <p:cNvPr id="4" name="Picture 3" descr="Logo&#10;&#10;Description automatically generated">
            <a:extLst>
              <a:ext uri="{FF2B5EF4-FFF2-40B4-BE49-F238E27FC236}">
                <a16:creationId xmlns:a16="http://schemas.microsoft.com/office/drawing/2014/main" id="{6E2F90E3-C984-4086-EC03-FCB610F1289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474247" y="-8338"/>
            <a:ext cx="669754" cy="669754"/>
          </a:xfrm>
          <a:prstGeom prst="rect">
            <a:avLst/>
          </a:prstGeom>
        </p:spPr>
      </p:pic>
      <p:sp>
        <p:nvSpPr>
          <p:cNvPr id="5" name="TextBox 4">
            <a:extLst>
              <a:ext uri="{FF2B5EF4-FFF2-40B4-BE49-F238E27FC236}">
                <a16:creationId xmlns:a16="http://schemas.microsoft.com/office/drawing/2014/main" id="{334B0C09-F771-9FD7-762C-12F5505721ED}"/>
              </a:ext>
            </a:extLst>
          </p:cNvPr>
          <p:cNvSpPr txBox="1"/>
          <p:nvPr userDrawn="1"/>
        </p:nvSpPr>
        <p:spPr>
          <a:xfrm>
            <a:off x="3902842" y="6679862"/>
            <a:ext cx="1371600" cy="182880"/>
          </a:xfrm>
          <a:prstGeom prst="rect">
            <a:avLst/>
          </a:prstGeom>
          <a:noFill/>
        </p:spPr>
        <p:txBody>
          <a:bodyPr wrap="square" rtlCol="0" anchor="ctr">
            <a:noAutofit/>
          </a:bodyPr>
          <a:lstStyle/>
          <a:p>
            <a:pPr algn="ctr"/>
            <a:r>
              <a:rPr lang="en-US" sz="1200" b="1">
                <a:solidFill>
                  <a:srgbClr val="00B050"/>
                </a:solidFill>
                <a:latin typeface="Arial" panose="020B0604020202020204" pitchFamily="34" charset="0"/>
                <a:cs typeface="Arial" panose="020B0604020202020204" pitchFamily="34" charset="0"/>
              </a:rPr>
              <a:t>UNCLASSIFIED</a:t>
            </a:r>
          </a:p>
        </p:txBody>
      </p:sp>
      <p:sp>
        <p:nvSpPr>
          <p:cNvPr id="6" name="TextBox 5">
            <a:extLst>
              <a:ext uri="{FF2B5EF4-FFF2-40B4-BE49-F238E27FC236}">
                <a16:creationId xmlns:a16="http://schemas.microsoft.com/office/drawing/2014/main" id="{EB6181A5-BAE7-72B0-C24A-24221C150674}"/>
              </a:ext>
            </a:extLst>
          </p:cNvPr>
          <p:cNvSpPr txBox="1"/>
          <p:nvPr userDrawn="1"/>
        </p:nvSpPr>
        <p:spPr>
          <a:xfrm>
            <a:off x="3859035" y="-7264"/>
            <a:ext cx="1371600" cy="182880"/>
          </a:xfrm>
          <a:prstGeom prst="rect">
            <a:avLst/>
          </a:prstGeom>
          <a:noFill/>
        </p:spPr>
        <p:txBody>
          <a:bodyPr wrap="square" rtlCol="0" anchor="ctr">
            <a:noAutofit/>
          </a:bodyPr>
          <a:lstStyle/>
          <a:p>
            <a:pPr algn="ctr"/>
            <a:r>
              <a:rPr lang="en-US" sz="1200" b="1">
                <a:solidFill>
                  <a:srgbClr val="00B050"/>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14230391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transition spd="med">
    <p:fade/>
  </p:transition>
  <p:hf hdr="0" ftr="0" dt="0"/>
  <p:txStyles>
    <p:titleStyle>
      <a:lvl1pPr algn="ctr" defTabSz="514121" rtl="0" eaLnBrk="1" latinLnBrk="0" hangingPunct="1">
        <a:spcBef>
          <a:spcPct val="0"/>
        </a:spcBef>
        <a:buNone/>
        <a:defRPr sz="2400" b="1" kern="1200">
          <a:solidFill>
            <a:schemeClr val="tx1"/>
          </a:solidFill>
          <a:latin typeface="+mn-lt"/>
          <a:ea typeface="+mj-ea"/>
          <a:cs typeface="Arial" pitchFamily="34" charset="0"/>
        </a:defRPr>
      </a:lvl1pPr>
    </p:titleStyle>
    <p:bodyStyle>
      <a:lvl1pPr marL="192796" indent="-192796" algn="l" defTabSz="51412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417723" indent="-160663" algn="l" defTabSz="514121" rtl="0" eaLnBrk="1" latinLnBrk="0" hangingPunct="1">
        <a:spcBef>
          <a:spcPct val="20000"/>
        </a:spcBef>
        <a:buFont typeface="Arial" pitchFamily="34" charset="0"/>
        <a:buChar char="–"/>
        <a:defRPr sz="1575" kern="1200">
          <a:solidFill>
            <a:schemeClr val="tx1"/>
          </a:solidFill>
          <a:latin typeface="Arial" pitchFamily="34" charset="0"/>
          <a:ea typeface="+mn-ea"/>
          <a:cs typeface="Arial" pitchFamily="34" charset="0"/>
        </a:defRPr>
      </a:lvl2pPr>
      <a:lvl3pPr marL="642651" indent="-128531" algn="l" defTabSz="514121"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3pPr>
      <a:lvl4pPr marL="899711" indent="-128531" algn="l" defTabSz="514121" rtl="0" eaLnBrk="1" latinLnBrk="0" hangingPunct="1">
        <a:spcBef>
          <a:spcPct val="20000"/>
        </a:spcBef>
        <a:buFont typeface="Arial" pitchFamily="34" charset="0"/>
        <a:buChar char="–"/>
        <a:defRPr sz="1125" kern="1200">
          <a:solidFill>
            <a:schemeClr val="tx1"/>
          </a:solidFill>
          <a:latin typeface="Arial" pitchFamily="34" charset="0"/>
          <a:ea typeface="+mn-ea"/>
          <a:cs typeface="Arial" pitchFamily="34" charset="0"/>
        </a:defRPr>
      </a:lvl4pPr>
      <a:lvl5pPr marL="1156773" indent="-128531" algn="l" defTabSz="514121" rtl="0" eaLnBrk="1" latinLnBrk="0" hangingPunct="1">
        <a:spcBef>
          <a:spcPct val="20000"/>
        </a:spcBef>
        <a:buFont typeface="Arial" pitchFamily="34" charset="0"/>
        <a:buChar char="»"/>
        <a:defRPr sz="1125" kern="1200">
          <a:solidFill>
            <a:schemeClr val="tx1"/>
          </a:solidFill>
          <a:latin typeface="Arial" pitchFamily="34" charset="0"/>
          <a:ea typeface="+mn-ea"/>
          <a:cs typeface="Arial" pitchFamily="34" charset="0"/>
        </a:defRPr>
      </a:lvl5pPr>
      <a:lvl6pPr marL="1413833" indent="-128531" algn="l" defTabSz="51412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0894" indent="-128531" algn="l" defTabSz="51412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7953" indent="-128531" algn="l" defTabSz="51412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013" indent="-128531" algn="l" defTabSz="514121"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121" rtl="0" eaLnBrk="1" latinLnBrk="0" hangingPunct="1">
        <a:defRPr sz="1013" kern="1200">
          <a:solidFill>
            <a:schemeClr val="tx1"/>
          </a:solidFill>
          <a:latin typeface="+mn-lt"/>
          <a:ea typeface="+mn-ea"/>
          <a:cs typeface="+mn-cs"/>
        </a:defRPr>
      </a:lvl1pPr>
      <a:lvl2pPr marL="257060" algn="l" defTabSz="514121" rtl="0" eaLnBrk="1" latinLnBrk="0" hangingPunct="1">
        <a:defRPr sz="1013" kern="1200">
          <a:solidFill>
            <a:schemeClr val="tx1"/>
          </a:solidFill>
          <a:latin typeface="+mn-lt"/>
          <a:ea typeface="+mn-ea"/>
          <a:cs typeface="+mn-cs"/>
        </a:defRPr>
      </a:lvl2pPr>
      <a:lvl3pPr marL="514121" algn="l" defTabSz="514121" rtl="0" eaLnBrk="1" latinLnBrk="0" hangingPunct="1">
        <a:defRPr sz="1013" kern="1200">
          <a:solidFill>
            <a:schemeClr val="tx1"/>
          </a:solidFill>
          <a:latin typeface="+mn-lt"/>
          <a:ea typeface="+mn-ea"/>
          <a:cs typeface="+mn-cs"/>
        </a:defRPr>
      </a:lvl3pPr>
      <a:lvl4pPr marL="771180" algn="l" defTabSz="514121" rtl="0" eaLnBrk="1" latinLnBrk="0" hangingPunct="1">
        <a:defRPr sz="1013" kern="1200">
          <a:solidFill>
            <a:schemeClr val="tx1"/>
          </a:solidFill>
          <a:latin typeface="+mn-lt"/>
          <a:ea typeface="+mn-ea"/>
          <a:cs typeface="+mn-cs"/>
        </a:defRPr>
      </a:lvl4pPr>
      <a:lvl5pPr marL="1028242" algn="l" defTabSz="514121" rtl="0" eaLnBrk="1" latinLnBrk="0" hangingPunct="1">
        <a:defRPr sz="1013" kern="1200">
          <a:solidFill>
            <a:schemeClr val="tx1"/>
          </a:solidFill>
          <a:latin typeface="+mn-lt"/>
          <a:ea typeface="+mn-ea"/>
          <a:cs typeface="+mn-cs"/>
        </a:defRPr>
      </a:lvl5pPr>
      <a:lvl6pPr marL="1285303" algn="l" defTabSz="514121" rtl="0" eaLnBrk="1" latinLnBrk="0" hangingPunct="1">
        <a:defRPr sz="1013" kern="1200">
          <a:solidFill>
            <a:schemeClr val="tx1"/>
          </a:solidFill>
          <a:latin typeface="+mn-lt"/>
          <a:ea typeface="+mn-ea"/>
          <a:cs typeface="+mn-cs"/>
        </a:defRPr>
      </a:lvl6pPr>
      <a:lvl7pPr marL="1542364" algn="l" defTabSz="514121" rtl="0" eaLnBrk="1" latinLnBrk="0" hangingPunct="1">
        <a:defRPr sz="1013" kern="1200">
          <a:solidFill>
            <a:schemeClr val="tx1"/>
          </a:solidFill>
          <a:latin typeface="+mn-lt"/>
          <a:ea typeface="+mn-ea"/>
          <a:cs typeface="+mn-cs"/>
        </a:defRPr>
      </a:lvl7pPr>
      <a:lvl8pPr marL="1799423" algn="l" defTabSz="514121" rtl="0" eaLnBrk="1" latinLnBrk="0" hangingPunct="1">
        <a:defRPr sz="1013" kern="1200">
          <a:solidFill>
            <a:schemeClr val="tx1"/>
          </a:solidFill>
          <a:latin typeface="+mn-lt"/>
          <a:ea typeface="+mn-ea"/>
          <a:cs typeface="+mn-cs"/>
        </a:defRPr>
      </a:lvl8pPr>
      <a:lvl9pPr marL="2056484" algn="l" defTabSz="514121"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bwMode="auto">
          <a:xfrm>
            <a:off x="0" y="6369050"/>
            <a:ext cx="9131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400" b="1">
                <a:solidFill>
                  <a:srgbClr val="00B050"/>
                </a:solidFill>
              </a:rPr>
              <a:t>UNCLASSIFIED</a:t>
            </a:r>
          </a:p>
        </p:txBody>
      </p:sp>
      <p:pic>
        <p:nvPicPr>
          <p:cNvPr id="3" name="Picture 2"/>
          <p:cNvPicPr>
            <a:picLocks noChangeAspect="1"/>
          </p:cNvPicPr>
          <p:nvPr userDrawn="1"/>
        </p:nvPicPr>
        <p:blipFill>
          <a:blip r:embed="rId5" cstate="screen">
            <a:extLst>
              <a:ext uri="{BEBA8EAE-BF5A-486C-A8C5-ECC9F3942E4B}">
                <a14:imgProps xmlns:a14="http://schemas.microsoft.com/office/drawing/2010/main">
                  <a14:imgLayer r:embed="rId6">
                    <a14:imgEffect>
                      <a14:backgroundRemoval t="511" b="98851" l="9962" r="89911"/>
                    </a14:imgEffect>
                  </a14:imgLayer>
                </a14:imgProps>
              </a:ext>
              <a:ext uri="{28A0092B-C50C-407E-A947-70E740481C1C}">
                <a14:useLocalDpi xmlns:a14="http://schemas.microsoft.com/office/drawing/2010/main" val="0"/>
              </a:ext>
            </a:extLst>
          </a:blip>
          <a:stretch>
            <a:fillRect/>
          </a:stretch>
        </p:blipFill>
        <p:spPr>
          <a:xfrm>
            <a:off x="-228600" y="19878"/>
            <a:ext cx="1250005" cy="1250005"/>
          </a:xfrm>
          <a:prstGeom prst="rect">
            <a:avLst/>
          </a:prstGeom>
          <a:effectLst>
            <a:softEdge rad="12700"/>
          </a:effectLst>
        </p:spPr>
      </p:pic>
      <p:pic>
        <p:nvPicPr>
          <p:cNvPr id="4" name="Picture 3"/>
          <p:cNvPicPr>
            <a:picLocks noChangeAspect="1"/>
          </p:cNvPicPr>
          <p:nvPr userDrawn="1"/>
        </p:nvPicPr>
        <p:blipFill>
          <a:blip r:embed="rId7" cstate="screen">
            <a:extLst>
              <a:ext uri="{BEBA8EAE-BF5A-486C-A8C5-ECC9F3942E4B}">
                <a14:imgProps xmlns:a14="http://schemas.microsoft.com/office/drawing/2010/main">
                  <a14:imgLayer r:embed="rId8">
                    <a14:imgEffect>
                      <a14:backgroundRemoval t="912" b="96168" l="10000" r="90000">
                        <a14:foregroundMark x1="19765" y1="34124" x2="19765" y2="34124"/>
                        <a14:foregroundMark x1="17294" y1="31569" x2="17294" y2="31569"/>
                        <a14:foregroundMark x1="39176" y1="15876" x2="39176" y2="15876"/>
                        <a14:foregroundMark x1="50754" y1="63813" x2="50754" y2="63813"/>
                      </a14:backgroundRemoval>
                    </a14:imgEffect>
                  </a14:imgLayer>
                </a14:imgProps>
              </a:ext>
              <a:ext uri="{28A0092B-C50C-407E-A947-70E740481C1C}">
                <a14:useLocalDpi xmlns:a14="http://schemas.microsoft.com/office/drawing/2010/main" val="0"/>
              </a:ext>
            </a:extLst>
          </a:blip>
          <a:stretch>
            <a:fillRect/>
          </a:stretch>
        </p:blipFill>
        <p:spPr>
          <a:xfrm>
            <a:off x="7772400" y="19878"/>
            <a:ext cx="1654709" cy="1066800"/>
          </a:xfrm>
          <a:prstGeom prst="rect">
            <a:avLst/>
          </a:prstGeom>
        </p:spPr>
      </p:pic>
    </p:spTree>
    <p:extLst>
      <p:ext uri="{BB962C8B-B14F-4D97-AF65-F5344CB8AC3E}">
        <p14:creationId xmlns:p14="http://schemas.microsoft.com/office/powerpoint/2010/main" val="2484105106"/>
      </p:ext>
    </p:extLst>
  </p:cSld>
  <p:clrMap bg1="dk1" tx1="lt1" bg2="dk2" tx2="lt2" accent1="accent1" accent2="accent2" accent3="accent3" accent4="accent4" accent5="accent5" accent6="accent6" hlink="hlink" folHlink="folHlink"/>
  <p:sldLayoutIdLst>
    <p:sldLayoutId id="2147483714" r:id="rId1"/>
    <p:sldLayoutId id="2147483715" r:id="rId2"/>
  </p:sldLayoutIdLst>
  <p:transition advClick="0"/>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21081" algn="ctr" defTabSz="913805" rtl="0" fontAlgn="base">
        <a:spcBef>
          <a:spcPct val="0"/>
        </a:spcBef>
        <a:spcAft>
          <a:spcPct val="0"/>
        </a:spcAft>
        <a:defRPr sz="4400">
          <a:solidFill>
            <a:schemeClr val="tx2"/>
          </a:solidFill>
          <a:latin typeface="Arial" charset="0"/>
        </a:defRPr>
      </a:lvl6pPr>
      <a:lvl7pPr marL="842162" algn="ctr" defTabSz="913805" rtl="0" fontAlgn="base">
        <a:spcBef>
          <a:spcPct val="0"/>
        </a:spcBef>
        <a:spcAft>
          <a:spcPct val="0"/>
        </a:spcAft>
        <a:defRPr sz="4400">
          <a:solidFill>
            <a:schemeClr val="tx2"/>
          </a:solidFill>
          <a:latin typeface="Arial" charset="0"/>
        </a:defRPr>
      </a:lvl7pPr>
      <a:lvl8pPr marL="1263244" algn="ctr" defTabSz="913805" rtl="0" fontAlgn="base">
        <a:spcBef>
          <a:spcPct val="0"/>
        </a:spcBef>
        <a:spcAft>
          <a:spcPct val="0"/>
        </a:spcAft>
        <a:defRPr sz="4400">
          <a:solidFill>
            <a:schemeClr val="tx2"/>
          </a:solidFill>
          <a:latin typeface="Arial" charset="0"/>
        </a:defRPr>
      </a:lvl8pPr>
      <a:lvl9pPr marL="1684325" algn="ctr" defTabSz="913805"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p:bodyStyle>
    <p:otherStyle>
      <a:defPPr>
        <a:defRPr lang="en-US"/>
      </a:defPPr>
      <a:lvl1pPr marL="0" algn="l" defTabSz="842162" rtl="0" eaLnBrk="1" latinLnBrk="0" hangingPunct="1">
        <a:defRPr sz="1700" kern="1200">
          <a:solidFill>
            <a:schemeClr val="tx1"/>
          </a:solidFill>
          <a:latin typeface="+mn-lt"/>
          <a:ea typeface="+mn-ea"/>
          <a:cs typeface="+mn-cs"/>
        </a:defRPr>
      </a:lvl1pPr>
      <a:lvl2pPr marL="421081" algn="l" defTabSz="842162" rtl="0" eaLnBrk="1" latinLnBrk="0" hangingPunct="1">
        <a:defRPr sz="1700" kern="1200">
          <a:solidFill>
            <a:schemeClr val="tx1"/>
          </a:solidFill>
          <a:latin typeface="+mn-lt"/>
          <a:ea typeface="+mn-ea"/>
          <a:cs typeface="+mn-cs"/>
        </a:defRPr>
      </a:lvl2pPr>
      <a:lvl3pPr marL="842162" algn="l" defTabSz="842162" rtl="0" eaLnBrk="1" latinLnBrk="0" hangingPunct="1">
        <a:defRPr sz="1700" kern="1200">
          <a:solidFill>
            <a:schemeClr val="tx1"/>
          </a:solidFill>
          <a:latin typeface="+mn-lt"/>
          <a:ea typeface="+mn-ea"/>
          <a:cs typeface="+mn-cs"/>
        </a:defRPr>
      </a:lvl3pPr>
      <a:lvl4pPr marL="1263244" algn="l" defTabSz="842162" rtl="0" eaLnBrk="1" latinLnBrk="0" hangingPunct="1">
        <a:defRPr sz="1700" kern="1200">
          <a:solidFill>
            <a:schemeClr val="tx1"/>
          </a:solidFill>
          <a:latin typeface="+mn-lt"/>
          <a:ea typeface="+mn-ea"/>
          <a:cs typeface="+mn-cs"/>
        </a:defRPr>
      </a:lvl4pPr>
      <a:lvl5pPr marL="1684325" algn="l" defTabSz="842162" rtl="0" eaLnBrk="1" latinLnBrk="0" hangingPunct="1">
        <a:defRPr sz="1700" kern="1200">
          <a:solidFill>
            <a:schemeClr val="tx1"/>
          </a:solidFill>
          <a:latin typeface="+mn-lt"/>
          <a:ea typeface="+mn-ea"/>
          <a:cs typeface="+mn-cs"/>
        </a:defRPr>
      </a:lvl5pPr>
      <a:lvl6pPr marL="2105406" algn="l" defTabSz="842162" rtl="0" eaLnBrk="1" latinLnBrk="0" hangingPunct="1">
        <a:defRPr sz="1700" kern="1200">
          <a:solidFill>
            <a:schemeClr val="tx1"/>
          </a:solidFill>
          <a:latin typeface="+mn-lt"/>
          <a:ea typeface="+mn-ea"/>
          <a:cs typeface="+mn-cs"/>
        </a:defRPr>
      </a:lvl6pPr>
      <a:lvl7pPr marL="2526487" algn="l" defTabSz="842162" rtl="0" eaLnBrk="1" latinLnBrk="0" hangingPunct="1">
        <a:defRPr sz="1700" kern="1200">
          <a:solidFill>
            <a:schemeClr val="tx1"/>
          </a:solidFill>
          <a:latin typeface="+mn-lt"/>
          <a:ea typeface="+mn-ea"/>
          <a:cs typeface="+mn-cs"/>
        </a:defRPr>
      </a:lvl7pPr>
      <a:lvl8pPr marL="2947568" algn="l" defTabSz="842162" rtl="0" eaLnBrk="1" latinLnBrk="0" hangingPunct="1">
        <a:defRPr sz="1700" kern="1200">
          <a:solidFill>
            <a:schemeClr val="tx1"/>
          </a:solidFill>
          <a:latin typeface="+mn-lt"/>
          <a:ea typeface="+mn-ea"/>
          <a:cs typeface="+mn-cs"/>
        </a:defRPr>
      </a:lvl8pPr>
      <a:lvl9pPr marL="3368650" algn="l" defTabSz="8421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emf"/><Relationship Id="rId4" Type="http://schemas.openxmlformats.org/officeDocument/2006/relationships/image" Target="../media/image11.png"/><Relationship Id="rId9"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1EAEEB-F747-EBFE-A185-2F52F447DFFF}"/>
              </a:ext>
            </a:extLst>
          </p:cNvPr>
          <p:cNvSpPr txBox="1">
            <a:spLocks/>
          </p:cNvSpPr>
          <p:nvPr/>
        </p:nvSpPr>
        <p:spPr>
          <a:xfrm>
            <a:off x="0" y="955677"/>
            <a:ext cx="9144000" cy="2554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i="1" kern="120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z="5200" i="0" dirty="0">
                <a:effectLst/>
                <a:latin typeface="Arial"/>
                <a:cs typeface="Arial"/>
              </a:rPr>
              <a:t>PME Modernization </a:t>
            </a:r>
          </a:p>
          <a:p>
            <a:r>
              <a:rPr lang="en-US" sz="5200" i="0" dirty="0">
                <a:effectLst/>
                <a:latin typeface="Arial"/>
                <a:cs typeface="Arial"/>
              </a:rPr>
              <a:t>Update</a:t>
            </a:r>
          </a:p>
        </p:txBody>
      </p:sp>
      <p:sp>
        <p:nvSpPr>
          <p:cNvPr id="4" name="Subtitle 2">
            <a:extLst>
              <a:ext uri="{FF2B5EF4-FFF2-40B4-BE49-F238E27FC236}">
                <a16:creationId xmlns:a16="http://schemas.microsoft.com/office/drawing/2014/main" id="{BE50AD80-7E93-FF89-1E10-750FFD6F26C4}"/>
              </a:ext>
            </a:extLst>
          </p:cNvPr>
          <p:cNvSpPr txBox="1">
            <a:spLocks/>
          </p:cNvSpPr>
          <p:nvPr/>
        </p:nvSpPr>
        <p:spPr>
          <a:xfrm>
            <a:off x="0" y="5806444"/>
            <a:ext cx="9144000" cy="685800"/>
          </a:xfrm>
          <a:prstGeom prst="rect">
            <a:avLst/>
          </a:prstGeom>
        </p:spPr>
        <p:txBody>
          <a:bodyPr vert="horz" lIns="91440" tIns="45720" rIns="91440" bIns="45720" rtlCol="0" anchor="ctr" anchorCtr="0">
            <a:normAutofit/>
          </a:bodyPr>
          <a:lstStyle>
            <a:lvl1pPr marL="0" indent="0" algn="ctr"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4 September 2024</a:t>
            </a:r>
          </a:p>
        </p:txBody>
      </p:sp>
      <p:sp>
        <p:nvSpPr>
          <p:cNvPr id="6" name="TextBox 5">
            <a:extLst>
              <a:ext uri="{FF2B5EF4-FFF2-40B4-BE49-F238E27FC236}">
                <a16:creationId xmlns:a16="http://schemas.microsoft.com/office/drawing/2014/main" id="{069A5405-C766-DF55-5754-93A5E7BF1258}"/>
              </a:ext>
            </a:extLst>
          </p:cNvPr>
          <p:cNvSpPr txBox="1"/>
          <p:nvPr/>
        </p:nvSpPr>
        <p:spPr>
          <a:xfrm>
            <a:off x="0" y="3854970"/>
            <a:ext cx="9144000" cy="1200329"/>
          </a:xfrm>
          <a:prstGeom prst="rect">
            <a:avLst/>
          </a:prstGeom>
          <a:noFill/>
        </p:spPr>
        <p:txBody>
          <a:bodyPr wrap="square">
            <a:spAutoFit/>
          </a:bodyPr>
          <a:lstStyle/>
          <a:p>
            <a:pPr algn="ctr"/>
            <a:r>
              <a:rPr lang="en-US" sz="2400" dirty="0">
                <a:solidFill>
                  <a:prstClr val="black"/>
                </a:solidFill>
                <a:latin typeface=" Arial"/>
              </a:rPr>
              <a:t>COL Kevin E. McHugh, Commandant</a:t>
            </a:r>
          </a:p>
          <a:p>
            <a:pPr algn="ctr"/>
            <a:endParaRPr lang="en-US" sz="2400" dirty="0">
              <a:solidFill>
                <a:prstClr val="black"/>
              </a:solidFill>
              <a:latin typeface=" Arial"/>
            </a:endParaRPr>
          </a:p>
          <a:p>
            <a:pPr algn="ctr"/>
            <a:r>
              <a:rPr lang="en-US" sz="2400" dirty="0">
                <a:solidFill>
                  <a:prstClr val="black"/>
                </a:solidFill>
                <a:latin typeface=" Arial"/>
              </a:rPr>
              <a:t>Mr. Benjamin S. Valentine, Director of Education and Training</a:t>
            </a:r>
            <a:endParaRPr lang="en-US" sz="2400" i="1" dirty="0">
              <a:solidFill>
                <a:prstClr val="black"/>
              </a:solidFill>
              <a:latin typeface=" Arial"/>
            </a:endParaRPr>
          </a:p>
        </p:txBody>
      </p:sp>
    </p:spTree>
    <p:extLst>
      <p:ext uri="{BB962C8B-B14F-4D97-AF65-F5344CB8AC3E}">
        <p14:creationId xmlns:p14="http://schemas.microsoft.com/office/powerpoint/2010/main" val="259267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4D3C-8ACF-CA40-7714-6C86A148E7E9}"/>
              </a:ext>
            </a:extLst>
          </p:cNvPr>
          <p:cNvSpPr>
            <a:spLocks noGrp="1"/>
          </p:cNvSpPr>
          <p:nvPr>
            <p:ph type="title"/>
          </p:nvPr>
        </p:nvSpPr>
        <p:spPr>
          <a:xfrm>
            <a:off x="4489466" y="9525"/>
            <a:ext cx="4636883" cy="609600"/>
          </a:xfrm>
        </p:spPr>
        <p:txBody>
          <a:bodyPr/>
          <a:lstStyle/>
          <a:p>
            <a:r>
              <a:rPr lang="en-US" dirty="0" err="1">
                <a:latin typeface="Arial"/>
                <a:cs typeface="Arial"/>
              </a:rPr>
              <a:t>Endstate</a:t>
            </a:r>
            <a:endParaRPr lang="en-US" dirty="0"/>
          </a:p>
        </p:txBody>
      </p:sp>
      <p:sp>
        <p:nvSpPr>
          <p:cNvPr id="5" name="Content Placeholder 5">
            <a:extLst>
              <a:ext uri="{FF2B5EF4-FFF2-40B4-BE49-F238E27FC236}">
                <a16:creationId xmlns:a16="http://schemas.microsoft.com/office/drawing/2014/main" id="{59133425-31DD-D13A-AE10-276FED1B1965}"/>
              </a:ext>
            </a:extLst>
          </p:cNvPr>
          <p:cNvSpPr txBox="1">
            <a:spLocks/>
          </p:cNvSpPr>
          <p:nvPr/>
        </p:nvSpPr>
        <p:spPr>
          <a:xfrm>
            <a:off x="971550" y="1844039"/>
            <a:ext cx="7658100" cy="378557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u="sng" dirty="0"/>
              <a:t>Endstate</a:t>
            </a:r>
          </a:p>
          <a:p>
            <a:pPr marL="0" indent="0">
              <a:buFont typeface="Arial" pitchFamily="34" charset="0"/>
              <a:buNone/>
            </a:pPr>
            <a:endParaRPr lang="en-US" sz="800" i="1" dirty="0"/>
          </a:p>
          <a:p>
            <a:pPr marL="0" indent="0">
              <a:buFont typeface="Arial" pitchFamily="34" charset="0"/>
              <a:buNone/>
            </a:pPr>
            <a:r>
              <a:rPr lang="en-US" sz="2400" i="1" dirty="0"/>
              <a:t>Technically and tactically competent Warrant Officers are critical to system integration and operational success. To develop the best integrators and leaders, USAWOCC must develop and deliver meaningful and effective learning experiences across multiple modalities that advance strategic learning goals. </a:t>
            </a:r>
          </a:p>
        </p:txBody>
      </p:sp>
    </p:spTree>
    <p:extLst>
      <p:ext uri="{BB962C8B-B14F-4D97-AF65-F5344CB8AC3E}">
        <p14:creationId xmlns:p14="http://schemas.microsoft.com/office/powerpoint/2010/main" val="222972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208C-8FF1-68D6-2DD3-D245AB5D7D9F}"/>
              </a:ext>
            </a:extLst>
          </p:cNvPr>
          <p:cNvSpPr>
            <a:spLocks noGrp="1"/>
          </p:cNvSpPr>
          <p:nvPr>
            <p:ph type="title"/>
          </p:nvPr>
        </p:nvSpPr>
        <p:spPr>
          <a:xfrm>
            <a:off x="2963775" y="9525"/>
            <a:ext cx="6172200" cy="609600"/>
          </a:xfrm>
        </p:spPr>
        <p:txBody>
          <a:bodyPr/>
          <a:lstStyle/>
          <a:p>
            <a:r>
              <a:rPr lang="en-US" dirty="0"/>
              <a:t>Questions</a:t>
            </a:r>
          </a:p>
        </p:txBody>
      </p:sp>
      <p:sp>
        <p:nvSpPr>
          <p:cNvPr id="5" name="TextBox 4">
            <a:extLst>
              <a:ext uri="{FF2B5EF4-FFF2-40B4-BE49-F238E27FC236}">
                <a16:creationId xmlns:a16="http://schemas.microsoft.com/office/drawing/2014/main" id="{9D5D0F91-2D81-6368-69A1-F1726478BCF7}"/>
              </a:ext>
            </a:extLst>
          </p:cNvPr>
          <p:cNvSpPr txBox="1"/>
          <p:nvPr/>
        </p:nvSpPr>
        <p:spPr>
          <a:xfrm>
            <a:off x="3326274" y="2945331"/>
            <a:ext cx="2491451" cy="769441"/>
          </a:xfrm>
          <a:prstGeom prst="rect">
            <a:avLst/>
          </a:prstGeom>
          <a:noFill/>
        </p:spPr>
        <p:txBody>
          <a:bodyPr wrap="none" rtlCol="0">
            <a:spAutoFit/>
          </a:bodyPr>
          <a:lstStyle/>
          <a:p>
            <a:r>
              <a:rPr lang="en-US" sz="4400" dirty="0"/>
              <a:t>Questions</a:t>
            </a:r>
          </a:p>
        </p:txBody>
      </p:sp>
    </p:spTree>
    <p:extLst>
      <p:ext uri="{BB962C8B-B14F-4D97-AF65-F5344CB8AC3E}">
        <p14:creationId xmlns:p14="http://schemas.microsoft.com/office/powerpoint/2010/main" val="372881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6435C3-55CE-60A3-41AD-AE42117ED36C}"/>
              </a:ext>
            </a:extLst>
          </p:cNvPr>
          <p:cNvPicPr>
            <a:picLocks noChangeAspect="1"/>
          </p:cNvPicPr>
          <p:nvPr/>
        </p:nvPicPr>
        <p:blipFill>
          <a:blip r:embed="rId2"/>
          <a:stretch>
            <a:fillRect/>
          </a:stretch>
        </p:blipFill>
        <p:spPr>
          <a:xfrm>
            <a:off x="6068868" y="2048830"/>
            <a:ext cx="2834039" cy="1701039"/>
          </a:xfrm>
          <a:prstGeom prst="rect">
            <a:avLst/>
          </a:prstGeom>
          <a:ln w="6350">
            <a:solidFill>
              <a:schemeClr val="tx1"/>
            </a:solidFill>
          </a:ln>
          <a:scene3d>
            <a:camera prst="orthographicFront"/>
            <a:lightRig rig="threePt" dir="t"/>
          </a:scene3d>
          <a:sp3d>
            <a:bevelT/>
          </a:sp3d>
        </p:spPr>
      </p:pic>
      <p:sp>
        <p:nvSpPr>
          <p:cNvPr id="4" name="Slide Number Placeholder 3">
            <a:extLst>
              <a:ext uri="{FF2B5EF4-FFF2-40B4-BE49-F238E27FC236}">
                <a16:creationId xmlns:a16="http://schemas.microsoft.com/office/drawing/2014/main" id="{4DC748E3-CFEB-AAFA-1789-2F0BA9BFAFC0}"/>
              </a:ext>
            </a:extLst>
          </p:cNvPr>
          <p:cNvSpPr>
            <a:spLocks noGrp="1"/>
          </p:cNvSpPr>
          <p:nvPr>
            <p:ph type="sldNum" sz="quarter" idx="12"/>
          </p:nvPr>
        </p:nvSpPr>
        <p:spPr>
          <a:xfrm>
            <a:off x="6553200" y="6519975"/>
            <a:ext cx="2133600" cy="365125"/>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6C490F8-742B-4483-80A6-A38B9EAECA5C}" type="slidenum">
              <a:rPr lang="en-US" smtClean="0">
                <a:solidFill>
                  <a:prstClr val="black"/>
                </a:solidFill>
              </a:rPr>
              <a:pPr>
                <a:defRPr/>
              </a:pPr>
              <a:t>2</a:t>
            </a:fld>
            <a:endParaRPr lang="en-US" dirty="0">
              <a:solidFill>
                <a:prstClr val="black"/>
              </a:solidFill>
            </a:endParaRPr>
          </a:p>
        </p:txBody>
      </p:sp>
      <p:sp>
        <p:nvSpPr>
          <p:cNvPr id="10" name="TextBox 9">
            <a:extLst>
              <a:ext uri="{FF2B5EF4-FFF2-40B4-BE49-F238E27FC236}">
                <a16:creationId xmlns:a16="http://schemas.microsoft.com/office/drawing/2014/main" id="{38F57512-D063-32A5-FA63-F78B357507DA}"/>
              </a:ext>
            </a:extLst>
          </p:cNvPr>
          <p:cNvSpPr txBox="1"/>
          <p:nvPr/>
        </p:nvSpPr>
        <p:spPr>
          <a:xfrm>
            <a:off x="168540" y="645959"/>
            <a:ext cx="8742783" cy="954107"/>
          </a:xfrm>
          <a:prstGeom prst="rect">
            <a:avLst/>
          </a:prstGeom>
          <a:noFill/>
        </p:spPr>
        <p:txBody>
          <a:bodyPr wrap="square" rtlCol="0">
            <a:spAutoFit/>
          </a:bodyPr>
          <a:lstStyle/>
          <a:p>
            <a:pPr algn="ctr"/>
            <a:r>
              <a:rPr lang="en-US" sz="1400" b="1" dirty="0">
                <a:latin typeface=" Arial"/>
              </a:rPr>
              <a:t>Purpose:  Create a modernized educational experience that develops critical common core knowledge, skills, and behaviors necessary for Army Warrant Officers to succeed as system Integrators, effective Communicators, doctrinally-based Operators, Leaders and Advisors thereby ensuring the success of the Army and Joint Force in any future operating environment.</a:t>
            </a:r>
            <a:endParaRPr lang="en-US" sz="1100" b="1" dirty="0">
              <a:latin typeface=" Arial"/>
            </a:endParaRPr>
          </a:p>
        </p:txBody>
      </p:sp>
      <p:pic>
        <p:nvPicPr>
          <p:cNvPr id="16" name="Picture 15">
            <a:extLst>
              <a:ext uri="{FF2B5EF4-FFF2-40B4-BE49-F238E27FC236}">
                <a16:creationId xmlns:a16="http://schemas.microsoft.com/office/drawing/2014/main" id="{C86CE829-0FCD-EB92-BC39-196BBA29FCC6}"/>
              </a:ext>
            </a:extLst>
          </p:cNvPr>
          <p:cNvPicPr>
            <a:picLocks noChangeAspect="1"/>
          </p:cNvPicPr>
          <p:nvPr/>
        </p:nvPicPr>
        <p:blipFill>
          <a:blip r:embed="rId3"/>
          <a:stretch>
            <a:fillRect/>
          </a:stretch>
        </p:blipFill>
        <p:spPr>
          <a:xfrm>
            <a:off x="806923" y="5571518"/>
            <a:ext cx="7466019" cy="1257786"/>
          </a:xfrm>
          <a:prstGeom prst="rect">
            <a:avLst/>
          </a:prstGeom>
        </p:spPr>
      </p:pic>
      <p:sp>
        <p:nvSpPr>
          <p:cNvPr id="19" name="TextBox 18">
            <a:extLst>
              <a:ext uri="{FF2B5EF4-FFF2-40B4-BE49-F238E27FC236}">
                <a16:creationId xmlns:a16="http://schemas.microsoft.com/office/drawing/2014/main" id="{4B53A9A5-EFB0-38E8-8C9F-1B4AB425CB0E}"/>
              </a:ext>
            </a:extLst>
          </p:cNvPr>
          <p:cNvSpPr txBox="1"/>
          <p:nvPr/>
        </p:nvSpPr>
        <p:spPr>
          <a:xfrm>
            <a:off x="2860582" y="2109629"/>
            <a:ext cx="1148841"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ALA/GLOs</a:t>
            </a:r>
          </a:p>
        </p:txBody>
      </p:sp>
      <p:sp>
        <p:nvSpPr>
          <p:cNvPr id="22" name="TextBox 21">
            <a:extLst>
              <a:ext uri="{FF2B5EF4-FFF2-40B4-BE49-F238E27FC236}">
                <a16:creationId xmlns:a16="http://schemas.microsoft.com/office/drawing/2014/main" id="{5DBD7775-5EF6-2972-BDAE-BADC482C6ACA}"/>
              </a:ext>
            </a:extLst>
          </p:cNvPr>
          <p:cNvSpPr txBox="1"/>
          <p:nvPr/>
        </p:nvSpPr>
        <p:spPr>
          <a:xfrm>
            <a:off x="4401628" y="3824998"/>
            <a:ext cx="984565"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PHASE 3</a:t>
            </a:r>
          </a:p>
        </p:txBody>
      </p:sp>
      <p:pic>
        <p:nvPicPr>
          <p:cNvPr id="12" name="Picture 11">
            <a:extLst>
              <a:ext uri="{FF2B5EF4-FFF2-40B4-BE49-F238E27FC236}">
                <a16:creationId xmlns:a16="http://schemas.microsoft.com/office/drawing/2014/main" id="{E0E9B415-FB89-45B8-6F09-71A9FE4A5B63}"/>
              </a:ext>
            </a:extLst>
          </p:cNvPr>
          <p:cNvPicPr>
            <a:picLocks noChangeAspect="1"/>
          </p:cNvPicPr>
          <p:nvPr/>
        </p:nvPicPr>
        <p:blipFill>
          <a:blip r:embed="rId4"/>
          <a:stretch>
            <a:fillRect/>
          </a:stretch>
        </p:blipFill>
        <p:spPr>
          <a:xfrm>
            <a:off x="4717761" y="2496099"/>
            <a:ext cx="2902239" cy="175451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5" name="Picture 4">
            <a:extLst>
              <a:ext uri="{FF2B5EF4-FFF2-40B4-BE49-F238E27FC236}">
                <a16:creationId xmlns:a16="http://schemas.microsoft.com/office/drawing/2014/main" id="{E3647B59-F983-25B0-5DE6-F884BC1AF7FA}"/>
              </a:ext>
            </a:extLst>
          </p:cNvPr>
          <p:cNvPicPr>
            <a:picLocks noChangeAspect="1"/>
          </p:cNvPicPr>
          <p:nvPr/>
        </p:nvPicPr>
        <p:blipFill>
          <a:blip r:embed="rId5"/>
          <a:stretch>
            <a:fillRect/>
          </a:stretch>
        </p:blipFill>
        <p:spPr>
          <a:xfrm>
            <a:off x="3442790" y="3019933"/>
            <a:ext cx="2902240" cy="186152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
        <p:nvSpPr>
          <p:cNvPr id="18" name="Arrow: Notched Right 17">
            <a:extLst>
              <a:ext uri="{FF2B5EF4-FFF2-40B4-BE49-F238E27FC236}">
                <a16:creationId xmlns:a16="http://schemas.microsoft.com/office/drawing/2014/main" id="{6199C721-662A-92D7-B89C-ECE74FC3DE5D}"/>
              </a:ext>
            </a:extLst>
          </p:cNvPr>
          <p:cNvSpPr/>
          <p:nvPr/>
        </p:nvSpPr>
        <p:spPr>
          <a:xfrm>
            <a:off x="2760090" y="5060446"/>
            <a:ext cx="5826218" cy="580991"/>
          </a:xfrm>
          <a:prstGeom prst="notchedRightArrow">
            <a:avLst/>
          </a:prstGeom>
          <a:solidFill>
            <a:schemeClr val="accent6">
              <a:lumMod val="60000"/>
              <a:lumOff val="40000"/>
              <a:alpha val="49000"/>
            </a:schemeClr>
          </a:solidFill>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PROGRESSIVE AND SEQUENTIAL EDUCATION</a:t>
            </a:r>
          </a:p>
        </p:txBody>
      </p:sp>
      <p:sp>
        <p:nvSpPr>
          <p:cNvPr id="26" name="TextBox 25">
            <a:extLst>
              <a:ext uri="{FF2B5EF4-FFF2-40B4-BE49-F238E27FC236}">
                <a16:creationId xmlns:a16="http://schemas.microsoft.com/office/drawing/2014/main" id="{F97EBEE4-0F43-5A19-E900-F0F3409B1F9C}"/>
              </a:ext>
            </a:extLst>
          </p:cNvPr>
          <p:cNvSpPr txBox="1"/>
          <p:nvPr/>
        </p:nvSpPr>
        <p:spPr>
          <a:xfrm>
            <a:off x="4572000" y="-6196"/>
            <a:ext cx="4557562" cy="646331"/>
          </a:xfrm>
          <a:prstGeom prst="rect">
            <a:avLst/>
          </a:prstGeom>
        </p:spPr>
        <p:txBody>
          <a:bodyPr vert="horz" lIns="91440" tIns="45720" rIns="91440" bIns="45720" rtlCol="0" anchor="ctr">
            <a:noAutofit/>
          </a:bodyPr>
          <a:lstStyle>
            <a:lvl1pPr algn="ctr">
              <a:spcBef>
                <a:spcPct val="0"/>
              </a:spcBef>
              <a:buNone/>
              <a:defRPr b="1">
                <a:solidFill>
                  <a:srgbClr val="FFC000"/>
                </a:solidFill>
                <a:latin typeface="Arial" pitchFamily="34" charset="0"/>
                <a:ea typeface="+mj-ea"/>
                <a:cs typeface="Arial" pitchFamily="34" charset="0"/>
              </a:defRPr>
            </a:lvl1pPr>
          </a:lstStyle>
          <a:p>
            <a:pPr algn="r"/>
            <a:r>
              <a:rPr lang="en-US" sz="2000" dirty="0"/>
              <a:t>USAWOCC Modernization Update</a:t>
            </a:r>
          </a:p>
        </p:txBody>
      </p:sp>
      <p:pic>
        <p:nvPicPr>
          <p:cNvPr id="27" name="Picture 26">
            <a:extLst>
              <a:ext uri="{FF2B5EF4-FFF2-40B4-BE49-F238E27FC236}">
                <a16:creationId xmlns:a16="http://schemas.microsoft.com/office/drawing/2014/main" id="{DEFE5B01-5432-3D61-9B76-4AD7C15670BB}"/>
              </a:ext>
            </a:extLst>
          </p:cNvPr>
          <p:cNvPicPr>
            <a:picLocks noChangeAspect="1"/>
          </p:cNvPicPr>
          <p:nvPr/>
        </p:nvPicPr>
        <p:blipFill rotWithShape="1">
          <a:blip r:embed="rId6"/>
          <a:srcRect l="27711" t="23220" r="27461" b="19658"/>
          <a:stretch/>
        </p:blipFill>
        <p:spPr>
          <a:xfrm>
            <a:off x="7643478" y="3820840"/>
            <a:ext cx="1185722" cy="1530101"/>
          </a:xfrm>
          <a:prstGeom prst="rect">
            <a:avLst/>
          </a:prstGeom>
          <a:scene3d>
            <a:camera prst="orthographicFront"/>
            <a:lightRig rig="threePt" dir="t"/>
          </a:scene3d>
          <a:sp3d>
            <a:bevelT prst="angle"/>
          </a:sp3d>
        </p:spPr>
      </p:pic>
      <p:pic>
        <p:nvPicPr>
          <p:cNvPr id="6" name="Picture 5">
            <a:extLst>
              <a:ext uri="{FF2B5EF4-FFF2-40B4-BE49-F238E27FC236}">
                <a16:creationId xmlns:a16="http://schemas.microsoft.com/office/drawing/2014/main" id="{32B7C8B8-534F-5B32-D68D-F9EDF5D4CA67}"/>
              </a:ext>
            </a:extLst>
          </p:cNvPr>
          <p:cNvPicPr>
            <a:picLocks noChangeAspect="1"/>
          </p:cNvPicPr>
          <p:nvPr/>
        </p:nvPicPr>
        <p:blipFill rotWithShape="1">
          <a:blip r:embed="rId7"/>
          <a:srcRect b="2929"/>
          <a:stretch/>
        </p:blipFill>
        <p:spPr>
          <a:xfrm>
            <a:off x="1852252" y="3368107"/>
            <a:ext cx="2842031" cy="174841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2" name="Picture 1">
            <a:extLst>
              <a:ext uri="{FF2B5EF4-FFF2-40B4-BE49-F238E27FC236}">
                <a16:creationId xmlns:a16="http://schemas.microsoft.com/office/drawing/2014/main" id="{5C9F689B-0A35-8D22-B924-2EBC641AF30E}"/>
              </a:ext>
            </a:extLst>
          </p:cNvPr>
          <p:cNvPicPr>
            <a:picLocks noChangeAspect="1"/>
          </p:cNvPicPr>
          <p:nvPr/>
        </p:nvPicPr>
        <p:blipFill>
          <a:blip r:embed="rId8"/>
          <a:stretch>
            <a:fillRect/>
          </a:stretch>
        </p:blipFill>
        <p:spPr>
          <a:xfrm>
            <a:off x="292331" y="3824998"/>
            <a:ext cx="2902239" cy="186152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graphicFrame>
        <p:nvGraphicFramePr>
          <p:cNvPr id="9" name="Object 8">
            <a:extLst>
              <a:ext uri="{FF2B5EF4-FFF2-40B4-BE49-F238E27FC236}">
                <a16:creationId xmlns:a16="http://schemas.microsoft.com/office/drawing/2014/main" id="{04845C3D-AE11-894D-4516-48A066325B5B}"/>
              </a:ext>
            </a:extLst>
          </p:cNvPr>
          <p:cNvGraphicFramePr>
            <a:graphicFrameLocks noChangeAspect="1"/>
          </p:cNvGraphicFramePr>
          <p:nvPr>
            <p:extLst>
              <p:ext uri="{D42A27DB-BD31-4B8C-83A1-F6EECF244321}">
                <p14:modId xmlns:p14="http://schemas.microsoft.com/office/powerpoint/2010/main" val="747532562"/>
              </p:ext>
            </p:extLst>
          </p:nvPr>
        </p:nvGraphicFramePr>
        <p:xfrm>
          <a:off x="459817" y="1832059"/>
          <a:ext cx="2407152" cy="1822472"/>
        </p:xfrm>
        <a:graphic>
          <a:graphicData uri="http://schemas.openxmlformats.org/presentationml/2006/ole">
            <mc:AlternateContent xmlns:mc="http://schemas.openxmlformats.org/markup-compatibility/2006">
              <mc:Choice xmlns:v="urn:schemas-microsoft-com:vml" Requires="v">
                <p:oleObj name="Acrobat Document" r:id="rId9" imgW="5486400" imgH="4114633" progId="Acrobat.Document.DC">
                  <p:embed/>
                </p:oleObj>
              </mc:Choice>
              <mc:Fallback>
                <p:oleObj name="Acrobat Document" r:id="rId9" imgW="5486400" imgH="4114633" progId="Acrobat.Document.DC">
                  <p:embed/>
                  <p:pic>
                    <p:nvPicPr>
                      <p:cNvPr id="9" name="Object 8">
                        <a:extLst>
                          <a:ext uri="{FF2B5EF4-FFF2-40B4-BE49-F238E27FC236}">
                            <a16:creationId xmlns:a16="http://schemas.microsoft.com/office/drawing/2014/main" id="{04845C3D-AE11-894D-4516-48A066325B5B}"/>
                          </a:ext>
                        </a:extLst>
                      </p:cNvPr>
                      <p:cNvPicPr/>
                      <p:nvPr/>
                    </p:nvPicPr>
                    <p:blipFill>
                      <a:blip r:embed="rId10"/>
                      <a:stretch>
                        <a:fillRect/>
                      </a:stretch>
                    </p:blipFill>
                    <p:spPr>
                      <a:xfrm>
                        <a:off x="459817" y="1832059"/>
                        <a:ext cx="2407152" cy="1822472"/>
                      </a:xfrm>
                      <a:prstGeom prst="rect">
                        <a:avLst/>
                      </a:prstGeom>
                      <a:ln>
                        <a:solidFill>
                          <a:schemeClr val="tx1"/>
                        </a:solidFill>
                      </a:ln>
                    </p:spPr>
                  </p:pic>
                </p:oleObj>
              </mc:Fallback>
            </mc:AlternateContent>
          </a:graphicData>
        </a:graphic>
      </p:graphicFrame>
      <p:sp>
        <p:nvSpPr>
          <p:cNvPr id="17" name="Arrow: Curved Up 16">
            <a:extLst>
              <a:ext uri="{FF2B5EF4-FFF2-40B4-BE49-F238E27FC236}">
                <a16:creationId xmlns:a16="http://schemas.microsoft.com/office/drawing/2014/main" id="{9B1CC130-4EB0-86D9-93BB-69F01F2E6C53}"/>
              </a:ext>
            </a:extLst>
          </p:cNvPr>
          <p:cNvSpPr/>
          <p:nvPr/>
        </p:nvSpPr>
        <p:spPr>
          <a:xfrm rot="5400000">
            <a:off x="-210570" y="3169582"/>
            <a:ext cx="1563880" cy="1079033"/>
          </a:xfrm>
          <a:prstGeom prst="curvedUpArrow">
            <a:avLst/>
          </a:prstGeom>
          <a:solidFill>
            <a:schemeClr val="accent6">
              <a:lumMod val="60000"/>
              <a:lumOff val="40000"/>
              <a:alpha val="56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932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503C-E6D8-35FE-D26D-0665842D1A61}"/>
              </a:ext>
            </a:extLst>
          </p:cNvPr>
          <p:cNvSpPr>
            <a:spLocks noGrp="1"/>
          </p:cNvSpPr>
          <p:nvPr>
            <p:ph type="title"/>
          </p:nvPr>
        </p:nvSpPr>
        <p:spPr>
          <a:xfrm>
            <a:off x="5106273" y="13671"/>
            <a:ext cx="4037727" cy="609600"/>
          </a:xfrm>
        </p:spPr>
        <p:txBody>
          <a:bodyPr>
            <a:noAutofit/>
          </a:bodyPr>
          <a:lstStyle/>
          <a:p>
            <a:r>
              <a:rPr lang="en-US" sz="1800" dirty="0">
                <a:effectLst>
                  <a:outerShdw blurRad="38100" dist="38100" dir="2700000" algn="tl">
                    <a:srgbClr val="000000">
                      <a:alpha val="43137"/>
                    </a:srgbClr>
                  </a:outerShdw>
                </a:effectLst>
              </a:rPr>
              <a:t>Warrant Officer Common Core Modernization Update (USAWOCC)</a:t>
            </a:r>
            <a:endParaRPr lang="en-US" sz="1800" dirty="0"/>
          </a:p>
        </p:txBody>
      </p:sp>
      <p:sp>
        <p:nvSpPr>
          <p:cNvPr id="3" name="Rectangle 2">
            <a:extLst>
              <a:ext uri="{FF2B5EF4-FFF2-40B4-BE49-F238E27FC236}">
                <a16:creationId xmlns:a16="http://schemas.microsoft.com/office/drawing/2014/main" id="{D6E0C908-6611-38CA-03D5-3EA84E382D98}"/>
              </a:ext>
            </a:extLst>
          </p:cNvPr>
          <p:cNvSpPr/>
          <p:nvPr/>
        </p:nvSpPr>
        <p:spPr>
          <a:xfrm>
            <a:off x="101252" y="3239098"/>
            <a:ext cx="68635" cy="117473"/>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effectLst>
                <a:outerShdw blurRad="38100" dist="38100" dir="2700000" algn="tl">
                  <a:srgbClr val="000000">
                    <a:alpha val="43137"/>
                  </a:srgbClr>
                </a:outerShdw>
              </a:effectLst>
              <a:latin typeface="Calibri"/>
            </a:endParaRPr>
          </a:p>
        </p:txBody>
      </p:sp>
      <p:sp>
        <p:nvSpPr>
          <p:cNvPr id="4" name="Rectangle 3">
            <a:extLst>
              <a:ext uri="{FF2B5EF4-FFF2-40B4-BE49-F238E27FC236}">
                <a16:creationId xmlns:a16="http://schemas.microsoft.com/office/drawing/2014/main" id="{9D4D2FB0-19DF-025F-417B-C3955A77EE43}"/>
              </a:ext>
            </a:extLst>
          </p:cNvPr>
          <p:cNvSpPr/>
          <p:nvPr/>
        </p:nvSpPr>
        <p:spPr>
          <a:xfrm>
            <a:off x="101438" y="3430184"/>
            <a:ext cx="68635" cy="131793"/>
          </a:xfrm>
          <a:prstGeom prst="rect">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effectLst>
                <a:outerShdw blurRad="38100" dist="38100" dir="2700000" algn="tl">
                  <a:srgbClr val="000000">
                    <a:alpha val="43137"/>
                  </a:srgbClr>
                </a:outerShdw>
              </a:effectLst>
              <a:latin typeface="Calibri"/>
            </a:endParaRPr>
          </a:p>
        </p:txBody>
      </p:sp>
      <p:sp>
        <p:nvSpPr>
          <p:cNvPr id="52" name="TextBox 51">
            <a:extLst>
              <a:ext uri="{FF2B5EF4-FFF2-40B4-BE49-F238E27FC236}">
                <a16:creationId xmlns:a16="http://schemas.microsoft.com/office/drawing/2014/main" id="{DD3B8268-334E-0FDD-64C9-D0F144C234E9}"/>
              </a:ext>
            </a:extLst>
          </p:cNvPr>
          <p:cNvSpPr txBox="1"/>
          <p:nvPr/>
        </p:nvSpPr>
        <p:spPr>
          <a:xfrm>
            <a:off x="165225" y="3363979"/>
            <a:ext cx="2954655" cy="261610"/>
          </a:xfrm>
          <a:prstGeom prst="rect">
            <a:avLst/>
          </a:prstGeom>
          <a:noFill/>
        </p:spPr>
        <p:txBody>
          <a:bodyPr wrap="none" rtlCol="0">
            <a:spAutoFit/>
          </a:bodyPr>
          <a:lstStyle/>
          <a:p>
            <a:pPr>
              <a:defRPr/>
            </a:pPr>
            <a:r>
              <a:rPr lang="en-US" sz="11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Warrant Officer Common Core - USAWOCC</a:t>
            </a:r>
          </a:p>
        </p:txBody>
      </p:sp>
      <p:sp>
        <p:nvSpPr>
          <p:cNvPr id="53" name="TextBox 52">
            <a:extLst>
              <a:ext uri="{FF2B5EF4-FFF2-40B4-BE49-F238E27FC236}">
                <a16:creationId xmlns:a16="http://schemas.microsoft.com/office/drawing/2014/main" id="{59819584-8A2F-91D0-2868-79E8C06F05DA}"/>
              </a:ext>
            </a:extLst>
          </p:cNvPr>
          <p:cNvSpPr txBox="1"/>
          <p:nvPr/>
        </p:nvSpPr>
        <p:spPr>
          <a:xfrm>
            <a:off x="155901" y="3178115"/>
            <a:ext cx="4810932" cy="261610"/>
          </a:xfrm>
          <a:prstGeom prst="rect">
            <a:avLst/>
          </a:prstGeom>
          <a:noFill/>
        </p:spPr>
        <p:txBody>
          <a:bodyPr wrap="none" rtlCol="0">
            <a:spAutoFit/>
          </a:bodyPr>
          <a:lstStyle/>
          <a:p>
            <a:pPr>
              <a:defRPr/>
            </a:pPr>
            <a:r>
              <a:rPr lang="en-US" sz="11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Technical Training – CAC / Centers of Excellence / Branches and Schools</a:t>
            </a:r>
          </a:p>
        </p:txBody>
      </p:sp>
      <p:sp>
        <p:nvSpPr>
          <p:cNvPr id="58" name="Arrow: Right 57">
            <a:extLst>
              <a:ext uri="{FF2B5EF4-FFF2-40B4-BE49-F238E27FC236}">
                <a16:creationId xmlns:a16="http://schemas.microsoft.com/office/drawing/2014/main" id="{014CFC87-8AE9-D421-D136-001974E0CAFB}"/>
              </a:ext>
            </a:extLst>
          </p:cNvPr>
          <p:cNvSpPr/>
          <p:nvPr/>
        </p:nvSpPr>
        <p:spPr>
          <a:xfrm>
            <a:off x="-1" y="1752955"/>
            <a:ext cx="8949047" cy="234741"/>
          </a:xfrm>
          <a:prstGeom prst="rightArrow">
            <a:avLst/>
          </a:prstGeom>
          <a:solidFill>
            <a:srgbClr val="FFC000"/>
          </a:solidFill>
          <a:ln>
            <a:solidFill>
              <a:schemeClr val="accent6">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BEED8962-B6BB-EF76-65D1-6F49897D1554}"/>
              </a:ext>
            </a:extLst>
          </p:cNvPr>
          <p:cNvSpPr/>
          <p:nvPr/>
        </p:nvSpPr>
        <p:spPr>
          <a:xfrm>
            <a:off x="3084785" y="819217"/>
            <a:ext cx="2997153" cy="450842"/>
          </a:xfrm>
          <a:custGeom>
            <a:avLst/>
            <a:gdLst>
              <a:gd name="connsiteX0" fmla="*/ 0 w 1524599"/>
              <a:gd name="connsiteY0" fmla="*/ 0 h 789024"/>
              <a:gd name="connsiteX1" fmla="*/ 1524599 w 1524599"/>
              <a:gd name="connsiteY1" fmla="*/ 0 h 789024"/>
              <a:gd name="connsiteX2" fmla="*/ 1524599 w 1524599"/>
              <a:gd name="connsiteY2" fmla="*/ 789024 h 789024"/>
              <a:gd name="connsiteX3" fmla="*/ 0 w 1524599"/>
              <a:gd name="connsiteY3" fmla="*/ 789024 h 789024"/>
              <a:gd name="connsiteX4" fmla="*/ 0 w 1524599"/>
              <a:gd name="connsiteY4" fmla="*/ 0 h 78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599" h="789024">
                <a:moveTo>
                  <a:pt x="0" y="0"/>
                </a:moveTo>
                <a:lnTo>
                  <a:pt x="1524599" y="0"/>
                </a:lnTo>
                <a:lnTo>
                  <a:pt x="1524599" y="789024"/>
                </a:lnTo>
                <a:lnTo>
                  <a:pt x="0" y="7890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8684" tIns="0" rIns="138684" bIns="138684" numCol="1" spcCol="1270" anchor="ctr" anchorCtr="0">
            <a:noAutofit/>
          </a:bodyPr>
          <a:lstStyle/>
          <a:p>
            <a:pPr algn="ctr" defTabSz="866775">
              <a:lnSpc>
                <a:spcPct val="90000"/>
              </a:lnSpc>
              <a:spcBef>
                <a:spcPct val="0"/>
              </a:spcBef>
              <a:spcAft>
                <a:spcPct val="35000"/>
              </a:spcAft>
              <a:defRPr/>
            </a:pPr>
            <a:r>
              <a:rPr lang="en-US" b="1" dirty="0">
                <a:solidFill>
                  <a:prstClr val="black">
                    <a:hueOff val="0"/>
                    <a:satOff val="0"/>
                    <a:lumOff val="0"/>
                    <a:alphaOff val="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Modernized Continuum</a:t>
            </a:r>
          </a:p>
        </p:txBody>
      </p:sp>
      <p:sp>
        <p:nvSpPr>
          <p:cNvPr id="60" name="Rectangle 59">
            <a:extLst>
              <a:ext uri="{FF2B5EF4-FFF2-40B4-BE49-F238E27FC236}">
                <a16:creationId xmlns:a16="http://schemas.microsoft.com/office/drawing/2014/main" id="{4A3A049E-31AE-D654-D855-1C157EF9D389}"/>
              </a:ext>
            </a:extLst>
          </p:cNvPr>
          <p:cNvSpPr/>
          <p:nvPr/>
        </p:nvSpPr>
        <p:spPr>
          <a:xfrm>
            <a:off x="997794" y="1152716"/>
            <a:ext cx="7242738" cy="1906790"/>
          </a:xfrm>
          <a:prstGeom prst="rect">
            <a:avLst/>
          </a:prstGeom>
          <a:noFill/>
        </p:spPr>
        <p:txBody>
          <a:bodyPr/>
          <a:lstStyle/>
          <a:p>
            <a:endParaRPr lang="en-US"/>
          </a:p>
        </p:txBody>
      </p:sp>
      <p:sp>
        <p:nvSpPr>
          <p:cNvPr id="61" name="Left Brace 60">
            <a:extLst>
              <a:ext uri="{FF2B5EF4-FFF2-40B4-BE49-F238E27FC236}">
                <a16:creationId xmlns:a16="http://schemas.microsoft.com/office/drawing/2014/main" id="{6E551F70-9C5B-077D-48C9-9A0BE16D2EB1}"/>
              </a:ext>
            </a:extLst>
          </p:cNvPr>
          <p:cNvSpPr/>
          <p:nvPr/>
        </p:nvSpPr>
        <p:spPr>
          <a:xfrm rot="16200000">
            <a:off x="911415" y="1764702"/>
            <a:ext cx="346458" cy="1588687"/>
          </a:xfrm>
          <a:prstGeom prst="leftBrace">
            <a:avLst/>
          </a:prstGeom>
          <a:ln/>
          <a:scene3d>
            <a:camera prst="orthographicFront"/>
            <a:lightRig rig="threePt" dir="t"/>
          </a:scene3d>
          <a:sp3d>
            <a:bevelT/>
          </a:sp3d>
        </p:spPr>
        <p:style>
          <a:lnRef idx="2">
            <a:schemeClr val="dk1"/>
          </a:lnRef>
          <a:fillRef idx="0">
            <a:schemeClr val="dk1"/>
          </a:fillRef>
          <a:effectRef idx="1">
            <a:schemeClr val="dk1"/>
          </a:effectRef>
          <a:fontRef idx="minor">
            <a:schemeClr val="tx1"/>
          </a:fontRef>
        </p:style>
        <p:txBody>
          <a:bodyPr rtlCol="0" anchor="ctr"/>
          <a:lstStyle/>
          <a:p>
            <a:pPr algn="ctr">
              <a:defRPr/>
            </a:pPr>
            <a:endParaRPr lang="en-US" sz="1400" dirty="0">
              <a:solidFill>
                <a:prstClr val="black"/>
              </a:solidFill>
              <a:latin typeface="Arial" panose="020B0604020202020204" pitchFamily="34" charset="0"/>
              <a:cs typeface="Arial" panose="020B0604020202020204" pitchFamily="34" charset="0"/>
            </a:endParaRPr>
          </a:p>
        </p:txBody>
      </p:sp>
      <p:sp>
        <p:nvSpPr>
          <p:cNvPr id="62" name="Left Brace 61">
            <a:extLst>
              <a:ext uri="{FF2B5EF4-FFF2-40B4-BE49-F238E27FC236}">
                <a16:creationId xmlns:a16="http://schemas.microsoft.com/office/drawing/2014/main" id="{991A8C58-1089-F6E2-AC1C-31E7C2ECD5E7}"/>
              </a:ext>
            </a:extLst>
          </p:cNvPr>
          <p:cNvSpPr/>
          <p:nvPr/>
        </p:nvSpPr>
        <p:spPr>
          <a:xfrm rot="16200000">
            <a:off x="2781773" y="1798249"/>
            <a:ext cx="346458" cy="1509439"/>
          </a:xfrm>
          <a:prstGeom prst="leftBrace">
            <a:avLst/>
          </a:prstGeom>
          <a:ln/>
          <a:scene3d>
            <a:camera prst="orthographicFront"/>
            <a:lightRig rig="threePt" dir="t"/>
          </a:scene3d>
          <a:sp3d>
            <a:bevelT/>
          </a:sp3d>
        </p:spPr>
        <p:style>
          <a:lnRef idx="2">
            <a:schemeClr val="dk1"/>
          </a:lnRef>
          <a:fillRef idx="0">
            <a:schemeClr val="dk1"/>
          </a:fillRef>
          <a:effectRef idx="1">
            <a:schemeClr val="dk1"/>
          </a:effectRef>
          <a:fontRef idx="minor">
            <a:schemeClr val="tx1"/>
          </a:fontRef>
        </p:style>
        <p:txBody>
          <a:bodyPr rtlCol="0" anchor="ctr"/>
          <a:lstStyle/>
          <a:p>
            <a:pPr algn="ctr">
              <a:defRPr/>
            </a:pPr>
            <a:endParaRPr lang="en-US" sz="1400" dirty="0">
              <a:solidFill>
                <a:prstClr val="black"/>
              </a:solidFill>
              <a:latin typeface="Arial" panose="020B0604020202020204" pitchFamily="34" charset="0"/>
              <a:cs typeface="Arial" panose="020B0604020202020204" pitchFamily="34" charset="0"/>
            </a:endParaRPr>
          </a:p>
        </p:txBody>
      </p:sp>
      <p:sp>
        <p:nvSpPr>
          <p:cNvPr id="63" name="Freeform: Shape 62">
            <a:extLst>
              <a:ext uri="{FF2B5EF4-FFF2-40B4-BE49-F238E27FC236}">
                <a16:creationId xmlns:a16="http://schemas.microsoft.com/office/drawing/2014/main" id="{D50B70F0-3B09-6FE0-8728-D90247429BDE}"/>
              </a:ext>
            </a:extLst>
          </p:cNvPr>
          <p:cNvSpPr/>
          <p:nvPr/>
        </p:nvSpPr>
        <p:spPr>
          <a:xfrm>
            <a:off x="312024" y="1707155"/>
            <a:ext cx="702980" cy="333441"/>
          </a:xfrm>
          <a:custGeom>
            <a:avLst/>
            <a:gdLst>
              <a:gd name="connsiteX0" fmla="*/ 0 w 789408"/>
              <a:gd name="connsiteY0" fmla="*/ 31392 h 313921"/>
              <a:gd name="connsiteX1" fmla="*/ 31392 w 789408"/>
              <a:gd name="connsiteY1" fmla="*/ 0 h 313921"/>
              <a:gd name="connsiteX2" fmla="*/ 758016 w 789408"/>
              <a:gd name="connsiteY2" fmla="*/ 0 h 313921"/>
              <a:gd name="connsiteX3" fmla="*/ 789408 w 789408"/>
              <a:gd name="connsiteY3" fmla="*/ 31392 h 313921"/>
              <a:gd name="connsiteX4" fmla="*/ 789408 w 789408"/>
              <a:gd name="connsiteY4" fmla="*/ 282529 h 313921"/>
              <a:gd name="connsiteX5" fmla="*/ 758016 w 789408"/>
              <a:gd name="connsiteY5" fmla="*/ 313921 h 313921"/>
              <a:gd name="connsiteX6" fmla="*/ 31392 w 789408"/>
              <a:gd name="connsiteY6" fmla="*/ 313921 h 313921"/>
              <a:gd name="connsiteX7" fmla="*/ 0 w 789408"/>
              <a:gd name="connsiteY7" fmla="*/ 282529 h 313921"/>
              <a:gd name="connsiteX8" fmla="*/ 0 w 789408"/>
              <a:gd name="connsiteY8" fmla="*/ 31392 h 3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08" h="313921">
                <a:moveTo>
                  <a:pt x="0" y="31392"/>
                </a:moveTo>
                <a:cubicBezTo>
                  <a:pt x="0" y="14055"/>
                  <a:pt x="14055" y="0"/>
                  <a:pt x="31392" y="0"/>
                </a:cubicBezTo>
                <a:lnTo>
                  <a:pt x="758016" y="0"/>
                </a:lnTo>
                <a:cubicBezTo>
                  <a:pt x="775353" y="0"/>
                  <a:pt x="789408" y="14055"/>
                  <a:pt x="789408" y="31392"/>
                </a:cubicBezTo>
                <a:lnTo>
                  <a:pt x="789408" y="282529"/>
                </a:lnTo>
                <a:cubicBezTo>
                  <a:pt x="789408" y="299866"/>
                  <a:pt x="775353" y="313921"/>
                  <a:pt x="758016" y="313921"/>
                </a:cubicBezTo>
                <a:lnTo>
                  <a:pt x="31392" y="313921"/>
                </a:lnTo>
                <a:cubicBezTo>
                  <a:pt x="14055" y="313921"/>
                  <a:pt x="0" y="299866"/>
                  <a:pt x="0" y="282529"/>
                </a:cubicBezTo>
                <a:lnTo>
                  <a:pt x="0" y="31392"/>
                </a:lnTo>
                <a:close/>
              </a:path>
            </a:pathLst>
          </a:custGeom>
          <a:ln w="38100">
            <a:solidFill>
              <a:srgbClr val="00B050"/>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041" tIns="18326" rIns="24041" bIns="18326" numCol="1" spcCol="1270" anchor="ctr" anchorCtr="0">
            <a:noAutofit/>
          </a:bodyPr>
          <a:lstStyle/>
          <a:p>
            <a:pPr algn="ctr" defTabSz="400050">
              <a:lnSpc>
                <a:spcPct val="90000"/>
              </a:lnSpc>
              <a:spcBef>
                <a:spcPct val="0"/>
              </a:spcBef>
              <a:spcAft>
                <a:spcPct val="35000"/>
              </a:spcAft>
            </a:pPr>
            <a:r>
              <a:rPr lang="en-US" sz="1000" b="1" dirty="0">
                <a:latin typeface="Arial" panose="020B0604020202020204" pitchFamily="34" charset="0"/>
                <a:cs typeface="Arial" panose="020B0604020202020204" pitchFamily="34" charset="0"/>
              </a:rPr>
              <a:t>WOCS</a:t>
            </a:r>
          </a:p>
        </p:txBody>
      </p:sp>
      <p:sp>
        <p:nvSpPr>
          <p:cNvPr id="64" name="Freeform: Shape 63">
            <a:extLst>
              <a:ext uri="{FF2B5EF4-FFF2-40B4-BE49-F238E27FC236}">
                <a16:creationId xmlns:a16="http://schemas.microsoft.com/office/drawing/2014/main" id="{4264540E-4597-4BAE-D0EA-2F1D0EDEEF3A}"/>
              </a:ext>
            </a:extLst>
          </p:cNvPr>
          <p:cNvSpPr/>
          <p:nvPr/>
        </p:nvSpPr>
        <p:spPr>
          <a:xfrm>
            <a:off x="1176008" y="1706039"/>
            <a:ext cx="702980" cy="333441"/>
          </a:xfrm>
          <a:custGeom>
            <a:avLst/>
            <a:gdLst>
              <a:gd name="connsiteX0" fmla="*/ 0 w 789408"/>
              <a:gd name="connsiteY0" fmla="*/ 31392 h 313921"/>
              <a:gd name="connsiteX1" fmla="*/ 31392 w 789408"/>
              <a:gd name="connsiteY1" fmla="*/ 0 h 313921"/>
              <a:gd name="connsiteX2" fmla="*/ 758016 w 789408"/>
              <a:gd name="connsiteY2" fmla="*/ 0 h 313921"/>
              <a:gd name="connsiteX3" fmla="*/ 789408 w 789408"/>
              <a:gd name="connsiteY3" fmla="*/ 31392 h 313921"/>
              <a:gd name="connsiteX4" fmla="*/ 789408 w 789408"/>
              <a:gd name="connsiteY4" fmla="*/ 282529 h 313921"/>
              <a:gd name="connsiteX5" fmla="*/ 758016 w 789408"/>
              <a:gd name="connsiteY5" fmla="*/ 313921 h 313921"/>
              <a:gd name="connsiteX6" fmla="*/ 31392 w 789408"/>
              <a:gd name="connsiteY6" fmla="*/ 313921 h 313921"/>
              <a:gd name="connsiteX7" fmla="*/ 0 w 789408"/>
              <a:gd name="connsiteY7" fmla="*/ 282529 h 313921"/>
              <a:gd name="connsiteX8" fmla="*/ 0 w 789408"/>
              <a:gd name="connsiteY8" fmla="*/ 31392 h 3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08" h="313921">
                <a:moveTo>
                  <a:pt x="0" y="31392"/>
                </a:moveTo>
                <a:cubicBezTo>
                  <a:pt x="0" y="14055"/>
                  <a:pt x="14055" y="0"/>
                  <a:pt x="31392" y="0"/>
                </a:cubicBezTo>
                <a:lnTo>
                  <a:pt x="758016" y="0"/>
                </a:lnTo>
                <a:cubicBezTo>
                  <a:pt x="775353" y="0"/>
                  <a:pt x="789408" y="14055"/>
                  <a:pt x="789408" y="31392"/>
                </a:cubicBezTo>
                <a:lnTo>
                  <a:pt x="789408" y="282529"/>
                </a:lnTo>
                <a:cubicBezTo>
                  <a:pt x="789408" y="299866"/>
                  <a:pt x="775353" y="313921"/>
                  <a:pt x="758016" y="313921"/>
                </a:cubicBezTo>
                <a:lnTo>
                  <a:pt x="31392" y="313921"/>
                </a:lnTo>
                <a:cubicBezTo>
                  <a:pt x="14055" y="313921"/>
                  <a:pt x="0" y="299866"/>
                  <a:pt x="0" y="282529"/>
                </a:cubicBezTo>
                <a:lnTo>
                  <a:pt x="0" y="31392"/>
                </a:lnTo>
                <a:close/>
              </a:path>
            </a:pathLst>
          </a:custGeom>
          <a:ln w="38100">
            <a:solidFill>
              <a:schemeClr val="accent6">
                <a:lumMod val="75000"/>
              </a:schemeClr>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041" tIns="18326" rIns="24041" bIns="18326" numCol="1" spcCol="1270" anchor="ctr" anchorCtr="0">
            <a:noAutofit/>
          </a:bodyPr>
          <a:lstStyle/>
          <a:p>
            <a:pPr algn="ctr" defTabSz="400050">
              <a:lnSpc>
                <a:spcPct val="90000"/>
              </a:lnSpc>
              <a:spcBef>
                <a:spcPct val="0"/>
              </a:spcBef>
              <a:spcAft>
                <a:spcPct val="35000"/>
              </a:spcAft>
            </a:pPr>
            <a:r>
              <a:rPr lang="en-US" sz="1000" b="1" dirty="0">
                <a:latin typeface="Arial" panose="020B0604020202020204" pitchFamily="34" charset="0"/>
                <a:cs typeface="Arial" panose="020B0604020202020204" pitchFamily="34" charset="0"/>
              </a:rPr>
              <a:t> WOBC</a:t>
            </a:r>
          </a:p>
        </p:txBody>
      </p:sp>
      <p:sp>
        <p:nvSpPr>
          <p:cNvPr id="65" name="Freeform: Shape 64">
            <a:extLst>
              <a:ext uri="{FF2B5EF4-FFF2-40B4-BE49-F238E27FC236}">
                <a16:creationId xmlns:a16="http://schemas.microsoft.com/office/drawing/2014/main" id="{AE590385-48D6-EA41-5BDF-9CCBFDDFA93E}"/>
              </a:ext>
            </a:extLst>
          </p:cNvPr>
          <p:cNvSpPr/>
          <p:nvPr/>
        </p:nvSpPr>
        <p:spPr>
          <a:xfrm>
            <a:off x="3039990" y="1706039"/>
            <a:ext cx="702980" cy="333441"/>
          </a:xfrm>
          <a:custGeom>
            <a:avLst/>
            <a:gdLst>
              <a:gd name="connsiteX0" fmla="*/ 0 w 789408"/>
              <a:gd name="connsiteY0" fmla="*/ 31392 h 313921"/>
              <a:gd name="connsiteX1" fmla="*/ 31392 w 789408"/>
              <a:gd name="connsiteY1" fmla="*/ 0 h 313921"/>
              <a:gd name="connsiteX2" fmla="*/ 758016 w 789408"/>
              <a:gd name="connsiteY2" fmla="*/ 0 h 313921"/>
              <a:gd name="connsiteX3" fmla="*/ 789408 w 789408"/>
              <a:gd name="connsiteY3" fmla="*/ 31392 h 313921"/>
              <a:gd name="connsiteX4" fmla="*/ 789408 w 789408"/>
              <a:gd name="connsiteY4" fmla="*/ 282529 h 313921"/>
              <a:gd name="connsiteX5" fmla="*/ 758016 w 789408"/>
              <a:gd name="connsiteY5" fmla="*/ 313921 h 313921"/>
              <a:gd name="connsiteX6" fmla="*/ 31392 w 789408"/>
              <a:gd name="connsiteY6" fmla="*/ 313921 h 313921"/>
              <a:gd name="connsiteX7" fmla="*/ 0 w 789408"/>
              <a:gd name="connsiteY7" fmla="*/ 282529 h 313921"/>
              <a:gd name="connsiteX8" fmla="*/ 0 w 789408"/>
              <a:gd name="connsiteY8" fmla="*/ 31392 h 3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08" h="313921">
                <a:moveTo>
                  <a:pt x="0" y="31392"/>
                </a:moveTo>
                <a:cubicBezTo>
                  <a:pt x="0" y="14055"/>
                  <a:pt x="14055" y="0"/>
                  <a:pt x="31392" y="0"/>
                </a:cubicBezTo>
                <a:lnTo>
                  <a:pt x="758016" y="0"/>
                </a:lnTo>
                <a:cubicBezTo>
                  <a:pt x="775353" y="0"/>
                  <a:pt x="789408" y="14055"/>
                  <a:pt x="789408" y="31392"/>
                </a:cubicBezTo>
                <a:lnTo>
                  <a:pt x="789408" y="282529"/>
                </a:lnTo>
                <a:cubicBezTo>
                  <a:pt x="789408" y="299866"/>
                  <a:pt x="775353" y="313921"/>
                  <a:pt x="758016" y="313921"/>
                </a:cubicBezTo>
                <a:lnTo>
                  <a:pt x="31392" y="313921"/>
                </a:lnTo>
                <a:cubicBezTo>
                  <a:pt x="14055" y="313921"/>
                  <a:pt x="0" y="299866"/>
                  <a:pt x="0" y="282529"/>
                </a:cubicBezTo>
                <a:lnTo>
                  <a:pt x="0" y="31392"/>
                </a:lnTo>
                <a:close/>
              </a:path>
            </a:pathLst>
          </a:custGeom>
          <a:ln w="38100">
            <a:solidFill>
              <a:schemeClr val="accent6">
                <a:lumMod val="75000"/>
              </a:schemeClr>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041" tIns="18326" rIns="24041" bIns="18326" numCol="1" spcCol="1270" anchor="ctr" anchorCtr="0">
            <a:noAutofit/>
          </a:bodyPr>
          <a:lstStyle/>
          <a:p>
            <a:pPr algn="ctr" defTabSz="400050">
              <a:lnSpc>
                <a:spcPct val="90000"/>
              </a:lnSpc>
              <a:spcBef>
                <a:spcPct val="0"/>
              </a:spcBef>
              <a:spcAft>
                <a:spcPct val="35000"/>
              </a:spcAft>
            </a:pPr>
            <a:r>
              <a:rPr lang="en-US" sz="1000" b="1" dirty="0">
                <a:latin typeface="Arial" panose="020B0604020202020204" pitchFamily="34" charset="0"/>
                <a:cs typeface="Arial" panose="020B0604020202020204" pitchFamily="34" charset="0"/>
              </a:rPr>
              <a:t> WOIC</a:t>
            </a:r>
          </a:p>
        </p:txBody>
      </p:sp>
      <p:sp>
        <p:nvSpPr>
          <p:cNvPr id="66" name="Freeform: Shape 65">
            <a:extLst>
              <a:ext uri="{FF2B5EF4-FFF2-40B4-BE49-F238E27FC236}">
                <a16:creationId xmlns:a16="http://schemas.microsoft.com/office/drawing/2014/main" id="{9EBFB378-C5E5-5F47-E5D3-EE97393FA22F}"/>
              </a:ext>
            </a:extLst>
          </p:cNvPr>
          <p:cNvSpPr/>
          <p:nvPr/>
        </p:nvSpPr>
        <p:spPr>
          <a:xfrm>
            <a:off x="5921001" y="1715770"/>
            <a:ext cx="702980" cy="333441"/>
          </a:xfrm>
          <a:custGeom>
            <a:avLst/>
            <a:gdLst>
              <a:gd name="connsiteX0" fmla="*/ 0 w 789408"/>
              <a:gd name="connsiteY0" fmla="*/ 31392 h 313921"/>
              <a:gd name="connsiteX1" fmla="*/ 31392 w 789408"/>
              <a:gd name="connsiteY1" fmla="*/ 0 h 313921"/>
              <a:gd name="connsiteX2" fmla="*/ 758016 w 789408"/>
              <a:gd name="connsiteY2" fmla="*/ 0 h 313921"/>
              <a:gd name="connsiteX3" fmla="*/ 789408 w 789408"/>
              <a:gd name="connsiteY3" fmla="*/ 31392 h 313921"/>
              <a:gd name="connsiteX4" fmla="*/ 789408 w 789408"/>
              <a:gd name="connsiteY4" fmla="*/ 282529 h 313921"/>
              <a:gd name="connsiteX5" fmla="*/ 758016 w 789408"/>
              <a:gd name="connsiteY5" fmla="*/ 313921 h 313921"/>
              <a:gd name="connsiteX6" fmla="*/ 31392 w 789408"/>
              <a:gd name="connsiteY6" fmla="*/ 313921 h 313921"/>
              <a:gd name="connsiteX7" fmla="*/ 0 w 789408"/>
              <a:gd name="connsiteY7" fmla="*/ 282529 h 313921"/>
              <a:gd name="connsiteX8" fmla="*/ 0 w 789408"/>
              <a:gd name="connsiteY8" fmla="*/ 31392 h 3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08" h="313921">
                <a:moveTo>
                  <a:pt x="0" y="31392"/>
                </a:moveTo>
                <a:cubicBezTo>
                  <a:pt x="0" y="14055"/>
                  <a:pt x="14055" y="0"/>
                  <a:pt x="31392" y="0"/>
                </a:cubicBezTo>
                <a:lnTo>
                  <a:pt x="758016" y="0"/>
                </a:lnTo>
                <a:cubicBezTo>
                  <a:pt x="775353" y="0"/>
                  <a:pt x="789408" y="14055"/>
                  <a:pt x="789408" y="31392"/>
                </a:cubicBezTo>
                <a:lnTo>
                  <a:pt x="789408" y="282529"/>
                </a:lnTo>
                <a:cubicBezTo>
                  <a:pt x="789408" y="299866"/>
                  <a:pt x="775353" y="313921"/>
                  <a:pt x="758016" y="313921"/>
                </a:cubicBezTo>
                <a:lnTo>
                  <a:pt x="31392" y="313921"/>
                </a:lnTo>
                <a:cubicBezTo>
                  <a:pt x="14055" y="313921"/>
                  <a:pt x="0" y="299866"/>
                  <a:pt x="0" y="282529"/>
                </a:cubicBezTo>
                <a:lnTo>
                  <a:pt x="0" y="31392"/>
                </a:lnTo>
                <a:close/>
              </a:path>
            </a:pathLst>
          </a:custGeom>
          <a:ln w="38100">
            <a:solidFill>
              <a:srgbClr val="00B050"/>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326" tIns="14516" rIns="18326" bIns="14516" numCol="1" spcCol="1270" anchor="ctr" anchorCtr="0">
            <a:noAutofit/>
          </a:bodyPr>
          <a:lstStyle/>
          <a:p>
            <a:pPr algn="ctr" defTabSz="266700">
              <a:lnSpc>
                <a:spcPct val="90000"/>
              </a:lnSpc>
              <a:spcBef>
                <a:spcPct val="0"/>
              </a:spcBef>
              <a:spcAft>
                <a:spcPct val="35000"/>
              </a:spcAft>
            </a:pPr>
            <a:r>
              <a:rPr lang="en-US" sz="1000" b="1" dirty="0">
                <a:latin typeface="Arial" panose="020B0604020202020204" pitchFamily="34" charset="0"/>
                <a:cs typeface="Arial" panose="020B0604020202020204" pitchFamily="34" charset="0"/>
              </a:rPr>
              <a:t>   WOSC</a:t>
            </a:r>
            <a:endParaRPr lang="en-US" sz="1200" b="1" dirty="0">
              <a:latin typeface="Arial" panose="020B0604020202020204" pitchFamily="34" charset="0"/>
              <a:cs typeface="Arial" panose="020B0604020202020204" pitchFamily="34" charset="0"/>
            </a:endParaRPr>
          </a:p>
        </p:txBody>
      </p:sp>
      <p:sp>
        <p:nvSpPr>
          <p:cNvPr id="67" name="Freeform: Shape 66">
            <a:extLst>
              <a:ext uri="{FF2B5EF4-FFF2-40B4-BE49-F238E27FC236}">
                <a16:creationId xmlns:a16="http://schemas.microsoft.com/office/drawing/2014/main" id="{BA5270BE-AF8C-9B98-9AE7-9B3806FDC329}"/>
              </a:ext>
            </a:extLst>
          </p:cNvPr>
          <p:cNvSpPr/>
          <p:nvPr/>
        </p:nvSpPr>
        <p:spPr>
          <a:xfrm>
            <a:off x="7815457" y="1712855"/>
            <a:ext cx="702980" cy="333441"/>
          </a:xfrm>
          <a:custGeom>
            <a:avLst/>
            <a:gdLst>
              <a:gd name="connsiteX0" fmla="*/ 0 w 789408"/>
              <a:gd name="connsiteY0" fmla="*/ 31392 h 313921"/>
              <a:gd name="connsiteX1" fmla="*/ 31392 w 789408"/>
              <a:gd name="connsiteY1" fmla="*/ 0 h 313921"/>
              <a:gd name="connsiteX2" fmla="*/ 758016 w 789408"/>
              <a:gd name="connsiteY2" fmla="*/ 0 h 313921"/>
              <a:gd name="connsiteX3" fmla="*/ 789408 w 789408"/>
              <a:gd name="connsiteY3" fmla="*/ 31392 h 313921"/>
              <a:gd name="connsiteX4" fmla="*/ 789408 w 789408"/>
              <a:gd name="connsiteY4" fmla="*/ 282529 h 313921"/>
              <a:gd name="connsiteX5" fmla="*/ 758016 w 789408"/>
              <a:gd name="connsiteY5" fmla="*/ 313921 h 313921"/>
              <a:gd name="connsiteX6" fmla="*/ 31392 w 789408"/>
              <a:gd name="connsiteY6" fmla="*/ 313921 h 313921"/>
              <a:gd name="connsiteX7" fmla="*/ 0 w 789408"/>
              <a:gd name="connsiteY7" fmla="*/ 282529 h 313921"/>
              <a:gd name="connsiteX8" fmla="*/ 0 w 789408"/>
              <a:gd name="connsiteY8" fmla="*/ 31392 h 3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08" h="313921">
                <a:moveTo>
                  <a:pt x="0" y="31392"/>
                </a:moveTo>
                <a:cubicBezTo>
                  <a:pt x="0" y="14055"/>
                  <a:pt x="14055" y="0"/>
                  <a:pt x="31392" y="0"/>
                </a:cubicBezTo>
                <a:lnTo>
                  <a:pt x="758016" y="0"/>
                </a:lnTo>
                <a:cubicBezTo>
                  <a:pt x="775353" y="0"/>
                  <a:pt x="789408" y="14055"/>
                  <a:pt x="789408" y="31392"/>
                </a:cubicBezTo>
                <a:lnTo>
                  <a:pt x="789408" y="282529"/>
                </a:lnTo>
                <a:cubicBezTo>
                  <a:pt x="789408" y="299866"/>
                  <a:pt x="775353" y="313921"/>
                  <a:pt x="758016" y="313921"/>
                </a:cubicBezTo>
                <a:lnTo>
                  <a:pt x="31392" y="313921"/>
                </a:lnTo>
                <a:cubicBezTo>
                  <a:pt x="14055" y="313921"/>
                  <a:pt x="0" y="299866"/>
                  <a:pt x="0" y="282529"/>
                </a:cubicBezTo>
                <a:lnTo>
                  <a:pt x="0" y="31392"/>
                </a:lnTo>
                <a:close/>
              </a:path>
            </a:pathLst>
          </a:custGeom>
          <a:ln w="38100">
            <a:solidFill>
              <a:srgbClr val="00B050"/>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326" tIns="14516" rIns="18326" bIns="14516" numCol="1" spcCol="1270" anchor="ctr" anchorCtr="0">
            <a:noAutofit/>
          </a:bodyPr>
          <a:lstStyle/>
          <a:p>
            <a:pPr algn="ctr" defTabSz="266700">
              <a:lnSpc>
                <a:spcPct val="90000"/>
              </a:lnSpc>
              <a:spcBef>
                <a:spcPct val="0"/>
              </a:spcBef>
              <a:spcAft>
                <a:spcPct val="35000"/>
              </a:spcAft>
            </a:pPr>
            <a:r>
              <a:rPr lang="en-US" sz="1000" b="1" dirty="0">
                <a:latin typeface="Arial" panose="020B0604020202020204" pitchFamily="34" charset="0"/>
                <a:cs typeface="Arial" panose="020B0604020202020204" pitchFamily="34" charset="0"/>
              </a:rPr>
              <a:t>  WOMC</a:t>
            </a:r>
          </a:p>
        </p:txBody>
      </p:sp>
      <p:pic>
        <p:nvPicPr>
          <p:cNvPr id="68" name="Picture 67">
            <a:extLst>
              <a:ext uri="{FF2B5EF4-FFF2-40B4-BE49-F238E27FC236}">
                <a16:creationId xmlns:a16="http://schemas.microsoft.com/office/drawing/2014/main" id="{0D15FCFB-8F0A-84C1-6C89-438F1CB7DB8B}"/>
              </a:ext>
            </a:extLst>
          </p:cNvPr>
          <p:cNvPicPr>
            <a:picLocks noChangeAspect="1"/>
          </p:cNvPicPr>
          <p:nvPr/>
        </p:nvPicPr>
        <p:blipFill>
          <a:blip r:embed="rId2"/>
          <a:stretch>
            <a:fillRect/>
          </a:stretch>
        </p:blipFill>
        <p:spPr>
          <a:xfrm>
            <a:off x="555753" y="1933821"/>
            <a:ext cx="218879" cy="91223"/>
          </a:xfrm>
          <a:prstGeom prst="rect">
            <a:avLst/>
          </a:prstGeom>
          <a:scene3d>
            <a:camera prst="orthographicFront"/>
            <a:lightRig rig="threePt" dir="t"/>
          </a:scene3d>
          <a:sp3d>
            <a:bevelT/>
          </a:sp3d>
        </p:spPr>
      </p:pic>
      <p:pic>
        <p:nvPicPr>
          <p:cNvPr id="69" name="Picture 2" descr="See the source image">
            <a:extLst>
              <a:ext uri="{FF2B5EF4-FFF2-40B4-BE49-F238E27FC236}">
                <a16:creationId xmlns:a16="http://schemas.microsoft.com/office/drawing/2014/main" id="{11578C46-06D3-1314-E165-300886E1FE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20269" y="1747144"/>
            <a:ext cx="78570" cy="27326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7D80647F-BEE5-ED20-24EC-5B8941B71683}"/>
              </a:ext>
            </a:extLst>
          </p:cNvPr>
          <p:cNvPicPr>
            <a:picLocks noChangeAspect="1"/>
          </p:cNvPicPr>
          <p:nvPr/>
        </p:nvPicPr>
        <p:blipFill>
          <a:blip r:embed="rId4"/>
          <a:stretch>
            <a:fillRect/>
          </a:stretch>
        </p:blipFill>
        <p:spPr>
          <a:xfrm>
            <a:off x="3076701" y="1740412"/>
            <a:ext cx="78570" cy="273260"/>
          </a:xfrm>
          <a:prstGeom prst="rect">
            <a:avLst/>
          </a:prstGeom>
          <a:scene3d>
            <a:camera prst="orthographicFront"/>
            <a:lightRig rig="threePt" dir="t"/>
          </a:scene3d>
          <a:sp3d>
            <a:bevelT/>
          </a:sp3d>
        </p:spPr>
      </p:pic>
      <p:pic>
        <p:nvPicPr>
          <p:cNvPr id="71" name="Picture 2" descr="CW5">
            <a:extLst>
              <a:ext uri="{FF2B5EF4-FFF2-40B4-BE49-F238E27FC236}">
                <a16:creationId xmlns:a16="http://schemas.microsoft.com/office/drawing/2014/main" id="{06F89E24-B20B-E23F-297C-CEA646B5BB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831" y="1734430"/>
            <a:ext cx="92812" cy="27326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72">
            <a:extLst>
              <a:ext uri="{FF2B5EF4-FFF2-40B4-BE49-F238E27FC236}">
                <a16:creationId xmlns:a16="http://schemas.microsoft.com/office/drawing/2014/main" id="{E09C5895-6C4A-A56B-D996-598921BCE9FE}"/>
              </a:ext>
            </a:extLst>
          </p:cNvPr>
          <p:cNvSpPr txBox="1"/>
          <p:nvPr/>
        </p:nvSpPr>
        <p:spPr>
          <a:xfrm>
            <a:off x="644983" y="2776936"/>
            <a:ext cx="822960" cy="274320"/>
          </a:xfrm>
          <a:prstGeom prst="rect">
            <a:avLst/>
          </a:prstGeom>
          <a:noFill/>
          <a:ln w="15875">
            <a:solidFill>
              <a:srgbClr val="92D050"/>
            </a:solidFill>
          </a:ln>
          <a:effectLst>
            <a:outerShdw blurRad="107950" dist="12700" dir="5400000" algn="ctr">
              <a:srgbClr val="000000"/>
            </a:outerShdw>
          </a:effectLst>
          <a:scene3d>
            <a:camera prst="orthographicFront"/>
            <a:lightRig rig="threePt" dir="t"/>
          </a:scene3d>
          <a:sp3d>
            <a:bevelT/>
          </a:sp3d>
        </p:spPr>
        <p:txBody>
          <a:bodyPr wrap="square" rtlCol="0" anchor="ctr">
            <a:spAutoFit/>
          </a:bodyPr>
          <a:lstStyle/>
          <a:p>
            <a:pPr algn="ctr">
              <a:defRPr/>
            </a:pPr>
            <a:r>
              <a:rPr lang="en-US" sz="1000" dirty="0">
                <a:solidFill>
                  <a:prstClr val="black"/>
                </a:solidFill>
                <a:latin typeface="Arial" panose="020B0604020202020204" pitchFamily="34" charset="0"/>
                <a:cs typeface="Arial" panose="020B0604020202020204" pitchFamily="34" charset="0"/>
              </a:rPr>
              <a:t>Phase I</a:t>
            </a:r>
          </a:p>
        </p:txBody>
      </p:sp>
      <p:sp>
        <p:nvSpPr>
          <p:cNvPr id="74" name="TextBox 73">
            <a:extLst>
              <a:ext uri="{FF2B5EF4-FFF2-40B4-BE49-F238E27FC236}">
                <a16:creationId xmlns:a16="http://schemas.microsoft.com/office/drawing/2014/main" id="{308401D0-0642-04FA-0CF9-C4D8FF087240}"/>
              </a:ext>
            </a:extLst>
          </p:cNvPr>
          <p:cNvSpPr txBox="1"/>
          <p:nvPr/>
        </p:nvSpPr>
        <p:spPr>
          <a:xfrm>
            <a:off x="2537627" y="2780069"/>
            <a:ext cx="822960" cy="274320"/>
          </a:xfrm>
          <a:prstGeom prst="rect">
            <a:avLst/>
          </a:prstGeom>
          <a:noFill/>
          <a:ln w="15875">
            <a:solidFill>
              <a:srgbClr val="FFC000"/>
            </a:solidFill>
          </a:ln>
          <a:effectLst>
            <a:outerShdw blurRad="107950" dist="12700" dir="5400000" algn="ctr">
              <a:srgbClr val="000000"/>
            </a:outerShdw>
          </a:effectLst>
          <a:scene3d>
            <a:camera prst="orthographicFront"/>
            <a:lightRig rig="threePt" dir="t"/>
          </a:scene3d>
          <a:sp3d>
            <a:bevelT/>
          </a:sp3d>
        </p:spPr>
        <p:txBody>
          <a:bodyPr wrap="square" rtlCol="0" anchor="ctr">
            <a:spAutoFit/>
          </a:bodyPr>
          <a:lstStyle/>
          <a:p>
            <a:pPr algn="ctr">
              <a:defRPr/>
            </a:pPr>
            <a:r>
              <a:rPr lang="en-US" sz="1000" dirty="0">
                <a:solidFill>
                  <a:prstClr val="black"/>
                </a:solidFill>
                <a:latin typeface="Arial" panose="020B0604020202020204" pitchFamily="34" charset="0"/>
                <a:cs typeface="Arial" panose="020B0604020202020204" pitchFamily="34" charset="0"/>
              </a:rPr>
              <a:t>Phase II</a:t>
            </a:r>
          </a:p>
        </p:txBody>
      </p:sp>
      <p:sp>
        <p:nvSpPr>
          <p:cNvPr id="75" name="Left Brace 74">
            <a:extLst>
              <a:ext uri="{FF2B5EF4-FFF2-40B4-BE49-F238E27FC236}">
                <a16:creationId xmlns:a16="http://schemas.microsoft.com/office/drawing/2014/main" id="{6D976725-AFE6-6CCC-5DBA-CD394090EF82}"/>
              </a:ext>
            </a:extLst>
          </p:cNvPr>
          <p:cNvSpPr/>
          <p:nvPr/>
        </p:nvSpPr>
        <p:spPr>
          <a:xfrm rot="16200000">
            <a:off x="6505281" y="1738574"/>
            <a:ext cx="346458" cy="1584121"/>
          </a:xfrm>
          <a:prstGeom prst="leftBrace">
            <a:avLst/>
          </a:prstGeom>
          <a:ln/>
          <a:scene3d>
            <a:camera prst="orthographicFront"/>
            <a:lightRig rig="threePt" dir="t"/>
          </a:scene3d>
          <a:sp3d>
            <a:bevelT/>
          </a:sp3d>
        </p:spPr>
        <p:style>
          <a:lnRef idx="2">
            <a:schemeClr val="dk1"/>
          </a:lnRef>
          <a:fillRef idx="0">
            <a:schemeClr val="dk1"/>
          </a:fillRef>
          <a:effectRef idx="1">
            <a:schemeClr val="dk1"/>
          </a:effectRef>
          <a:fontRef idx="minor">
            <a:schemeClr val="tx1"/>
          </a:fontRef>
        </p:style>
        <p:txBody>
          <a:bodyPr rtlCol="0" anchor="ctr"/>
          <a:lstStyle/>
          <a:p>
            <a:pPr algn="ctr">
              <a:defRPr/>
            </a:pPr>
            <a:endParaRPr lang="en-US" sz="1400" dirty="0">
              <a:solidFill>
                <a:prstClr val="black"/>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BC201EC4-758E-DF8C-FD73-489545993CF4}"/>
              </a:ext>
            </a:extLst>
          </p:cNvPr>
          <p:cNvSpPr txBox="1"/>
          <p:nvPr/>
        </p:nvSpPr>
        <p:spPr>
          <a:xfrm>
            <a:off x="6322915" y="2783959"/>
            <a:ext cx="822960" cy="274320"/>
          </a:xfrm>
          <a:prstGeom prst="rect">
            <a:avLst/>
          </a:prstGeom>
          <a:noFill/>
          <a:ln>
            <a:solidFill>
              <a:schemeClr val="tx1"/>
            </a:solidFill>
          </a:ln>
          <a:effectLst>
            <a:outerShdw blurRad="107950" dist="12700" dir="5400000" algn="ctr">
              <a:srgbClr val="000000"/>
            </a:outerShdw>
          </a:effectLst>
          <a:scene3d>
            <a:camera prst="orthographicFront"/>
            <a:lightRig rig="threePt" dir="t"/>
          </a:scene3d>
          <a:sp3d>
            <a:bevelT/>
          </a:sp3d>
        </p:spPr>
        <p:txBody>
          <a:bodyPr wrap="square" rtlCol="0" anchor="ctr">
            <a:spAutoFit/>
          </a:bodyPr>
          <a:lstStyle/>
          <a:p>
            <a:pPr algn="ctr">
              <a:defRPr/>
            </a:pPr>
            <a:r>
              <a:rPr lang="en-US" sz="1000" dirty="0">
                <a:solidFill>
                  <a:prstClr val="black"/>
                </a:solidFill>
                <a:latin typeface="Arial" panose="020B0604020202020204" pitchFamily="34" charset="0"/>
                <a:cs typeface="Arial" panose="020B0604020202020204" pitchFamily="34" charset="0"/>
              </a:rPr>
              <a:t>Phase IV</a:t>
            </a:r>
          </a:p>
        </p:txBody>
      </p:sp>
      <p:sp>
        <p:nvSpPr>
          <p:cNvPr id="77" name="Left Brace 76">
            <a:extLst>
              <a:ext uri="{FF2B5EF4-FFF2-40B4-BE49-F238E27FC236}">
                <a16:creationId xmlns:a16="http://schemas.microsoft.com/office/drawing/2014/main" id="{904E0B3E-4723-7952-CDEC-E3903918ED16}"/>
              </a:ext>
            </a:extLst>
          </p:cNvPr>
          <p:cNvSpPr/>
          <p:nvPr/>
        </p:nvSpPr>
        <p:spPr>
          <a:xfrm rot="16200000">
            <a:off x="4668522" y="1773989"/>
            <a:ext cx="346458" cy="1550025"/>
          </a:xfrm>
          <a:prstGeom prst="leftBrace">
            <a:avLst/>
          </a:prstGeom>
          <a:ln/>
          <a:scene3d>
            <a:camera prst="orthographicFront"/>
            <a:lightRig rig="threePt" dir="t"/>
          </a:scene3d>
          <a:sp3d>
            <a:bevelT/>
          </a:sp3d>
        </p:spPr>
        <p:style>
          <a:lnRef idx="2">
            <a:schemeClr val="dk1"/>
          </a:lnRef>
          <a:fillRef idx="0">
            <a:schemeClr val="dk1"/>
          </a:fillRef>
          <a:effectRef idx="1">
            <a:schemeClr val="dk1"/>
          </a:effectRef>
          <a:fontRef idx="minor">
            <a:schemeClr val="tx1"/>
          </a:fontRef>
        </p:style>
        <p:txBody>
          <a:bodyPr rtlCol="0" anchor="ctr"/>
          <a:lstStyle/>
          <a:p>
            <a:pPr algn="ctr">
              <a:defRPr/>
            </a:pPr>
            <a:endParaRPr lang="en-US" sz="1400" dirty="0">
              <a:solidFill>
                <a:prstClr val="black"/>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21E48907-76B6-35DC-B375-FE51ABF71065}"/>
              </a:ext>
            </a:extLst>
          </p:cNvPr>
          <p:cNvSpPr txBox="1"/>
          <p:nvPr/>
        </p:nvSpPr>
        <p:spPr>
          <a:xfrm>
            <a:off x="4430271" y="2780069"/>
            <a:ext cx="822960" cy="274320"/>
          </a:xfrm>
          <a:prstGeom prst="rect">
            <a:avLst/>
          </a:prstGeom>
          <a:noFill/>
          <a:ln w="19050">
            <a:solidFill>
              <a:srgbClr val="FFC000"/>
            </a:solidFill>
          </a:ln>
          <a:effectLst>
            <a:outerShdw blurRad="107950" dist="12700" dir="5400000" algn="ctr">
              <a:srgbClr val="000000"/>
            </a:outerShdw>
          </a:effectLst>
          <a:scene3d>
            <a:camera prst="orthographicFront"/>
            <a:lightRig rig="threePt" dir="t"/>
          </a:scene3d>
          <a:sp3d>
            <a:bevelT/>
          </a:sp3d>
        </p:spPr>
        <p:txBody>
          <a:bodyPr wrap="square" rtlCol="0" anchor="ctr">
            <a:spAutoFit/>
          </a:bodyPr>
          <a:lstStyle/>
          <a:p>
            <a:pPr algn="ctr">
              <a:defRPr/>
            </a:pPr>
            <a:r>
              <a:rPr lang="en-US" sz="1000" dirty="0">
                <a:solidFill>
                  <a:prstClr val="black"/>
                </a:solidFill>
                <a:latin typeface="Arial" panose="020B0604020202020204" pitchFamily="34" charset="0"/>
                <a:cs typeface="Arial" panose="020B0604020202020204" pitchFamily="34" charset="0"/>
              </a:rPr>
              <a:t>Phase III</a:t>
            </a:r>
          </a:p>
        </p:txBody>
      </p:sp>
      <p:sp>
        <p:nvSpPr>
          <p:cNvPr id="79" name="TextBox 78">
            <a:extLst>
              <a:ext uri="{FF2B5EF4-FFF2-40B4-BE49-F238E27FC236}">
                <a16:creationId xmlns:a16="http://schemas.microsoft.com/office/drawing/2014/main" id="{D2675C13-28C6-42BC-6050-6593825AA09F}"/>
              </a:ext>
            </a:extLst>
          </p:cNvPr>
          <p:cNvSpPr txBox="1"/>
          <p:nvPr/>
        </p:nvSpPr>
        <p:spPr>
          <a:xfrm>
            <a:off x="7753834" y="2790997"/>
            <a:ext cx="822960" cy="274320"/>
          </a:xfrm>
          <a:prstGeom prst="rect">
            <a:avLst/>
          </a:prstGeom>
          <a:noFill/>
          <a:ln>
            <a:solidFill>
              <a:srgbClr val="FFC000"/>
            </a:solidFill>
          </a:ln>
          <a:effectLst>
            <a:outerShdw blurRad="107950" dist="12700" dir="5400000" algn="ctr">
              <a:srgbClr val="000000"/>
            </a:outerShdw>
          </a:effectLst>
          <a:scene3d>
            <a:camera prst="orthographicFront"/>
            <a:lightRig rig="threePt" dir="t"/>
          </a:scene3d>
          <a:sp3d>
            <a:bevelT/>
          </a:sp3d>
        </p:spPr>
        <p:txBody>
          <a:bodyPr wrap="square" rtlCol="0" anchor="ctr">
            <a:spAutoFit/>
          </a:bodyPr>
          <a:lstStyle/>
          <a:p>
            <a:pPr algn="ctr">
              <a:defRPr/>
            </a:pPr>
            <a:r>
              <a:rPr lang="en-US" sz="1000" dirty="0">
                <a:solidFill>
                  <a:prstClr val="black"/>
                </a:solidFill>
                <a:latin typeface="Arial" panose="020B0604020202020204" pitchFamily="34" charset="0"/>
                <a:cs typeface="Arial" panose="020B0604020202020204" pitchFamily="34" charset="0"/>
              </a:rPr>
              <a:t>Phase V</a:t>
            </a:r>
          </a:p>
        </p:txBody>
      </p:sp>
      <p:sp>
        <p:nvSpPr>
          <p:cNvPr id="85" name="Left Brace 84">
            <a:extLst>
              <a:ext uri="{FF2B5EF4-FFF2-40B4-BE49-F238E27FC236}">
                <a16:creationId xmlns:a16="http://schemas.microsoft.com/office/drawing/2014/main" id="{C2F8E995-6C63-498D-1051-1B93117424FA}"/>
              </a:ext>
            </a:extLst>
          </p:cNvPr>
          <p:cNvSpPr/>
          <p:nvPr/>
        </p:nvSpPr>
        <p:spPr>
          <a:xfrm rot="16200000">
            <a:off x="7992085" y="2169402"/>
            <a:ext cx="346458" cy="702980"/>
          </a:xfrm>
          <a:prstGeom prst="leftBrace">
            <a:avLst/>
          </a:prstGeom>
          <a:ln/>
          <a:scene3d>
            <a:camera prst="orthographicFront"/>
            <a:lightRig rig="threePt" dir="t"/>
          </a:scene3d>
          <a:sp3d>
            <a:bevelT/>
          </a:sp3d>
        </p:spPr>
        <p:style>
          <a:lnRef idx="2">
            <a:schemeClr val="dk1"/>
          </a:lnRef>
          <a:fillRef idx="0">
            <a:schemeClr val="dk1"/>
          </a:fillRef>
          <a:effectRef idx="1">
            <a:schemeClr val="dk1"/>
          </a:effectRef>
          <a:fontRef idx="minor">
            <a:schemeClr val="tx1"/>
          </a:fontRef>
        </p:style>
        <p:txBody>
          <a:bodyPr rtlCol="0" anchor="ctr"/>
          <a:lstStyle/>
          <a:p>
            <a:pPr algn="ctr">
              <a:defRPr/>
            </a:pPr>
            <a:endParaRPr lang="en-US" sz="1400" dirty="0">
              <a:solidFill>
                <a:prstClr val="black"/>
              </a:solidFill>
              <a:latin typeface="Arial" panose="020B0604020202020204" pitchFamily="34" charset="0"/>
              <a:cs typeface="Arial" panose="020B0604020202020204" pitchFamily="34" charset="0"/>
            </a:endParaRPr>
          </a:p>
        </p:txBody>
      </p:sp>
      <p:grpSp>
        <p:nvGrpSpPr>
          <p:cNvPr id="86" name="Group 85">
            <a:extLst>
              <a:ext uri="{FF2B5EF4-FFF2-40B4-BE49-F238E27FC236}">
                <a16:creationId xmlns:a16="http://schemas.microsoft.com/office/drawing/2014/main" id="{CFB3D481-1344-26FF-0AA1-E0F6AF4CFA88}"/>
              </a:ext>
            </a:extLst>
          </p:cNvPr>
          <p:cNvGrpSpPr/>
          <p:nvPr/>
        </p:nvGrpSpPr>
        <p:grpSpPr>
          <a:xfrm>
            <a:off x="2186137" y="1703604"/>
            <a:ext cx="702980" cy="333441"/>
            <a:chOff x="-263281" y="3301713"/>
            <a:chExt cx="658639" cy="292350"/>
          </a:xfrm>
        </p:grpSpPr>
        <p:sp>
          <p:nvSpPr>
            <p:cNvPr id="87" name="Freeform: Shape 86">
              <a:extLst>
                <a:ext uri="{FF2B5EF4-FFF2-40B4-BE49-F238E27FC236}">
                  <a16:creationId xmlns:a16="http://schemas.microsoft.com/office/drawing/2014/main" id="{0435D46B-EAB4-26BA-73EB-A40B1031F7C6}"/>
                </a:ext>
              </a:extLst>
            </p:cNvPr>
            <p:cNvSpPr/>
            <p:nvPr/>
          </p:nvSpPr>
          <p:spPr>
            <a:xfrm>
              <a:off x="-263281" y="3301713"/>
              <a:ext cx="658639" cy="292350"/>
            </a:xfrm>
            <a:custGeom>
              <a:avLst/>
              <a:gdLst>
                <a:gd name="connsiteX0" fmla="*/ 0 w 789408"/>
                <a:gd name="connsiteY0" fmla="*/ 31392 h 313921"/>
                <a:gd name="connsiteX1" fmla="*/ 31392 w 789408"/>
                <a:gd name="connsiteY1" fmla="*/ 0 h 313921"/>
                <a:gd name="connsiteX2" fmla="*/ 758016 w 789408"/>
                <a:gd name="connsiteY2" fmla="*/ 0 h 313921"/>
                <a:gd name="connsiteX3" fmla="*/ 789408 w 789408"/>
                <a:gd name="connsiteY3" fmla="*/ 31392 h 313921"/>
                <a:gd name="connsiteX4" fmla="*/ 789408 w 789408"/>
                <a:gd name="connsiteY4" fmla="*/ 282529 h 313921"/>
                <a:gd name="connsiteX5" fmla="*/ 758016 w 789408"/>
                <a:gd name="connsiteY5" fmla="*/ 313921 h 313921"/>
                <a:gd name="connsiteX6" fmla="*/ 31392 w 789408"/>
                <a:gd name="connsiteY6" fmla="*/ 313921 h 313921"/>
                <a:gd name="connsiteX7" fmla="*/ 0 w 789408"/>
                <a:gd name="connsiteY7" fmla="*/ 282529 h 313921"/>
                <a:gd name="connsiteX8" fmla="*/ 0 w 789408"/>
                <a:gd name="connsiteY8" fmla="*/ 31392 h 3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08" h="313921">
                  <a:moveTo>
                    <a:pt x="0" y="31392"/>
                  </a:moveTo>
                  <a:cubicBezTo>
                    <a:pt x="0" y="14055"/>
                    <a:pt x="14055" y="0"/>
                    <a:pt x="31392" y="0"/>
                  </a:cubicBezTo>
                  <a:lnTo>
                    <a:pt x="758016" y="0"/>
                  </a:lnTo>
                  <a:cubicBezTo>
                    <a:pt x="775353" y="0"/>
                    <a:pt x="789408" y="14055"/>
                    <a:pt x="789408" y="31392"/>
                  </a:cubicBezTo>
                  <a:lnTo>
                    <a:pt x="789408" y="282529"/>
                  </a:lnTo>
                  <a:cubicBezTo>
                    <a:pt x="789408" y="299866"/>
                    <a:pt x="775353" y="313921"/>
                    <a:pt x="758016" y="313921"/>
                  </a:cubicBezTo>
                  <a:lnTo>
                    <a:pt x="31392" y="313921"/>
                  </a:lnTo>
                  <a:cubicBezTo>
                    <a:pt x="14055" y="313921"/>
                    <a:pt x="0" y="299866"/>
                    <a:pt x="0" y="282529"/>
                  </a:cubicBezTo>
                  <a:lnTo>
                    <a:pt x="0" y="31392"/>
                  </a:lnTo>
                  <a:close/>
                </a:path>
              </a:pathLst>
            </a:custGeom>
            <a:ln w="38100">
              <a:solidFill>
                <a:srgbClr val="00B050"/>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326" tIns="14516" rIns="18326" bIns="14516" numCol="1" spcCol="1270" anchor="ctr" anchorCtr="0">
              <a:noAutofit/>
            </a:bodyPr>
            <a:lstStyle/>
            <a:p>
              <a:pPr algn="ctr" defTabSz="266700">
                <a:lnSpc>
                  <a:spcPct val="90000"/>
                </a:lnSpc>
                <a:spcBef>
                  <a:spcPct val="0"/>
                </a:spcBef>
                <a:spcAft>
                  <a:spcPct val="35000"/>
                </a:spcAft>
              </a:pPr>
              <a:r>
                <a:rPr lang="en-US" sz="1000" b="1" dirty="0">
                  <a:latin typeface="Arial" panose="020B0604020202020204" pitchFamily="34" charset="0"/>
                  <a:cs typeface="Arial" panose="020B0604020202020204" pitchFamily="34" charset="0"/>
                </a:rPr>
                <a:t>   WOIC       (DL)</a:t>
              </a:r>
              <a:endParaRPr lang="en-US" sz="1200" b="1" dirty="0">
                <a:latin typeface="Arial" panose="020B0604020202020204" pitchFamily="34" charset="0"/>
                <a:cs typeface="Arial" panose="020B0604020202020204" pitchFamily="34" charset="0"/>
              </a:endParaRPr>
            </a:p>
          </p:txBody>
        </p:sp>
        <p:pic>
          <p:nvPicPr>
            <p:cNvPr id="88" name="Picture 87">
              <a:extLst>
                <a:ext uri="{FF2B5EF4-FFF2-40B4-BE49-F238E27FC236}">
                  <a16:creationId xmlns:a16="http://schemas.microsoft.com/office/drawing/2014/main" id="{9232AC4D-76F9-40AE-5431-AB33F646F9EA}"/>
                </a:ext>
              </a:extLst>
            </p:cNvPr>
            <p:cNvPicPr>
              <a:picLocks noChangeAspect="1"/>
            </p:cNvPicPr>
            <p:nvPr/>
          </p:nvPicPr>
          <p:blipFill>
            <a:blip r:embed="rId4"/>
            <a:stretch>
              <a:fillRect/>
            </a:stretch>
          </p:blipFill>
          <p:spPr>
            <a:xfrm>
              <a:off x="-220978" y="3330302"/>
              <a:ext cx="73614" cy="239586"/>
            </a:xfrm>
            <a:prstGeom prst="rect">
              <a:avLst/>
            </a:prstGeom>
            <a:scene3d>
              <a:camera prst="orthographicFront"/>
              <a:lightRig rig="threePt" dir="t"/>
            </a:scene3d>
            <a:sp3d>
              <a:bevelT/>
            </a:sp3d>
          </p:spPr>
        </p:pic>
      </p:grpSp>
      <p:sp>
        <p:nvSpPr>
          <p:cNvPr id="80" name="Freeform: Shape 79">
            <a:extLst>
              <a:ext uri="{FF2B5EF4-FFF2-40B4-BE49-F238E27FC236}">
                <a16:creationId xmlns:a16="http://schemas.microsoft.com/office/drawing/2014/main" id="{CA5FB7D8-3B87-B5BB-A73D-1626B4FFBB98}"/>
              </a:ext>
            </a:extLst>
          </p:cNvPr>
          <p:cNvSpPr/>
          <p:nvPr/>
        </p:nvSpPr>
        <p:spPr>
          <a:xfrm>
            <a:off x="4056894" y="1711685"/>
            <a:ext cx="702980" cy="333441"/>
          </a:xfrm>
          <a:custGeom>
            <a:avLst/>
            <a:gdLst>
              <a:gd name="connsiteX0" fmla="*/ 0 w 789408"/>
              <a:gd name="connsiteY0" fmla="*/ 31392 h 313921"/>
              <a:gd name="connsiteX1" fmla="*/ 31392 w 789408"/>
              <a:gd name="connsiteY1" fmla="*/ 0 h 313921"/>
              <a:gd name="connsiteX2" fmla="*/ 758016 w 789408"/>
              <a:gd name="connsiteY2" fmla="*/ 0 h 313921"/>
              <a:gd name="connsiteX3" fmla="*/ 789408 w 789408"/>
              <a:gd name="connsiteY3" fmla="*/ 31392 h 313921"/>
              <a:gd name="connsiteX4" fmla="*/ 789408 w 789408"/>
              <a:gd name="connsiteY4" fmla="*/ 282529 h 313921"/>
              <a:gd name="connsiteX5" fmla="*/ 758016 w 789408"/>
              <a:gd name="connsiteY5" fmla="*/ 313921 h 313921"/>
              <a:gd name="connsiteX6" fmla="*/ 31392 w 789408"/>
              <a:gd name="connsiteY6" fmla="*/ 313921 h 313921"/>
              <a:gd name="connsiteX7" fmla="*/ 0 w 789408"/>
              <a:gd name="connsiteY7" fmla="*/ 282529 h 313921"/>
              <a:gd name="connsiteX8" fmla="*/ 0 w 789408"/>
              <a:gd name="connsiteY8" fmla="*/ 31392 h 3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08" h="313921">
                <a:moveTo>
                  <a:pt x="0" y="31392"/>
                </a:moveTo>
                <a:cubicBezTo>
                  <a:pt x="0" y="14055"/>
                  <a:pt x="14055" y="0"/>
                  <a:pt x="31392" y="0"/>
                </a:cubicBezTo>
                <a:lnTo>
                  <a:pt x="758016" y="0"/>
                </a:lnTo>
                <a:cubicBezTo>
                  <a:pt x="775353" y="0"/>
                  <a:pt x="789408" y="14055"/>
                  <a:pt x="789408" y="31392"/>
                </a:cubicBezTo>
                <a:lnTo>
                  <a:pt x="789408" y="282529"/>
                </a:lnTo>
                <a:cubicBezTo>
                  <a:pt x="789408" y="299866"/>
                  <a:pt x="775353" y="313921"/>
                  <a:pt x="758016" y="313921"/>
                </a:cubicBezTo>
                <a:lnTo>
                  <a:pt x="31392" y="313921"/>
                </a:lnTo>
                <a:cubicBezTo>
                  <a:pt x="14055" y="313921"/>
                  <a:pt x="0" y="299866"/>
                  <a:pt x="0" y="282529"/>
                </a:cubicBezTo>
                <a:lnTo>
                  <a:pt x="0" y="31392"/>
                </a:lnTo>
                <a:close/>
              </a:path>
            </a:pathLst>
          </a:custGeom>
          <a:ln w="38100">
            <a:solidFill>
              <a:srgbClr val="00B050"/>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183" tIns="16421" rIns="21183" bIns="16421" numCol="1" spcCol="1270" anchor="ctr" anchorCtr="0">
            <a:noAutofit/>
          </a:bodyPr>
          <a:lstStyle/>
          <a:p>
            <a:pPr algn="ctr" defTabSz="333375">
              <a:lnSpc>
                <a:spcPct val="90000"/>
              </a:lnSpc>
              <a:spcBef>
                <a:spcPct val="0"/>
              </a:spcBef>
              <a:spcAft>
                <a:spcPct val="35000"/>
              </a:spcAft>
            </a:pPr>
            <a:r>
              <a:rPr lang="en-US" sz="1000" b="1" dirty="0">
                <a:latin typeface="Arial" panose="020B0604020202020204" pitchFamily="34" charset="0"/>
                <a:cs typeface="Arial" panose="020B0604020202020204" pitchFamily="34" charset="0"/>
              </a:rPr>
              <a:t> WOAC</a:t>
            </a:r>
          </a:p>
        </p:txBody>
      </p:sp>
      <p:pic>
        <p:nvPicPr>
          <p:cNvPr id="81" name="Picture 80">
            <a:extLst>
              <a:ext uri="{FF2B5EF4-FFF2-40B4-BE49-F238E27FC236}">
                <a16:creationId xmlns:a16="http://schemas.microsoft.com/office/drawing/2014/main" id="{B1DEC54B-758F-E797-A3B4-A58DBAF642A3}"/>
              </a:ext>
            </a:extLst>
          </p:cNvPr>
          <p:cNvPicPr>
            <a:picLocks noChangeAspect="1"/>
          </p:cNvPicPr>
          <p:nvPr/>
        </p:nvPicPr>
        <p:blipFill>
          <a:blip r:embed="rId6"/>
          <a:stretch>
            <a:fillRect/>
          </a:stretch>
        </p:blipFill>
        <p:spPr>
          <a:xfrm>
            <a:off x="4097618" y="1752121"/>
            <a:ext cx="76640" cy="266551"/>
          </a:xfrm>
          <a:prstGeom prst="rect">
            <a:avLst/>
          </a:prstGeom>
          <a:scene3d>
            <a:camera prst="orthographicFront"/>
            <a:lightRig rig="threePt" dir="t"/>
          </a:scene3d>
          <a:sp3d>
            <a:bevelT/>
          </a:sp3d>
        </p:spPr>
      </p:pic>
      <p:pic>
        <p:nvPicPr>
          <p:cNvPr id="57" name="Picture 56">
            <a:extLst>
              <a:ext uri="{FF2B5EF4-FFF2-40B4-BE49-F238E27FC236}">
                <a16:creationId xmlns:a16="http://schemas.microsoft.com/office/drawing/2014/main" id="{50D4BADE-9B91-C3BB-5CA9-82E3F0321B88}"/>
              </a:ext>
            </a:extLst>
          </p:cNvPr>
          <p:cNvPicPr>
            <a:picLocks noChangeAspect="1"/>
          </p:cNvPicPr>
          <p:nvPr/>
        </p:nvPicPr>
        <p:blipFill>
          <a:blip r:embed="rId7"/>
          <a:stretch>
            <a:fillRect/>
          </a:stretch>
        </p:blipFill>
        <p:spPr>
          <a:xfrm>
            <a:off x="5963210" y="1755564"/>
            <a:ext cx="77995" cy="271262"/>
          </a:xfrm>
          <a:prstGeom prst="rect">
            <a:avLst/>
          </a:prstGeom>
          <a:scene3d>
            <a:camera prst="orthographicFront"/>
            <a:lightRig rig="threePt" dir="t"/>
          </a:scene3d>
          <a:sp3d>
            <a:bevelT/>
          </a:sp3d>
        </p:spPr>
      </p:pic>
      <p:cxnSp>
        <p:nvCxnSpPr>
          <p:cNvPr id="90" name="Straight Connector 89">
            <a:extLst>
              <a:ext uri="{FF2B5EF4-FFF2-40B4-BE49-F238E27FC236}">
                <a16:creationId xmlns:a16="http://schemas.microsoft.com/office/drawing/2014/main" id="{209FA420-6CE2-B848-66F8-5A6AD301A829}"/>
              </a:ext>
            </a:extLst>
          </p:cNvPr>
          <p:cNvCxnSpPr/>
          <p:nvPr/>
        </p:nvCxnSpPr>
        <p:spPr>
          <a:xfrm>
            <a:off x="305666" y="1422400"/>
            <a:ext cx="5394960" cy="0"/>
          </a:xfrm>
          <a:prstGeom prst="line">
            <a:avLst/>
          </a:prstGeom>
          <a:scene3d>
            <a:camera prst="orthographicFront"/>
            <a:lightRig rig="threePt" dir="t"/>
          </a:scene3d>
          <a:sp3d>
            <a:bevelT/>
          </a:sp3d>
        </p:spPr>
        <p:style>
          <a:lnRef idx="2">
            <a:schemeClr val="dk1"/>
          </a:lnRef>
          <a:fillRef idx="0">
            <a:schemeClr val="dk1"/>
          </a:fillRef>
          <a:effectRef idx="1">
            <a:schemeClr val="dk1"/>
          </a:effectRef>
          <a:fontRef idx="minor">
            <a:schemeClr val="tx1"/>
          </a:fontRef>
        </p:style>
      </p:cxnSp>
      <p:cxnSp>
        <p:nvCxnSpPr>
          <p:cNvPr id="91" name="Straight Connector 90">
            <a:extLst>
              <a:ext uri="{FF2B5EF4-FFF2-40B4-BE49-F238E27FC236}">
                <a16:creationId xmlns:a16="http://schemas.microsoft.com/office/drawing/2014/main" id="{06009AE6-1F44-7649-B181-4E6613152E03}"/>
              </a:ext>
            </a:extLst>
          </p:cNvPr>
          <p:cNvCxnSpPr>
            <a:cxnSpLocks/>
          </p:cNvCxnSpPr>
          <p:nvPr/>
        </p:nvCxnSpPr>
        <p:spPr>
          <a:xfrm>
            <a:off x="293909" y="1243959"/>
            <a:ext cx="0" cy="331475"/>
          </a:xfrm>
          <a:prstGeom prst="line">
            <a:avLst/>
          </a:prstGeom>
        </p:spPr>
        <p:style>
          <a:lnRef idx="2">
            <a:schemeClr val="dk1"/>
          </a:lnRef>
          <a:fillRef idx="0">
            <a:schemeClr val="dk1"/>
          </a:fillRef>
          <a:effectRef idx="1">
            <a:schemeClr val="dk1"/>
          </a:effectRef>
          <a:fontRef idx="minor">
            <a:schemeClr val="tx1"/>
          </a:fontRef>
        </p:style>
      </p:cxnSp>
      <p:cxnSp>
        <p:nvCxnSpPr>
          <p:cNvPr id="92" name="Straight Connector 91">
            <a:extLst>
              <a:ext uri="{FF2B5EF4-FFF2-40B4-BE49-F238E27FC236}">
                <a16:creationId xmlns:a16="http://schemas.microsoft.com/office/drawing/2014/main" id="{9BA89EB2-CF14-3A1E-6DD9-6439A0F40F71}"/>
              </a:ext>
            </a:extLst>
          </p:cNvPr>
          <p:cNvCxnSpPr>
            <a:cxnSpLocks/>
          </p:cNvCxnSpPr>
          <p:nvPr/>
        </p:nvCxnSpPr>
        <p:spPr>
          <a:xfrm>
            <a:off x="5692909" y="1246955"/>
            <a:ext cx="0" cy="331475"/>
          </a:xfrm>
          <a:prstGeom prst="line">
            <a:avLst/>
          </a:prstGeom>
        </p:spPr>
        <p:style>
          <a:lnRef idx="2">
            <a:schemeClr val="dk1"/>
          </a:lnRef>
          <a:fillRef idx="0">
            <a:schemeClr val="dk1"/>
          </a:fillRef>
          <a:effectRef idx="1">
            <a:schemeClr val="dk1"/>
          </a:effectRef>
          <a:fontRef idx="minor">
            <a:schemeClr val="tx1"/>
          </a:fontRef>
        </p:style>
      </p:cxnSp>
      <p:cxnSp>
        <p:nvCxnSpPr>
          <p:cNvPr id="94" name="Straight Connector 93">
            <a:extLst>
              <a:ext uri="{FF2B5EF4-FFF2-40B4-BE49-F238E27FC236}">
                <a16:creationId xmlns:a16="http://schemas.microsoft.com/office/drawing/2014/main" id="{53E838A2-AB06-0501-892D-7F89BB8D04D3}"/>
              </a:ext>
            </a:extLst>
          </p:cNvPr>
          <p:cNvCxnSpPr>
            <a:cxnSpLocks/>
          </p:cNvCxnSpPr>
          <p:nvPr/>
        </p:nvCxnSpPr>
        <p:spPr>
          <a:xfrm>
            <a:off x="5804324" y="1422400"/>
            <a:ext cx="2926080" cy="0"/>
          </a:xfrm>
          <a:prstGeom prst="line">
            <a:avLst/>
          </a:prstGeom>
          <a:scene3d>
            <a:camera prst="orthographicFront"/>
            <a:lightRig rig="threePt" dir="t"/>
          </a:scene3d>
          <a:sp3d>
            <a:bevelT/>
          </a:sp3d>
        </p:spPr>
        <p:style>
          <a:lnRef idx="2">
            <a:schemeClr val="dk1"/>
          </a:lnRef>
          <a:fillRef idx="0">
            <a:schemeClr val="dk1"/>
          </a:fillRef>
          <a:effectRef idx="1">
            <a:schemeClr val="dk1"/>
          </a:effectRef>
          <a:fontRef idx="minor">
            <a:schemeClr val="tx1"/>
          </a:fontRef>
        </p:style>
      </p:cxnSp>
      <p:cxnSp>
        <p:nvCxnSpPr>
          <p:cNvPr id="95" name="Straight Connector 94">
            <a:extLst>
              <a:ext uri="{FF2B5EF4-FFF2-40B4-BE49-F238E27FC236}">
                <a16:creationId xmlns:a16="http://schemas.microsoft.com/office/drawing/2014/main" id="{17E1B983-AC59-3765-F16D-83D270803E7C}"/>
              </a:ext>
            </a:extLst>
          </p:cNvPr>
          <p:cNvCxnSpPr>
            <a:cxnSpLocks/>
          </p:cNvCxnSpPr>
          <p:nvPr/>
        </p:nvCxnSpPr>
        <p:spPr>
          <a:xfrm>
            <a:off x="5811429" y="1243976"/>
            <a:ext cx="0" cy="331475"/>
          </a:xfrm>
          <a:prstGeom prst="line">
            <a:avLst/>
          </a:prstGeom>
        </p:spPr>
        <p:style>
          <a:lnRef idx="2">
            <a:schemeClr val="dk1"/>
          </a:lnRef>
          <a:fillRef idx="0">
            <a:schemeClr val="dk1"/>
          </a:fillRef>
          <a:effectRef idx="1">
            <a:schemeClr val="dk1"/>
          </a:effectRef>
          <a:fontRef idx="minor">
            <a:schemeClr val="tx1"/>
          </a:fontRef>
        </p:style>
      </p:cxnSp>
      <p:cxnSp>
        <p:nvCxnSpPr>
          <p:cNvPr id="96" name="Straight Connector 95">
            <a:extLst>
              <a:ext uri="{FF2B5EF4-FFF2-40B4-BE49-F238E27FC236}">
                <a16:creationId xmlns:a16="http://schemas.microsoft.com/office/drawing/2014/main" id="{B6C113F2-10A1-D0C9-6F2E-CDCA673FDC9C}"/>
              </a:ext>
            </a:extLst>
          </p:cNvPr>
          <p:cNvCxnSpPr>
            <a:cxnSpLocks/>
          </p:cNvCxnSpPr>
          <p:nvPr/>
        </p:nvCxnSpPr>
        <p:spPr>
          <a:xfrm>
            <a:off x="8740674" y="1246969"/>
            <a:ext cx="0" cy="331475"/>
          </a:xfrm>
          <a:prstGeom prst="line">
            <a:avLst/>
          </a:prstGeom>
        </p:spPr>
        <p:style>
          <a:lnRef idx="2">
            <a:schemeClr val="dk1"/>
          </a:lnRef>
          <a:fillRef idx="0">
            <a:schemeClr val="dk1"/>
          </a:fillRef>
          <a:effectRef idx="1">
            <a:schemeClr val="dk1"/>
          </a:effectRef>
          <a:fontRef idx="minor">
            <a:schemeClr val="tx1"/>
          </a:fontRef>
        </p:style>
      </p:cxnSp>
      <p:sp>
        <p:nvSpPr>
          <p:cNvPr id="97" name="TextBox 96">
            <a:extLst>
              <a:ext uri="{FF2B5EF4-FFF2-40B4-BE49-F238E27FC236}">
                <a16:creationId xmlns:a16="http://schemas.microsoft.com/office/drawing/2014/main" id="{309D41BB-709E-3FB4-B7D8-AEB37DDE5A33}"/>
              </a:ext>
            </a:extLst>
          </p:cNvPr>
          <p:cNvSpPr txBox="1"/>
          <p:nvPr/>
        </p:nvSpPr>
        <p:spPr>
          <a:xfrm>
            <a:off x="1101486" y="1202127"/>
            <a:ext cx="3856660" cy="276999"/>
          </a:xfrm>
          <a:prstGeom prst="rect">
            <a:avLst/>
          </a:prstGeom>
          <a:noFill/>
        </p:spPr>
        <p:txBody>
          <a:bodyPr wrap="square" rtlCol="0">
            <a:spAutoFit/>
          </a:bodyPr>
          <a:lstStyle/>
          <a:p>
            <a:pPr algn="ctr"/>
            <a:r>
              <a:rPr lang="en-US" sz="1200" b="1" dirty="0">
                <a:solidFill>
                  <a:srgbClr val="FF0000"/>
                </a:solidFill>
                <a:effectLst>
                  <a:outerShdw blurRad="38100" dist="38100" dir="2700000" algn="tl">
                    <a:srgbClr val="000000">
                      <a:alpha val="43137"/>
                    </a:srgbClr>
                  </a:outerShdw>
                </a:effectLst>
                <a:latin typeface=" Arial"/>
              </a:rPr>
              <a:t>FY 22-24</a:t>
            </a:r>
          </a:p>
        </p:txBody>
      </p:sp>
      <p:sp>
        <p:nvSpPr>
          <p:cNvPr id="98" name="TextBox 97">
            <a:extLst>
              <a:ext uri="{FF2B5EF4-FFF2-40B4-BE49-F238E27FC236}">
                <a16:creationId xmlns:a16="http://schemas.microsoft.com/office/drawing/2014/main" id="{57020523-0D5E-8DBA-F3F6-3D3025A8B095}"/>
              </a:ext>
            </a:extLst>
          </p:cNvPr>
          <p:cNvSpPr txBox="1"/>
          <p:nvPr/>
        </p:nvSpPr>
        <p:spPr>
          <a:xfrm>
            <a:off x="6216284" y="1204090"/>
            <a:ext cx="2189892" cy="276999"/>
          </a:xfrm>
          <a:prstGeom prst="rect">
            <a:avLst/>
          </a:prstGeom>
          <a:noFill/>
        </p:spPr>
        <p:txBody>
          <a:bodyPr wrap="square" rtlCol="0">
            <a:spAutoFit/>
          </a:bodyPr>
          <a:lstStyle/>
          <a:p>
            <a:pPr algn="ctr"/>
            <a:r>
              <a:rPr lang="en-US" sz="1200" b="1" dirty="0">
                <a:solidFill>
                  <a:srgbClr val="FF0000"/>
                </a:solidFill>
                <a:effectLst>
                  <a:outerShdw blurRad="38100" dist="38100" dir="2700000" algn="tl">
                    <a:srgbClr val="000000">
                      <a:alpha val="43137"/>
                    </a:srgbClr>
                  </a:outerShdw>
                </a:effectLst>
                <a:latin typeface=" Arial"/>
              </a:rPr>
              <a:t>FY 24-25</a:t>
            </a:r>
          </a:p>
        </p:txBody>
      </p:sp>
      <p:sp>
        <p:nvSpPr>
          <p:cNvPr id="7" name="Freeform: Shape 6">
            <a:extLst>
              <a:ext uri="{FF2B5EF4-FFF2-40B4-BE49-F238E27FC236}">
                <a16:creationId xmlns:a16="http://schemas.microsoft.com/office/drawing/2014/main" id="{F1DD63F1-A4A2-F399-8960-48450E91C3EE}"/>
              </a:ext>
            </a:extLst>
          </p:cNvPr>
          <p:cNvSpPr/>
          <p:nvPr/>
        </p:nvSpPr>
        <p:spPr>
          <a:xfrm>
            <a:off x="6767591" y="1703605"/>
            <a:ext cx="702980" cy="333440"/>
          </a:xfrm>
          <a:custGeom>
            <a:avLst/>
            <a:gdLst>
              <a:gd name="connsiteX0" fmla="*/ 0 w 789408"/>
              <a:gd name="connsiteY0" fmla="*/ 31392 h 313921"/>
              <a:gd name="connsiteX1" fmla="*/ 31392 w 789408"/>
              <a:gd name="connsiteY1" fmla="*/ 0 h 313921"/>
              <a:gd name="connsiteX2" fmla="*/ 758016 w 789408"/>
              <a:gd name="connsiteY2" fmla="*/ 0 h 313921"/>
              <a:gd name="connsiteX3" fmla="*/ 789408 w 789408"/>
              <a:gd name="connsiteY3" fmla="*/ 31392 h 313921"/>
              <a:gd name="connsiteX4" fmla="*/ 789408 w 789408"/>
              <a:gd name="connsiteY4" fmla="*/ 282529 h 313921"/>
              <a:gd name="connsiteX5" fmla="*/ 758016 w 789408"/>
              <a:gd name="connsiteY5" fmla="*/ 313921 h 313921"/>
              <a:gd name="connsiteX6" fmla="*/ 31392 w 789408"/>
              <a:gd name="connsiteY6" fmla="*/ 313921 h 313921"/>
              <a:gd name="connsiteX7" fmla="*/ 0 w 789408"/>
              <a:gd name="connsiteY7" fmla="*/ 282529 h 313921"/>
              <a:gd name="connsiteX8" fmla="*/ 0 w 789408"/>
              <a:gd name="connsiteY8" fmla="*/ 31392 h 3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08" h="313921">
                <a:moveTo>
                  <a:pt x="0" y="31392"/>
                </a:moveTo>
                <a:cubicBezTo>
                  <a:pt x="0" y="14055"/>
                  <a:pt x="14055" y="0"/>
                  <a:pt x="31392" y="0"/>
                </a:cubicBezTo>
                <a:lnTo>
                  <a:pt x="758016" y="0"/>
                </a:lnTo>
                <a:cubicBezTo>
                  <a:pt x="775353" y="0"/>
                  <a:pt x="789408" y="14055"/>
                  <a:pt x="789408" y="31392"/>
                </a:cubicBezTo>
                <a:lnTo>
                  <a:pt x="789408" y="282529"/>
                </a:lnTo>
                <a:cubicBezTo>
                  <a:pt x="789408" y="299866"/>
                  <a:pt x="775353" y="313921"/>
                  <a:pt x="758016" y="313921"/>
                </a:cubicBezTo>
                <a:lnTo>
                  <a:pt x="31392" y="313921"/>
                </a:lnTo>
                <a:cubicBezTo>
                  <a:pt x="14055" y="313921"/>
                  <a:pt x="0" y="299866"/>
                  <a:pt x="0" y="282529"/>
                </a:cubicBezTo>
                <a:lnTo>
                  <a:pt x="0" y="31392"/>
                </a:lnTo>
                <a:close/>
              </a:path>
            </a:pathLst>
          </a:custGeom>
          <a:ln w="38100">
            <a:solidFill>
              <a:schemeClr val="accent6">
                <a:lumMod val="75000"/>
              </a:schemeClr>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326" tIns="14516" rIns="18326" bIns="14516" numCol="1" spcCol="1270" anchor="ctr" anchorCtr="0">
            <a:noAutofit/>
          </a:bodyPr>
          <a:lstStyle/>
          <a:p>
            <a:pPr algn="ctr" defTabSz="266700">
              <a:lnSpc>
                <a:spcPct val="90000"/>
              </a:lnSpc>
              <a:spcBef>
                <a:spcPct val="0"/>
              </a:spcBef>
              <a:spcAft>
                <a:spcPct val="35000"/>
              </a:spcAft>
            </a:pPr>
            <a:r>
              <a:rPr lang="en-US" sz="900" b="1" dirty="0">
                <a:latin typeface="Arial" panose="020B0604020202020204" pitchFamily="34" charset="0"/>
                <a:cs typeface="Arial" panose="020B0604020202020204" pitchFamily="34" charset="0"/>
              </a:rPr>
              <a:t>WOSC</a:t>
            </a:r>
          </a:p>
          <a:p>
            <a:pPr algn="ctr" defTabSz="266700">
              <a:lnSpc>
                <a:spcPct val="90000"/>
              </a:lnSpc>
              <a:spcBef>
                <a:spcPct val="0"/>
              </a:spcBef>
              <a:spcAft>
                <a:spcPct val="35000"/>
              </a:spcAft>
            </a:pPr>
            <a:r>
              <a:rPr lang="en-US" sz="900" b="1" dirty="0">
                <a:latin typeface="Arial" panose="020B0604020202020204" pitchFamily="34" charset="0"/>
                <a:cs typeface="Arial" panose="020B0604020202020204" pitchFamily="34" charset="0"/>
              </a:rPr>
              <a:t>FO</a:t>
            </a:r>
            <a:endParaRPr lang="en-US" sz="1100" b="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797F72F-445F-F2C4-FC34-E5B0C5399E2D}"/>
              </a:ext>
            </a:extLst>
          </p:cNvPr>
          <p:cNvPicPr>
            <a:picLocks noChangeAspect="1"/>
          </p:cNvPicPr>
          <p:nvPr/>
        </p:nvPicPr>
        <p:blipFill>
          <a:blip r:embed="rId7"/>
          <a:stretch>
            <a:fillRect/>
          </a:stretch>
        </p:blipFill>
        <p:spPr>
          <a:xfrm>
            <a:off x="6789153" y="1744227"/>
            <a:ext cx="77995" cy="271262"/>
          </a:xfrm>
          <a:prstGeom prst="rect">
            <a:avLst/>
          </a:prstGeom>
          <a:scene3d>
            <a:camera prst="orthographicFront"/>
            <a:lightRig rig="threePt" dir="t"/>
          </a:scene3d>
          <a:sp3d>
            <a:bevelT/>
          </a:sp3d>
        </p:spPr>
      </p:pic>
      <p:sp>
        <p:nvSpPr>
          <p:cNvPr id="6" name="Freeform: Shape 5">
            <a:extLst>
              <a:ext uri="{FF2B5EF4-FFF2-40B4-BE49-F238E27FC236}">
                <a16:creationId xmlns:a16="http://schemas.microsoft.com/office/drawing/2014/main" id="{DAD4DB94-E158-7B3B-74CE-66DD59880986}"/>
              </a:ext>
            </a:extLst>
          </p:cNvPr>
          <p:cNvSpPr/>
          <p:nvPr/>
        </p:nvSpPr>
        <p:spPr>
          <a:xfrm>
            <a:off x="4913784" y="1712855"/>
            <a:ext cx="702980" cy="333441"/>
          </a:xfrm>
          <a:custGeom>
            <a:avLst/>
            <a:gdLst>
              <a:gd name="connsiteX0" fmla="*/ 0 w 789408"/>
              <a:gd name="connsiteY0" fmla="*/ 31392 h 313921"/>
              <a:gd name="connsiteX1" fmla="*/ 31392 w 789408"/>
              <a:gd name="connsiteY1" fmla="*/ 0 h 313921"/>
              <a:gd name="connsiteX2" fmla="*/ 758016 w 789408"/>
              <a:gd name="connsiteY2" fmla="*/ 0 h 313921"/>
              <a:gd name="connsiteX3" fmla="*/ 789408 w 789408"/>
              <a:gd name="connsiteY3" fmla="*/ 31392 h 313921"/>
              <a:gd name="connsiteX4" fmla="*/ 789408 w 789408"/>
              <a:gd name="connsiteY4" fmla="*/ 282529 h 313921"/>
              <a:gd name="connsiteX5" fmla="*/ 758016 w 789408"/>
              <a:gd name="connsiteY5" fmla="*/ 313921 h 313921"/>
              <a:gd name="connsiteX6" fmla="*/ 31392 w 789408"/>
              <a:gd name="connsiteY6" fmla="*/ 313921 h 313921"/>
              <a:gd name="connsiteX7" fmla="*/ 0 w 789408"/>
              <a:gd name="connsiteY7" fmla="*/ 282529 h 313921"/>
              <a:gd name="connsiteX8" fmla="*/ 0 w 789408"/>
              <a:gd name="connsiteY8" fmla="*/ 31392 h 3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08" h="313921">
                <a:moveTo>
                  <a:pt x="0" y="31392"/>
                </a:moveTo>
                <a:cubicBezTo>
                  <a:pt x="0" y="14055"/>
                  <a:pt x="14055" y="0"/>
                  <a:pt x="31392" y="0"/>
                </a:cubicBezTo>
                <a:lnTo>
                  <a:pt x="758016" y="0"/>
                </a:lnTo>
                <a:cubicBezTo>
                  <a:pt x="775353" y="0"/>
                  <a:pt x="789408" y="14055"/>
                  <a:pt x="789408" y="31392"/>
                </a:cubicBezTo>
                <a:lnTo>
                  <a:pt x="789408" y="282529"/>
                </a:lnTo>
                <a:cubicBezTo>
                  <a:pt x="789408" y="299866"/>
                  <a:pt x="775353" y="313921"/>
                  <a:pt x="758016" y="313921"/>
                </a:cubicBezTo>
                <a:lnTo>
                  <a:pt x="31392" y="313921"/>
                </a:lnTo>
                <a:cubicBezTo>
                  <a:pt x="14055" y="313921"/>
                  <a:pt x="0" y="299866"/>
                  <a:pt x="0" y="282529"/>
                </a:cubicBezTo>
                <a:lnTo>
                  <a:pt x="0" y="31392"/>
                </a:lnTo>
                <a:close/>
              </a:path>
            </a:pathLst>
          </a:custGeom>
          <a:ln w="38100">
            <a:solidFill>
              <a:schemeClr val="accent6">
                <a:lumMod val="75000"/>
              </a:schemeClr>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183" tIns="16421" rIns="21183" bIns="16421" numCol="1" spcCol="1270" anchor="ctr" anchorCtr="0">
            <a:noAutofit/>
          </a:bodyPr>
          <a:lstStyle/>
          <a:p>
            <a:pPr algn="ctr" defTabSz="333375">
              <a:lnSpc>
                <a:spcPct val="90000"/>
              </a:lnSpc>
              <a:spcBef>
                <a:spcPct val="0"/>
              </a:spcBef>
              <a:spcAft>
                <a:spcPct val="35000"/>
              </a:spcAft>
            </a:pPr>
            <a:r>
              <a:rPr lang="en-US" sz="900" b="1" dirty="0">
                <a:latin typeface="Arial" panose="020B0604020202020204" pitchFamily="34" charset="0"/>
                <a:cs typeface="Arial" panose="020B0604020202020204" pitchFamily="34" charset="0"/>
              </a:rPr>
              <a:t>WOAC</a:t>
            </a:r>
          </a:p>
          <a:p>
            <a:pPr algn="ctr" defTabSz="333375">
              <a:lnSpc>
                <a:spcPct val="90000"/>
              </a:lnSpc>
              <a:spcBef>
                <a:spcPct val="0"/>
              </a:spcBef>
              <a:spcAft>
                <a:spcPct val="35000"/>
              </a:spcAft>
            </a:pPr>
            <a:r>
              <a:rPr lang="en-US" sz="900" b="1" dirty="0">
                <a:latin typeface="Arial" panose="020B0604020202020204" pitchFamily="34" charset="0"/>
                <a:cs typeface="Arial" panose="020B0604020202020204" pitchFamily="34" charset="0"/>
              </a:rPr>
              <a:t>FO</a:t>
            </a:r>
            <a:endParaRPr lang="en-US" sz="10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19137D9A-E003-9F98-BDE1-564B21A864F2}"/>
              </a:ext>
            </a:extLst>
          </p:cNvPr>
          <p:cNvPicPr>
            <a:picLocks noChangeAspect="1"/>
          </p:cNvPicPr>
          <p:nvPr/>
        </p:nvPicPr>
        <p:blipFill>
          <a:blip r:embed="rId6"/>
          <a:stretch>
            <a:fillRect/>
          </a:stretch>
        </p:blipFill>
        <p:spPr>
          <a:xfrm>
            <a:off x="4983369" y="1746788"/>
            <a:ext cx="76640" cy="266551"/>
          </a:xfrm>
          <a:prstGeom prst="rect">
            <a:avLst/>
          </a:prstGeom>
          <a:scene3d>
            <a:camera prst="orthographicFront"/>
            <a:lightRig rig="threePt" dir="t"/>
          </a:scene3d>
          <a:sp3d>
            <a:bevelT/>
          </a:sp3d>
        </p:spPr>
      </p:pic>
      <p:sp>
        <p:nvSpPr>
          <p:cNvPr id="8" name="TextBox 7">
            <a:extLst>
              <a:ext uri="{FF2B5EF4-FFF2-40B4-BE49-F238E27FC236}">
                <a16:creationId xmlns:a16="http://schemas.microsoft.com/office/drawing/2014/main" id="{0E96E152-9960-3631-7DDF-5E29301E54D5}"/>
              </a:ext>
            </a:extLst>
          </p:cNvPr>
          <p:cNvSpPr txBox="1"/>
          <p:nvPr/>
        </p:nvSpPr>
        <p:spPr>
          <a:xfrm>
            <a:off x="-3865" y="3744590"/>
            <a:ext cx="2037738" cy="2731517"/>
          </a:xfrm>
          <a:prstGeom prst="rect">
            <a:avLst/>
          </a:prstGeom>
          <a:noFill/>
        </p:spPr>
        <p:txBody>
          <a:bodyPr wrap="square" rtlCol="0">
            <a:spAutoFit/>
          </a:bodyPr>
          <a:lstStyle/>
          <a:p>
            <a:pPr algn="ctr"/>
            <a:r>
              <a:rPr lang="en-US" sz="1100" b="1" u="sng" dirty="0">
                <a:latin typeface="Arial" panose="020B0604020202020204" pitchFamily="34" charset="0"/>
                <a:cs typeface="Arial" panose="020B0604020202020204" pitchFamily="34" charset="0"/>
              </a:rPr>
              <a:t>WOCS (WO1)</a:t>
            </a:r>
          </a:p>
          <a:p>
            <a:pPr algn="ctr"/>
            <a:endParaRPr lang="en-US" sz="1050" b="1" u="sng"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POI Approved 14 Sep </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1 OCT, FY24 Implementation</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Updated Purpose, Scope and Learning Outcomes (V.20)</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All Compo concurrence</a:t>
            </a:r>
          </a:p>
          <a:p>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Tailored educational experience for the WO1</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IDT/ADT Flip (ARNG RTI)</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20.1 in progress, FY25</a:t>
            </a:r>
          </a:p>
        </p:txBody>
      </p:sp>
      <p:sp>
        <p:nvSpPr>
          <p:cNvPr id="9" name="TextBox 8">
            <a:extLst>
              <a:ext uri="{FF2B5EF4-FFF2-40B4-BE49-F238E27FC236}">
                <a16:creationId xmlns:a16="http://schemas.microsoft.com/office/drawing/2014/main" id="{779467D1-0318-0AD4-05C6-AFF4B0B838D7}"/>
              </a:ext>
            </a:extLst>
          </p:cNvPr>
          <p:cNvSpPr txBox="1"/>
          <p:nvPr/>
        </p:nvSpPr>
        <p:spPr>
          <a:xfrm>
            <a:off x="1937662" y="3744590"/>
            <a:ext cx="2022890" cy="3031599"/>
          </a:xfrm>
          <a:prstGeom prst="rect">
            <a:avLst/>
          </a:prstGeom>
          <a:noFill/>
        </p:spPr>
        <p:txBody>
          <a:bodyPr wrap="square" rtlCol="0">
            <a:spAutoFit/>
          </a:bodyPr>
          <a:lstStyle/>
          <a:p>
            <a:pPr algn="ctr"/>
            <a:r>
              <a:rPr lang="en-US" sz="1100" b="1" u="sng" dirty="0">
                <a:latin typeface="Arial" panose="020B0604020202020204" pitchFamily="34" charset="0"/>
                <a:cs typeface="Arial" panose="020B0604020202020204" pitchFamily="34" charset="0"/>
              </a:rPr>
              <a:t>WOIC (CW2)</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Course #: 1-250-C34</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POI submission 1 JUL 25</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FY26 implementation, 1 OCT 2025</a:t>
            </a:r>
          </a:p>
          <a:p>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ICTL Approved</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Updated Purpose, Scope and Learning Outcomes (V.1.0)</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ATIS Contract renewal for LP development</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ATIS to Blackboard transition in review</a:t>
            </a:r>
          </a:p>
        </p:txBody>
      </p:sp>
      <p:sp>
        <p:nvSpPr>
          <p:cNvPr id="10" name="TextBox 9">
            <a:extLst>
              <a:ext uri="{FF2B5EF4-FFF2-40B4-BE49-F238E27FC236}">
                <a16:creationId xmlns:a16="http://schemas.microsoft.com/office/drawing/2014/main" id="{0D1B94CE-A255-FB14-CA18-BC39E41E9D46}"/>
              </a:ext>
            </a:extLst>
          </p:cNvPr>
          <p:cNvSpPr txBox="1"/>
          <p:nvPr/>
        </p:nvSpPr>
        <p:spPr>
          <a:xfrm>
            <a:off x="3940251" y="3735082"/>
            <a:ext cx="1781637" cy="3039294"/>
          </a:xfrm>
          <a:prstGeom prst="rect">
            <a:avLst/>
          </a:prstGeom>
          <a:noFill/>
        </p:spPr>
        <p:txBody>
          <a:bodyPr wrap="square" rtlCol="0">
            <a:spAutoFit/>
          </a:bodyPr>
          <a:lstStyle/>
          <a:p>
            <a:pPr algn="ctr"/>
            <a:r>
              <a:rPr lang="en-US" sz="1100" b="1" u="sng" dirty="0">
                <a:latin typeface="Arial" panose="020B0604020202020204" pitchFamily="34" charset="0"/>
                <a:cs typeface="Arial" panose="020B0604020202020204" pitchFamily="34" charset="0"/>
              </a:rPr>
              <a:t>WOAC (CW3)</a:t>
            </a:r>
          </a:p>
          <a:p>
            <a:pPr algn="ctr"/>
            <a:endParaRPr lang="en-US" sz="1050" b="1"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Course #: 1-250-C35</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POI submission 1 JUL 24</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FY25 Implementation, 1 OCT 2024</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ICTL Pending Approval</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Updated Purpose, Scope and Learning Outcomes (V.1.0)</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ADDIE Process Ongoing, Design 3</a:t>
            </a:r>
            <a:r>
              <a:rPr lang="en-US" sz="1000" baseline="30000" dirty="0">
                <a:latin typeface="Arial" panose="020B0604020202020204" pitchFamily="34" charset="0"/>
                <a:cs typeface="Arial" panose="020B0604020202020204" pitchFamily="34" charset="0"/>
              </a:rPr>
              <a:t>rd</a:t>
            </a:r>
            <a:r>
              <a:rPr lang="en-US" sz="1000" dirty="0">
                <a:latin typeface="Arial" panose="020B0604020202020204" pitchFamily="34" charset="0"/>
                <a:cs typeface="Arial" panose="020B0604020202020204" pitchFamily="34" charset="0"/>
              </a:rPr>
              <a:t> QTR, FY24</a:t>
            </a:r>
          </a:p>
          <a:p>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5ED6BDC-5253-0E63-FF4E-91CBDD935121}"/>
              </a:ext>
            </a:extLst>
          </p:cNvPr>
          <p:cNvSpPr txBox="1"/>
          <p:nvPr/>
        </p:nvSpPr>
        <p:spPr>
          <a:xfrm>
            <a:off x="5664463" y="3735082"/>
            <a:ext cx="1846578" cy="2731517"/>
          </a:xfrm>
          <a:prstGeom prst="rect">
            <a:avLst/>
          </a:prstGeom>
          <a:noFill/>
        </p:spPr>
        <p:txBody>
          <a:bodyPr wrap="square" rtlCol="0">
            <a:spAutoFit/>
          </a:bodyPr>
          <a:lstStyle/>
          <a:p>
            <a:pPr algn="ctr"/>
            <a:r>
              <a:rPr lang="en-US" sz="1100" b="1" u="sng" dirty="0">
                <a:latin typeface="Arial" panose="020B0604020202020204" pitchFamily="34" charset="0"/>
                <a:cs typeface="Arial" panose="020B0604020202020204" pitchFamily="34" charset="0"/>
              </a:rPr>
              <a:t>WOSC (CW4)</a:t>
            </a:r>
          </a:p>
          <a:p>
            <a:pPr algn="ctr"/>
            <a:endParaRPr lang="en-US" sz="1050" b="1"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Course #: 1-250-C36</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POI submission 1 JUL 25</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FY26 Implementation, 1 OCT 2025</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Updated Purpose, Scope and Learning Outcomes (V.1.0)</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ICTL Pending Approval</a:t>
            </a:r>
          </a:p>
          <a:p>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PILOT in FY25</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4C36CB0-D1C8-BB10-F7BF-3D30FCF9ECDE}"/>
              </a:ext>
            </a:extLst>
          </p:cNvPr>
          <p:cNvSpPr txBox="1"/>
          <p:nvPr/>
        </p:nvSpPr>
        <p:spPr>
          <a:xfrm>
            <a:off x="7419604" y="3735082"/>
            <a:ext cx="1724396" cy="3039294"/>
          </a:xfrm>
          <a:prstGeom prst="rect">
            <a:avLst/>
          </a:prstGeom>
          <a:noFill/>
        </p:spPr>
        <p:txBody>
          <a:bodyPr wrap="square" rtlCol="0">
            <a:spAutoFit/>
          </a:bodyPr>
          <a:lstStyle/>
          <a:p>
            <a:pPr algn="ctr"/>
            <a:r>
              <a:rPr lang="en-US" sz="1100" b="1" u="sng" dirty="0">
                <a:latin typeface="Arial" panose="020B0604020202020204" pitchFamily="34" charset="0"/>
                <a:cs typeface="Arial" panose="020B0604020202020204" pitchFamily="34" charset="0"/>
              </a:rPr>
              <a:t>WOMC (CW5)</a:t>
            </a:r>
          </a:p>
          <a:p>
            <a:pPr algn="ctr"/>
            <a:endParaRPr lang="en-US" sz="1050" b="1" u="sng"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ALCC approval ongoing</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FY27 Implementation</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Updated Purpose, Scope and Learning Outcomes (V.1.0)</a:t>
            </a:r>
          </a:p>
          <a:p>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ADDIE Process Ongoing</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Tailored education for CCWO and SWOA “nominative” positions</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PILOT in FY26</a:t>
            </a:r>
          </a:p>
          <a:p>
            <a:pPr marL="171450" indent="-171450">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48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7038-4082-3690-97C8-3EC5E7D87838}"/>
              </a:ext>
            </a:extLst>
          </p:cNvPr>
          <p:cNvSpPr>
            <a:spLocks noGrp="1"/>
          </p:cNvSpPr>
          <p:nvPr>
            <p:ph type="title"/>
          </p:nvPr>
        </p:nvSpPr>
        <p:spPr>
          <a:xfrm>
            <a:off x="2954150" y="9525"/>
            <a:ext cx="6172200" cy="609600"/>
          </a:xfrm>
        </p:spPr>
        <p:txBody>
          <a:bodyPr>
            <a:normAutofit/>
          </a:bodyPr>
          <a:lstStyle/>
          <a:p>
            <a:r>
              <a:rPr lang="en-US" sz="2000" dirty="0"/>
              <a:t>PME Modernization POAM</a:t>
            </a:r>
          </a:p>
        </p:txBody>
      </p:sp>
      <p:pic>
        <p:nvPicPr>
          <p:cNvPr id="4" name="Picture 3">
            <a:extLst>
              <a:ext uri="{FF2B5EF4-FFF2-40B4-BE49-F238E27FC236}">
                <a16:creationId xmlns:a16="http://schemas.microsoft.com/office/drawing/2014/main" id="{3DFCDA02-A2F3-07AB-0346-58104513F842}"/>
              </a:ext>
            </a:extLst>
          </p:cNvPr>
          <p:cNvPicPr>
            <a:picLocks noChangeAspect="1"/>
          </p:cNvPicPr>
          <p:nvPr/>
        </p:nvPicPr>
        <p:blipFill>
          <a:blip r:embed="rId2"/>
          <a:srcRect r="7250"/>
          <a:stretch/>
        </p:blipFill>
        <p:spPr>
          <a:xfrm>
            <a:off x="-1" y="691414"/>
            <a:ext cx="9144001" cy="5738836"/>
          </a:xfrm>
          <a:prstGeom prst="rect">
            <a:avLst/>
          </a:prstGeom>
        </p:spPr>
      </p:pic>
    </p:spTree>
    <p:extLst>
      <p:ext uri="{BB962C8B-B14F-4D97-AF65-F5344CB8AC3E}">
        <p14:creationId xmlns:p14="http://schemas.microsoft.com/office/powerpoint/2010/main" val="175820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27D70E-1F8E-CEEE-9AD7-F1A7AB1D72D1}"/>
              </a:ext>
            </a:extLst>
          </p:cNvPr>
          <p:cNvPicPr>
            <a:picLocks noChangeAspect="1"/>
          </p:cNvPicPr>
          <p:nvPr/>
        </p:nvPicPr>
        <p:blipFill>
          <a:blip r:embed="rId2"/>
          <a:srcRect l="5773" t="25890" r="57823" b="7562"/>
          <a:stretch/>
        </p:blipFill>
        <p:spPr>
          <a:xfrm>
            <a:off x="23812" y="697584"/>
            <a:ext cx="9096375" cy="6150891"/>
          </a:xfrm>
          <a:prstGeom prst="rect">
            <a:avLst/>
          </a:prstGeom>
        </p:spPr>
      </p:pic>
      <p:sp>
        <p:nvSpPr>
          <p:cNvPr id="7" name="Title 1">
            <a:extLst>
              <a:ext uri="{FF2B5EF4-FFF2-40B4-BE49-F238E27FC236}">
                <a16:creationId xmlns:a16="http://schemas.microsoft.com/office/drawing/2014/main" id="{BDF244F8-DFF1-1B91-91BF-32B5BE845FD0}"/>
              </a:ext>
            </a:extLst>
          </p:cNvPr>
          <p:cNvSpPr>
            <a:spLocks noGrp="1"/>
          </p:cNvSpPr>
          <p:nvPr>
            <p:ph type="title"/>
          </p:nvPr>
        </p:nvSpPr>
        <p:spPr>
          <a:xfrm>
            <a:off x="3759200" y="9525"/>
            <a:ext cx="5360987" cy="609600"/>
          </a:xfrm>
        </p:spPr>
        <p:txBody>
          <a:bodyPr>
            <a:normAutofit/>
          </a:bodyPr>
          <a:lstStyle/>
          <a:p>
            <a:r>
              <a:rPr lang="en-US" sz="1400" dirty="0"/>
              <a:t>USAWOCC COMMON CORE EDUCATION PLACE MAT</a:t>
            </a:r>
          </a:p>
        </p:txBody>
      </p:sp>
    </p:spTree>
    <p:extLst>
      <p:ext uri="{BB962C8B-B14F-4D97-AF65-F5344CB8AC3E}">
        <p14:creationId xmlns:p14="http://schemas.microsoft.com/office/powerpoint/2010/main" val="372109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198D70-B208-4FE0-CB6A-C3177D141382}"/>
              </a:ext>
            </a:extLst>
          </p:cNvPr>
          <p:cNvSpPr txBox="1"/>
          <p:nvPr/>
        </p:nvSpPr>
        <p:spPr>
          <a:xfrm>
            <a:off x="4325761" y="4"/>
            <a:ext cx="4818239" cy="646331"/>
          </a:xfrm>
          <a:prstGeom prst="rect">
            <a:avLst/>
          </a:prstGeom>
        </p:spPr>
        <p:txBody>
          <a:bodyPr vert="horz" lIns="91440" tIns="45720" rIns="91440" bIns="45720" rtlCol="0" anchor="ctr">
            <a:noAutofit/>
          </a:bodyPr>
          <a:lstStyle>
            <a:lvl1pPr algn="ctr">
              <a:spcBef>
                <a:spcPct val="0"/>
              </a:spcBef>
              <a:buNone/>
              <a:defRPr b="1">
                <a:solidFill>
                  <a:srgbClr val="FFC000"/>
                </a:solidFill>
                <a:latin typeface="Arial" pitchFamily="34" charset="0"/>
                <a:ea typeface="+mj-ea"/>
                <a:cs typeface="Arial" pitchFamily="34" charset="0"/>
              </a:defRPr>
            </a:lvl1pPr>
          </a:lstStyle>
          <a:p>
            <a:pPr algn="r"/>
            <a:r>
              <a:rPr lang="en-US" sz="2000" dirty="0"/>
              <a:t>Warrant Officer Intermediate Course (WOIC) DL Modernization</a:t>
            </a:r>
          </a:p>
        </p:txBody>
      </p:sp>
      <p:sp>
        <p:nvSpPr>
          <p:cNvPr id="5" name="TextBox 4">
            <a:extLst>
              <a:ext uri="{FF2B5EF4-FFF2-40B4-BE49-F238E27FC236}">
                <a16:creationId xmlns:a16="http://schemas.microsoft.com/office/drawing/2014/main" id="{87383991-951F-5BA5-801A-B6ADB926ABF5}"/>
              </a:ext>
            </a:extLst>
          </p:cNvPr>
          <p:cNvSpPr txBox="1"/>
          <p:nvPr/>
        </p:nvSpPr>
        <p:spPr>
          <a:xfrm>
            <a:off x="238110" y="739899"/>
            <a:ext cx="4320175" cy="1384995"/>
          </a:xfrm>
          <a:prstGeom prst="rect">
            <a:avLst/>
          </a:prstGeom>
          <a:noFill/>
        </p:spPr>
        <p:txBody>
          <a:bodyPr wrap="square" rtlCol="0">
            <a:spAutoFit/>
          </a:bodyPr>
          <a:lstStyle/>
          <a:p>
            <a:r>
              <a:rPr lang="en-US" sz="1200" b="1" u="sng" dirty="0">
                <a:solidFill>
                  <a:prstClr val="black"/>
                </a:solidFill>
                <a:latin typeface="Calibri" panose="020F0502020204030204" pitchFamily="34" charset="0"/>
                <a:cs typeface="Calibri" panose="020F0502020204030204" pitchFamily="34" charset="0"/>
              </a:rPr>
              <a:t>Purpose:</a:t>
            </a:r>
            <a:r>
              <a:rPr lang="en-US" sz="1200" dirty="0">
                <a:solidFill>
                  <a:prstClr val="black"/>
                </a:solidFill>
                <a:latin typeface="Calibri" panose="020F0502020204030204" pitchFamily="34" charset="0"/>
                <a:cs typeface="Calibri" panose="020F0502020204030204" pitchFamily="34" charset="0"/>
              </a:rPr>
              <a:t> P</a:t>
            </a:r>
            <a:r>
              <a:rPr lang="en-US" sz="1200" dirty="0"/>
              <a:t>rovides company grade warrant officers the advanced level common core education. WOIC prepares officers with the knowledge, skills, and behaviors required for assignment to CW3 positions at the tactical level as advisors to commanders and staffs to enhance warfighting lethality, deliver ready combat formations, continuously transform the organization, and steward the Army profession</a:t>
            </a:r>
            <a:r>
              <a:rPr lang="en-US" sz="1200" dirty="0">
                <a:solidFill>
                  <a:prstClr val="black"/>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7D8F932C-BCDA-3E8D-B574-7F765A0AB882}"/>
              </a:ext>
            </a:extLst>
          </p:cNvPr>
          <p:cNvSpPr txBox="1"/>
          <p:nvPr/>
        </p:nvSpPr>
        <p:spPr>
          <a:xfrm>
            <a:off x="238108" y="2142068"/>
            <a:ext cx="4361688" cy="2408352"/>
          </a:xfrm>
          <a:prstGeom prst="rect">
            <a:avLst/>
          </a:prstGeom>
          <a:noFill/>
        </p:spPr>
        <p:txBody>
          <a:bodyPr wrap="square" lIns="91440" tIns="45720" rIns="91440" bIns="45720" rtlCol="0" anchor="t">
            <a:spAutoFit/>
          </a:bodyPr>
          <a:lstStyle/>
          <a:p>
            <a:r>
              <a:rPr lang="en-US" sz="1200" b="1" u="sng" dirty="0">
                <a:solidFill>
                  <a:prstClr val="black"/>
                </a:solidFill>
                <a:latin typeface="Calibri"/>
                <a:cs typeface="Calibri"/>
              </a:rPr>
              <a:t>ADDIE Planning Factors:</a:t>
            </a:r>
          </a:p>
          <a:p>
            <a:endParaRPr lang="en-US" sz="200" b="1" u="sng" dirty="0">
              <a:solidFill>
                <a:prstClr val="black"/>
              </a:solidFill>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Ensure a progressive and sequential ed. continuum</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Ensure educational efficiencies between WOCC and COEs</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Tailor critical tasks to the Chief Warrant Officer 2 (CW2)</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Focus on Communication and Leader Development </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Promote WO Core Competencies (ICOLA)</a:t>
            </a:r>
          </a:p>
          <a:p>
            <a:pPr>
              <a:lnSpc>
                <a:spcPct val="150000"/>
              </a:lnSpc>
            </a:pPr>
            <a:endParaRPr lang="en-US" sz="400" dirty="0">
              <a:solidFill>
                <a:prstClr val="black"/>
              </a:solidFill>
              <a:latin typeface="Calibri"/>
              <a:cs typeface="Calibri"/>
            </a:endParaRPr>
          </a:p>
          <a:p>
            <a:pPr marL="342900" indent="-342900">
              <a:buFont typeface="Arial" panose="020B0604020202020204" pitchFamily="34" charset="0"/>
              <a:buChar char="•"/>
            </a:pPr>
            <a:r>
              <a:rPr lang="en-US" sz="1200" dirty="0">
                <a:solidFill>
                  <a:prstClr val="black"/>
                </a:solidFill>
                <a:latin typeface="Calibri"/>
                <a:cs typeface="Calibri"/>
              </a:rPr>
              <a:t>Ensure alignment of officer development to the Army Leader Development Model (The Profession)</a:t>
            </a:r>
          </a:p>
          <a:p>
            <a:endParaRPr lang="en-US" sz="1200" dirty="0">
              <a:solidFill>
                <a:srgbClr val="FF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54704CD-AF80-CDF5-73FA-44CDC4682952}"/>
              </a:ext>
            </a:extLst>
          </p:cNvPr>
          <p:cNvSpPr txBox="1"/>
          <p:nvPr/>
        </p:nvSpPr>
        <p:spPr>
          <a:xfrm>
            <a:off x="6251852" y="4586851"/>
            <a:ext cx="2690338" cy="2008242"/>
          </a:xfrm>
          <a:prstGeom prst="rect">
            <a:avLst/>
          </a:prstGeom>
          <a:noFill/>
        </p:spPr>
        <p:txBody>
          <a:bodyPr wrap="square" lIns="91440" tIns="45720" rIns="91440" bIns="45720" rtlCol="0" anchor="t">
            <a:spAutoFit/>
          </a:bodyPr>
          <a:lstStyle/>
          <a:p>
            <a:r>
              <a:rPr lang="en-US" sz="1200" b="1" dirty="0">
                <a:solidFill>
                  <a:prstClr val="black"/>
                </a:solidFill>
                <a:latin typeface="Calibri"/>
                <a:cs typeface="Calibri"/>
              </a:rPr>
              <a:t>FY26 POI Updates</a:t>
            </a:r>
          </a:p>
          <a:p>
            <a:pPr marL="171450" indent="-171450">
              <a:lnSpc>
                <a:spcPct val="150000"/>
              </a:lnSpc>
              <a:buFont typeface="Arial" panose="020B0604020202020204" pitchFamily="34" charset="0"/>
              <a:buChar char="•"/>
            </a:pPr>
            <a:r>
              <a:rPr lang="en-US" sz="1200" dirty="0">
                <a:solidFill>
                  <a:prstClr val="black"/>
                </a:solidFill>
                <a:latin typeface="Calibri"/>
                <a:cs typeface="Calibri"/>
              </a:rPr>
              <a:t>Updated Course Scope</a:t>
            </a:r>
          </a:p>
          <a:p>
            <a:pPr marL="171450" indent="-171450">
              <a:lnSpc>
                <a:spcPct val="150000"/>
              </a:lnSpc>
              <a:buFont typeface="Arial" panose="020B0604020202020204" pitchFamily="34" charset="0"/>
              <a:buChar char="•"/>
            </a:pPr>
            <a:r>
              <a:rPr lang="en-US" sz="1200" dirty="0">
                <a:solidFill>
                  <a:prstClr val="black"/>
                </a:solidFill>
                <a:latin typeface="Calibri"/>
                <a:cs typeface="Calibri"/>
              </a:rPr>
              <a:t>Updated Course Learning Outcomes</a:t>
            </a:r>
          </a:p>
          <a:p>
            <a:pPr marL="171450" indent="-171450">
              <a:lnSpc>
                <a:spcPct val="150000"/>
              </a:lnSpc>
              <a:buFont typeface="Arial" panose="020B0604020202020204" pitchFamily="34" charset="0"/>
              <a:buChar char="•"/>
            </a:pPr>
            <a:r>
              <a:rPr lang="en-US" sz="1200" dirty="0">
                <a:solidFill>
                  <a:prstClr val="black"/>
                </a:solidFill>
                <a:latin typeface="Calibri"/>
                <a:cs typeface="Calibri"/>
              </a:rPr>
              <a:t>16 New Lesson Plans</a:t>
            </a:r>
            <a:endParaRPr lang="en-US" sz="1100" dirty="0">
              <a:solidFill>
                <a:prstClr val="black"/>
              </a:solidFill>
              <a:latin typeface="Calibri"/>
              <a:cs typeface="Calibri"/>
            </a:endParaRPr>
          </a:p>
          <a:p>
            <a:pPr>
              <a:lnSpc>
                <a:spcPct val="150000"/>
              </a:lnSpc>
            </a:pPr>
            <a:endParaRPr lang="en-US" sz="300" dirty="0">
              <a:solidFill>
                <a:prstClr val="black"/>
              </a:solidFill>
              <a:latin typeface="Calibri"/>
              <a:cs typeface="Calibri"/>
            </a:endParaRPr>
          </a:p>
          <a:p>
            <a:pPr marL="171450" indent="-171450">
              <a:buFont typeface="Arial" panose="020B0604020202020204" pitchFamily="34" charset="0"/>
              <a:buChar char="•"/>
            </a:pPr>
            <a:r>
              <a:rPr lang="en-US" sz="1200" dirty="0">
                <a:solidFill>
                  <a:prstClr val="black"/>
                </a:solidFill>
                <a:latin typeface="Calibri"/>
                <a:cs typeface="Calibri"/>
              </a:rPr>
              <a:t>Focuses on Leader Development and Communication (ICOLA)</a:t>
            </a:r>
          </a:p>
          <a:p>
            <a:pPr marL="171450" indent="-171450">
              <a:buFont typeface="Arial" panose="020B0604020202020204" pitchFamily="34" charset="0"/>
              <a:buChar char="•"/>
            </a:pPr>
            <a:endParaRPr lang="en-US" sz="600" dirty="0">
              <a:solidFill>
                <a:prstClr val="black"/>
              </a:solidFill>
              <a:latin typeface="Calibri"/>
              <a:cs typeface="Calibri"/>
            </a:endParaRPr>
          </a:p>
          <a:p>
            <a:pPr marL="171450" indent="-171450">
              <a:buFont typeface="Arial" panose="020B0604020202020204" pitchFamily="34" charset="0"/>
              <a:buChar char="•"/>
            </a:pPr>
            <a:r>
              <a:rPr lang="en-US" sz="1200" dirty="0">
                <a:solidFill>
                  <a:prstClr val="black"/>
                </a:solidFill>
                <a:latin typeface="Calibri"/>
                <a:cs typeface="Calibri"/>
              </a:rPr>
              <a:t>ATIS to Blackboard Transition</a:t>
            </a:r>
          </a:p>
          <a:p>
            <a:endParaRPr lang="en-US" sz="1200" dirty="0">
              <a:solidFill>
                <a:prstClr val="black"/>
              </a:solidFill>
              <a:latin typeface="Calibri"/>
              <a:cs typeface="Calibri"/>
            </a:endParaRPr>
          </a:p>
        </p:txBody>
      </p:sp>
      <p:sp>
        <p:nvSpPr>
          <p:cNvPr id="11" name="Rectangle 10">
            <a:extLst>
              <a:ext uri="{FF2B5EF4-FFF2-40B4-BE49-F238E27FC236}">
                <a16:creationId xmlns:a16="http://schemas.microsoft.com/office/drawing/2014/main" id="{3C5ED4A2-6C00-427A-E3E8-8B48A49FF156}"/>
              </a:ext>
            </a:extLst>
          </p:cNvPr>
          <p:cNvSpPr/>
          <p:nvPr/>
        </p:nvSpPr>
        <p:spPr>
          <a:xfrm>
            <a:off x="210312" y="749810"/>
            <a:ext cx="8750808" cy="58304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3" name="Straight Connector 12">
            <a:extLst>
              <a:ext uri="{FF2B5EF4-FFF2-40B4-BE49-F238E27FC236}">
                <a16:creationId xmlns:a16="http://schemas.microsoft.com/office/drawing/2014/main" id="{4E05C36B-2C74-342E-CAEF-6826ED46A8F2}"/>
              </a:ext>
            </a:extLst>
          </p:cNvPr>
          <p:cNvCxnSpPr>
            <a:cxnSpLocks/>
            <a:stCxn id="11" idx="0"/>
          </p:cNvCxnSpPr>
          <p:nvPr/>
        </p:nvCxnSpPr>
        <p:spPr>
          <a:xfrm flipH="1">
            <a:off x="4572000" y="749810"/>
            <a:ext cx="13716" cy="3733565"/>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8330DBD7-54F3-12F1-EDD0-6C79FC43EA39}"/>
              </a:ext>
            </a:extLst>
          </p:cNvPr>
          <p:cNvCxnSpPr/>
          <p:nvPr/>
        </p:nvCxnSpPr>
        <p:spPr>
          <a:xfrm>
            <a:off x="210312" y="4483373"/>
            <a:ext cx="8750808"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38592478-D5FC-B1AE-9393-10A275B7B1DB}"/>
              </a:ext>
            </a:extLst>
          </p:cNvPr>
          <p:cNvCxnSpPr/>
          <p:nvPr/>
        </p:nvCxnSpPr>
        <p:spPr>
          <a:xfrm>
            <a:off x="196595" y="2142068"/>
            <a:ext cx="4361688"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CA7E6F9-FA62-5CA1-AE7D-4B848D83BAF5}"/>
              </a:ext>
            </a:extLst>
          </p:cNvPr>
          <p:cNvCxnSpPr>
            <a:cxnSpLocks/>
          </p:cNvCxnSpPr>
          <p:nvPr/>
        </p:nvCxnSpPr>
        <p:spPr>
          <a:xfrm flipH="1">
            <a:off x="6213283" y="4483373"/>
            <a:ext cx="13716" cy="2096888"/>
          </a:xfrm>
          <a:prstGeom prst="line">
            <a:avLst/>
          </a:prstGeom>
        </p:spPr>
        <p:style>
          <a:lnRef idx="2">
            <a:schemeClr val="dk1"/>
          </a:lnRef>
          <a:fillRef idx="0">
            <a:schemeClr val="dk1"/>
          </a:fillRef>
          <a:effectRef idx="1">
            <a:schemeClr val="dk1"/>
          </a:effectRef>
          <a:fontRef idx="minor">
            <a:schemeClr val="tx1"/>
          </a:fontRef>
        </p:style>
      </p:cxnSp>
      <p:sp>
        <p:nvSpPr>
          <p:cNvPr id="17" name="Flowchart: Process 16">
            <a:extLst>
              <a:ext uri="{FF2B5EF4-FFF2-40B4-BE49-F238E27FC236}">
                <a16:creationId xmlns:a16="http://schemas.microsoft.com/office/drawing/2014/main" id="{1E17CCD2-A1E4-10B5-AE62-279EFB20B71A}"/>
              </a:ext>
            </a:extLst>
          </p:cNvPr>
          <p:cNvSpPr/>
          <p:nvPr/>
        </p:nvSpPr>
        <p:spPr>
          <a:xfrm>
            <a:off x="995281" y="4711240"/>
            <a:ext cx="1192075" cy="1019549"/>
          </a:xfrm>
          <a:prstGeom prst="flowChartProcess">
            <a:avLst/>
          </a:prstGeom>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dirty="0">
                <a:solidFill>
                  <a:prstClr val="black"/>
                </a:solidFill>
                <a:effectLst>
                  <a:outerShdw blurRad="38100" dist="38100" dir="2700000" algn="tl">
                    <a:srgbClr val="000000">
                      <a:alpha val="43137"/>
                    </a:srgbClr>
                  </a:outerShdw>
                </a:effectLst>
                <a:latin typeface="Calibri"/>
              </a:rPr>
              <a:t>Warrant Officer Intermediate Common Core</a:t>
            </a:r>
          </a:p>
          <a:p>
            <a:pPr algn="ctr"/>
            <a:r>
              <a:rPr lang="en-US" sz="1200" dirty="0">
                <a:solidFill>
                  <a:prstClr val="black"/>
                </a:solidFill>
                <a:effectLst>
                  <a:outerShdw blurRad="38100" dist="38100" dir="2700000" algn="tl">
                    <a:srgbClr val="000000">
                      <a:alpha val="43137"/>
                    </a:srgbClr>
                  </a:outerShdw>
                </a:effectLst>
                <a:latin typeface="Calibri"/>
              </a:rPr>
              <a:t>1-250-C34 (DL)</a:t>
            </a:r>
          </a:p>
        </p:txBody>
      </p:sp>
      <p:sp>
        <p:nvSpPr>
          <p:cNvPr id="19" name="Arrow: Right 18">
            <a:extLst>
              <a:ext uri="{FF2B5EF4-FFF2-40B4-BE49-F238E27FC236}">
                <a16:creationId xmlns:a16="http://schemas.microsoft.com/office/drawing/2014/main" id="{AEAEE012-1201-1459-9FCC-D949AF0C4991}"/>
              </a:ext>
            </a:extLst>
          </p:cNvPr>
          <p:cNvSpPr/>
          <p:nvPr/>
        </p:nvSpPr>
        <p:spPr>
          <a:xfrm>
            <a:off x="2447341" y="5055221"/>
            <a:ext cx="2266283" cy="426652"/>
          </a:xfrm>
          <a:prstGeom prst="rightArrow">
            <a:avLst/>
          </a:prstGeom>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000" dirty="0">
                <a:solidFill>
                  <a:prstClr val="black"/>
                </a:solidFill>
                <a:effectLst>
                  <a:outerShdw blurRad="38100" dist="38100" dir="2700000" algn="tl">
                    <a:srgbClr val="000000">
                      <a:alpha val="43137"/>
                    </a:srgbClr>
                  </a:outerShdw>
                </a:effectLst>
                <a:latin typeface="Calibri"/>
              </a:rPr>
              <a:t>18 hours Distributed Learning</a:t>
            </a:r>
          </a:p>
        </p:txBody>
      </p:sp>
      <p:sp>
        <p:nvSpPr>
          <p:cNvPr id="21" name="TextBox 20">
            <a:extLst>
              <a:ext uri="{FF2B5EF4-FFF2-40B4-BE49-F238E27FC236}">
                <a16:creationId xmlns:a16="http://schemas.microsoft.com/office/drawing/2014/main" id="{36D29F85-5347-C2AA-5B67-D7E96E610073}"/>
              </a:ext>
            </a:extLst>
          </p:cNvPr>
          <p:cNvSpPr txBox="1"/>
          <p:nvPr/>
        </p:nvSpPr>
        <p:spPr>
          <a:xfrm>
            <a:off x="298995" y="5865278"/>
            <a:ext cx="5952859" cy="646331"/>
          </a:xfrm>
          <a:prstGeom prst="rect">
            <a:avLst/>
          </a:prstGeom>
          <a:noFill/>
        </p:spPr>
        <p:txBody>
          <a:bodyPr wrap="square" rtlCol="0">
            <a:spAutoFit/>
          </a:bodyPr>
          <a:lstStyle/>
          <a:p>
            <a:r>
              <a:rPr lang="en-US" sz="1200" dirty="0">
                <a:solidFill>
                  <a:srgbClr val="000000"/>
                </a:solidFill>
                <a:latin typeface="Calibri" panose="020F0502020204030204" pitchFamily="34" charset="0"/>
                <a:cs typeface="Calibri" panose="020F0502020204030204" pitchFamily="34" charset="0"/>
              </a:rPr>
              <a:t>This nonresident distance learning (Blackboard) phase is a prerequisite for WO Common Core education at the CW2 level.  Must be completed within 1 year of enrollment and prior to attending branch specific technical training.  </a:t>
            </a:r>
            <a:r>
              <a:rPr lang="en-US" sz="1200" b="1" dirty="0">
                <a:solidFill>
                  <a:srgbClr val="000000"/>
                </a:solidFill>
                <a:latin typeface="Calibri" panose="020F0502020204030204" pitchFamily="34" charset="0"/>
                <a:cs typeface="Calibri" panose="020F0502020204030204" pitchFamily="34" charset="0"/>
              </a:rPr>
              <a:t>(Requires update to AR 350-1)</a:t>
            </a:r>
            <a:endParaRPr lang="en-US" sz="1200" b="1" dirty="0">
              <a:solidFill>
                <a:prstClr val="black"/>
              </a:solidFill>
              <a:latin typeface="Calibri" panose="020F0502020204030204" pitchFamily="34" charset="0"/>
              <a:cs typeface="Calibri" panose="020F0502020204030204" pitchFamily="34" charset="0"/>
            </a:endParaRPr>
          </a:p>
        </p:txBody>
      </p:sp>
      <p:pic>
        <p:nvPicPr>
          <p:cNvPr id="10" name="Graphic 9">
            <a:extLst>
              <a:ext uri="{FF2B5EF4-FFF2-40B4-BE49-F238E27FC236}">
                <a16:creationId xmlns:a16="http://schemas.microsoft.com/office/drawing/2014/main" id="{EE57AE4D-F3F0-0490-439F-34D05C4FC1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9249" r="39837"/>
          <a:stretch/>
        </p:blipFill>
        <p:spPr>
          <a:xfrm>
            <a:off x="4962159" y="4668324"/>
            <a:ext cx="339121" cy="1158175"/>
          </a:xfrm>
          <a:prstGeom prst="rect">
            <a:avLst/>
          </a:prstGeom>
          <a:scene3d>
            <a:camera prst="orthographicFront"/>
            <a:lightRig rig="threePt" dir="t"/>
          </a:scene3d>
          <a:sp3d>
            <a:bevelT prst="angle"/>
          </a:sp3d>
        </p:spPr>
      </p:pic>
      <p:sp>
        <p:nvSpPr>
          <p:cNvPr id="3" name="TextBox 2">
            <a:extLst>
              <a:ext uri="{FF2B5EF4-FFF2-40B4-BE49-F238E27FC236}">
                <a16:creationId xmlns:a16="http://schemas.microsoft.com/office/drawing/2014/main" id="{5EA51B90-0205-E773-BEC3-F79182092A13}"/>
              </a:ext>
            </a:extLst>
          </p:cNvPr>
          <p:cNvSpPr txBox="1"/>
          <p:nvPr/>
        </p:nvSpPr>
        <p:spPr>
          <a:xfrm>
            <a:off x="4606004" y="749810"/>
            <a:ext cx="1419748" cy="1354217"/>
          </a:xfrm>
          <a:prstGeom prst="rect">
            <a:avLst/>
          </a:prstGeom>
          <a:noFill/>
        </p:spPr>
        <p:txBody>
          <a:bodyPr wrap="none" rtlCol="0">
            <a:spAutoFit/>
          </a:bodyPr>
          <a:lstStyle/>
          <a:p>
            <a:r>
              <a:rPr lang="en-US" sz="1600" dirty="0">
                <a:solidFill>
                  <a:prstClr val="black"/>
                </a:solidFill>
                <a:effectLst>
                  <a:outerShdw blurRad="38100" dist="38100" dir="2700000" algn="tl">
                    <a:srgbClr val="000000">
                      <a:alpha val="43137"/>
                    </a:srgbClr>
                  </a:outerShdw>
                </a:effectLst>
                <a:latin typeface="Calibri"/>
              </a:rPr>
              <a:t>Integrator</a:t>
            </a:r>
          </a:p>
          <a:p>
            <a:r>
              <a:rPr lang="en-US" sz="1600" dirty="0">
                <a:solidFill>
                  <a:prstClr val="black"/>
                </a:solidFill>
                <a:effectLst>
                  <a:outerShdw blurRad="38100" dist="38100" dir="2700000" algn="tl">
                    <a:srgbClr val="000000">
                      <a:alpha val="43137"/>
                    </a:srgbClr>
                  </a:outerShdw>
                </a:effectLst>
                <a:latin typeface="Calibri"/>
              </a:rPr>
              <a:t>Communicator</a:t>
            </a:r>
          </a:p>
          <a:p>
            <a:r>
              <a:rPr lang="en-US" sz="1600" dirty="0">
                <a:solidFill>
                  <a:prstClr val="black"/>
                </a:solidFill>
                <a:effectLst>
                  <a:outerShdw blurRad="38100" dist="38100" dir="2700000" algn="tl">
                    <a:srgbClr val="000000">
                      <a:alpha val="43137"/>
                    </a:srgbClr>
                  </a:outerShdw>
                </a:effectLst>
                <a:latin typeface="Calibri"/>
              </a:rPr>
              <a:t>Operator</a:t>
            </a:r>
          </a:p>
          <a:p>
            <a:r>
              <a:rPr lang="en-US" sz="1600" dirty="0">
                <a:solidFill>
                  <a:prstClr val="black"/>
                </a:solidFill>
                <a:effectLst>
                  <a:outerShdw blurRad="38100" dist="38100" dir="2700000" algn="tl">
                    <a:srgbClr val="000000">
                      <a:alpha val="43137"/>
                    </a:srgbClr>
                  </a:outerShdw>
                </a:effectLst>
                <a:latin typeface="Calibri"/>
              </a:rPr>
              <a:t>Leader</a:t>
            </a:r>
          </a:p>
          <a:p>
            <a:r>
              <a:rPr lang="en-US" sz="1600" dirty="0">
                <a:solidFill>
                  <a:prstClr val="black"/>
                </a:solidFill>
                <a:effectLst>
                  <a:outerShdw blurRad="38100" dist="38100" dir="2700000" algn="tl">
                    <a:srgbClr val="000000">
                      <a:alpha val="43137"/>
                    </a:srgbClr>
                  </a:outerShdw>
                </a:effectLst>
                <a:latin typeface="Calibri"/>
              </a:rPr>
              <a:t>Adviser</a:t>
            </a:r>
          </a:p>
        </p:txBody>
      </p:sp>
      <p:graphicFrame>
        <p:nvGraphicFramePr>
          <p:cNvPr id="7" name="Chart 6">
            <a:extLst>
              <a:ext uri="{FF2B5EF4-FFF2-40B4-BE49-F238E27FC236}">
                <a16:creationId xmlns:a16="http://schemas.microsoft.com/office/drawing/2014/main" id="{3C8EF9E9-609F-EB5A-8F49-E4C5AE57B1E1}"/>
              </a:ext>
            </a:extLst>
          </p:cNvPr>
          <p:cNvGraphicFramePr>
            <a:graphicFrameLocks/>
          </p:cNvGraphicFramePr>
          <p:nvPr>
            <p:extLst>
              <p:ext uri="{D42A27DB-BD31-4B8C-83A1-F6EECF244321}">
                <p14:modId xmlns:p14="http://schemas.microsoft.com/office/powerpoint/2010/main" val="1655614611"/>
              </p:ext>
            </p:extLst>
          </p:nvPr>
        </p:nvGraphicFramePr>
        <p:xfrm>
          <a:off x="4811283" y="860355"/>
          <a:ext cx="3837063" cy="3543932"/>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3">
            <a:extLst>
              <a:ext uri="{FF2B5EF4-FFF2-40B4-BE49-F238E27FC236}">
                <a16:creationId xmlns:a16="http://schemas.microsoft.com/office/drawing/2014/main" id="{EEDC41B2-3116-F8BC-C6D6-CAA8A19B4781}"/>
              </a:ext>
            </a:extLst>
          </p:cNvPr>
          <p:cNvSpPr txBox="1">
            <a:spLocks/>
          </p:cNvSpPr>
          <p:nvPr/>
        </p:nvSpPr>
        <p:spPr>
          <a:xfrm>
            <a:off x="6857838" y="658874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6C490F8-742B-4483-80A6-A38B9EAECA5C}" type="slidenum">
              <a:rPr lang="en-US" sz="1200">
                <a:solidFill>
                  <a:prstClr val="black"/>
                </a:solidFill>
                <a:latin typeface="Calibri"/>
              </a:rPr>
              <a:pPr algn="r">
                <a:defRPr/>
              </a:pPr>
              <a:t>6</a:t>
            </a:fld>
            <a:endParaRPr lang="en-US" sz="1200" dirty="0">
              <a:solidFill>
                <a:prstClr val="black"/>
              </a:solidFill>
              <a:latin typeface="Calibri"/>
            </a:endParaRPr>
          </a:p>
        </p:txBody>
      </p:sp>
      <p:sp>
        <p:nvSpPr>
          <p:cNvPr id="2" name="TextBox 1">
            <a:extLst>
              <a:ext uri="{FF2B5EF4-FFF2-40B4-BE49-F238E27FC236}">
                <a16:creationId xmlns:a16="http://schemas.microsoft.com/office/drawing/2014/main" id="{F5C8CAD1-9BAA-BA73-4984-F01F7A2488EF}"/>
              </a:ext>
            </a:extLst>
          </p:cNvPr>
          <p:cNvSpPr txBox="1"/>
          <p:nvPr/>
        </p:nvSpPr>
        <p:spPr>
          <a:xfrm>
            <a:off x="8164013" y="781269"/>
            <a:ext cx="697627"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FY 26</a:t>
            </a:r>
          </a:p>
        </p:txBody>
      </p:sp>
      <p:sp>
        <p:nvSpPr>
          <p:cNvPr id="12" name="Footer">
            <a:extLst>
              <a:ext uri="{FF2B5EF4-FFF2-40B4-BE49-F238E27FC236}">
                <a16:creationId xmlns:a16="http://schemas.microsoft.com/office/drawing/2014/main" id="{430717C7-9DD5-4237-BD51-DAA765FA1A58}"/>
              </a:ext>
            </a:extLst>
          </p:cNvPr>
          <p:cNvSpPr txBox="1"/>
          <p:nvPr/>
        </p:nvSpPr>
        <p:spPr>
          <a:xfrm>
            <a:off x="6809324" y="6607163"/>
            <a:ext cx="2484689" cy="182880"/>
          </a:xfrm>
          <a:prstGeom prst="rect">
            <a:avLst/>
          </a:prstGeom>
          <a:noFill/>
        </p:spPr>
        <p:txBody>
          <a:bodyPr wrap="none" lIns="0" tIns="0" rIns="0" bIns="0" rtlCol="0" anchor="b" anchorCtr="0">
            <a:noAutofit/>
          </a:bodyPr>
          <a:lstStyle/>
          <a:p>
            <a:pPr>
              <a:buSzPct val="100000"/>
            </a:pPr>
            <a:r>
              <a:rPr lang="en-US" sz="800" cap="all" dirty="0">
                <a:solidFill>
                  <a:prstClr val="black"/>
                </a:solidFill>
                <a:latin typeface="Arial" panose="020B0604020202020204" pitchFamily="34" charset="0"/>
                <a:cs typeface="Arial" panose="020B0604020202020204" pitchFamily="34" charset="0"/>
              </a:rPr>
              <a:t>22 APR 24 col kevin mchugh</a:t>
            </a:r>
          </a:p>
        </p:txBody>
      </p:sp>
    </p:spTree>
    <p:extLst>
      <p:ext uri="{BB962C8B-B14F-4D97-AF65-F5344CB8AC3E}">
        <p14:creationId xmlns:p14="http://schemas.microsoft.com/office/powerpoint/2010/main" val="1275781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198D70-B208-4FE0-CB6A-C3177D141382}"/>
              </a:ext>
            </a:extLst>
          </p:cNvPr>
          <p:cNvSpPr txBox="1"/>
          <p:nvPr/>
        </p:nvSpPr>
        <p:spPr>
          <a:xfrm>
            <a:off x="4315626" y="0"/>
            <a:ext cx="4828374" cy="646331"/>
          </a:xfrm>
          <a:prstGeom prst="rect">
            <a:avLst/>
          </a:prstGeom>
        </p:spPr>
        <p:txBody>
          <a:bodyPr vert="horz" lIns="91440" tIns="45720" rIns="91440" bIns="45720" rtlCol="0" anchor="ctr">
            <a:noAutofit/>
          </a:bodyPr>
          <a:lstStyle>
            <a:lvl1pPr algn="ctr">
              <a:spcBef>
                <a:spcPct val="0"/>
              </a:spcBef>
              <a:buNone/>
              <a:defRPr b="1">
                <a:solidFill>
                  <a:srgbClr val="FFC000"/>
                </a:solidFill>
                <a:latin typeface="Arial" pitchFamily="34" charset="0"/>
                <a:ea typeface="+mj-ea"/>
                <a:cs typeface="Arial" pitchFamily="34" charset="0"/>
              </a:defRPr>
            </a:lvl1pPr>
          </a:lstStyle>
          <a:p>
            <a:pPr algn="r"/>
            <a:r>
              <a:rPr lang="en-US" sz="2000" dirty="0"/>
              <a:t>Warrant Officer Advanced Course (WOAC)  Modernization Update</a:t>
            </a:r>
          </a:p>
        </p:txBody>
      </p:sp>
      <p:sp>
        <p:nvSpPr>
          <p:cNvPr id="5" name="TextBox 4">
            <a:extLst>
              <a:ext uri="{FF2B5EF4-FFF2-40B4-BE49-F238E27FC236}">
                <a16:creationId xmlns:a16="http://schemas.microsoft.com/office/drawing/2014/main" id="{87383991-951F-5BA5-801A-B6ADB926ABF5}"/>
              </a:ext>
            </a:extLst>
          </p:cNvPr>
          <p:cNvSpPr txBox="1"/>
          <p:nvPr/>
        </p:nvSpPr>
        <p:spPr>
          <a:xfrm>
            <a:off x="203915" y="806858"/>
            <a:ext cx="4343245" cy="1015663"/>
          </a:xfrm>
          <a:prstGeom prst="rect">
            <a:avLst/>
          </a:prstGeom>
          <a:noFill/>
        </p:spPr>
        <p:txBody>
          <a:bodyPr wrap="square" rtlCol="0">
            <a:spAutoFit/>
          </a:bodyPr>
          <a:lstStyle/>
          <a:p>
            <a:r>
              <a:rPr lang="en-US" sz="1200" b="1" u="sng" dirty="0">
                <a:solidFill>
                  <a:prstClr val="black"/>
                </a:solidFill>
                <a:latin typeface="Calibri" panose="020F0502020204030204" pitchFamily="34" charset="0"/>
                <a:cs typeface="Calibri" panose="020F0502020204030204" pitchFamily="34" charset="0"/>
              </a:rPr>
              <a:t>Purpose:</a:t>
            </a:r>
            <a:r>
              <a:rPr lang="en-US" sz="1200" b="1" dirty="0">
                <a:solidFill>
                  <a:prstClr val="black"/>
                </a:solidFill>
                <a:latin typeface="Calibri" panose="020F0502020204030204" pitchFamily="34" charset="0"/>
                <a:cs typeface="Calibri" panose="020F0502020204030204" pitchFamily="34" charset="0"/>
              </a:rPr>
              <a:t> </a:t>
            </a:r>
            <a:r>
              <a:rPr lang="en-US" sz="1200" dirty="0"/>
              <a:t>Prepares officers with the KSBs required for assignment to CW4 positions at the operational level as advisors to commanders and staffs to enhance warfighting lethality, deliver ready combat formations, continuously transform the organization, and steward the Army profession. </a:t>
            </a:r>
            <a:r>
              <a:rPr lang="en-US" sz="1200" dirty="0">
                <a:solidFill>
                  <a:prstClr val="black"/>
                </a:solidFill>
                <a:latin typeface="Calibri" panose="020F0502020204030204" pitchFamily="34" charset="0"/>
                <a:cs typeface="Calibri" panose="020F0502020204030204" pitchFamily="34" charset="0"/>
              </a:rPr>
              <a:t>at the operational level.</a:t>
            </a:r>
          </a:p>
        </p:txBody>
      </p:sp>
      <p:sp>
        <p:nvSpPr>
          <p:cNvPr id="6" name="TextBox 5">
            <a:extLst>
              <a:ext uri="{FF2B5EF4-FFF2-40B4-BE49-F238E27FC236}">
                <a16:creationId xmlns:a16="http://schemas.microsoft.com/office/drawing/2014/main" id="{7D8F932C-BCDA-3E8D-B574-7F765A0AB882}"/>
              </a:ext>
            </a:extLst>
          </p:cNvPr>
          <p:cNvSpPr txBox="1"/>
          <p:nvPr/>
        </p:nvSpPr>
        <p:spPr>
          <a:xfrm>
            <a:off x="257520" y="1750603"/>
            <a:ext cx="4361688" cy="2693045"/>
          </a:xfrm>
          <a:prstGeom prst="rect">
            <a:avLst/>
          </a:prstGeom>
          <a:noFill/>
        </p:spPr>
        <p:txBody>
          <a:bodyPr wrap="square" lIns="91440" tIns="45720" rIns="91440" bIns="45720" rtlCol="0" anchor="t">
            <a:spAutoFit/>
          </a:bodyPr>
          <a:lstStyle/>
          <a:p>
            <a:r>
              <a:rPr lang="en-US" sz="1200" b="1" u="sng" dirty="0">
                <a:solidFill>
                  <a:prstClr val="black"/>
                </a:solidFill>
                <a:latin typeface="Calibri"/>
                <a:cs typeface="Calibri"/>
              </a:rPr>
              <a:t>ADDIE Planning Factors:</a:t>
            </a:r>
          </a:p>
          <a:p>
            <a:endParaRPr lang="en-US" sz="400" b="1" u="sng" dirty="0">
              <a:solidFill>
                <a:srgbClr val="FF0000"/>
              </a:solidFill>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Ensure a progressive and sequential ed. continuum</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Increase Academic Rigor (Cognitive Level)</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Tailor critical tasks to the Chief Warrant Officer 3 (CW3)</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Promote WO Core Competencies (ICOLA)</a:t>
            </a:r>
          </a:p>
          <a:p>
            <a:pPr>
              <a:lnSpc>
                <a:spcPct val="150000"/>
              </a:lnSpc>
            </a:pPr>
            <a:endParaRPr lang="en-US" sz="300" dirty="0">
              <a:solidFill>
                <a:prstClr val="black"/>
              </a:solidFill>
              <a:latin typeface="Calibri"/>
              <a:cs typeface="Calibri"/>
            </a:endParaRPr>
          </a:p>
          <a:p>
            <a:pPr marL="342900" indent="-342900">
              <a:buFont typeface="Arial" panose="020B0604020202020204" pitchFamily="34" charset="0"/>
              <a:buChar char="•"/>
            </a:pPr>
            <a:r>
              <a:rPr lang="en-US" sz="1200" dirty="0">
                <a:solidFill>
                  <a:prstClr val="black"/>
                </a:solidFill>
                <a:latin typeface="Calibri"/>
                <a:cs typeface="Calibri"/>
              </a:rPr>
              <a:t>Focus on officer development through the Army Leader Development Model (The Profession)</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Promote life-long learners and critical thinkers</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Maximize State-Partnership Program (Capstone)</a:t>
            </a:r>
            <a:endParaRPr lang="en-US" sz="1200" dirty="0">
              <a:solidFill>
                <a:prstClr val="black"/>
              </a:solidFill>
              <a:latin typeface="Calibri" panose="020F0502020204030204" pitchFamily="34" charset="0"/>
              <a:cs typeface="Calibri" panose="020F0502020204030204" pitchFamily="34" charset="0"/>
            </a:endParaRPr>
          </a:p>
          <a:p>
            <a:endParaRPr lang="en-US" sz="1200" dirty="0">
              <a:solidFill>
                <a:srgbClr val="FF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54704CD-AF80-CDF5-73FA-44CDC4682952}"/>
              </a:ext>
            </a:extLst>
          </p:cNvPr>
          <p:cNvSpPr txBox="1"/>
          <p:nvPr/>
        </p:nvSpPr>
        <p:spPr>
          <a:xfrm>
            <a:off x="6243350" y="4358691"/>
            <a:ext cx="2690338" cy="2241255"/>
          </a:xfrm>
          <a:prstGeom prst="rect">
            <a:avLst/>
          </a:prstGeom>
          <a:noFill/>
        </p:spPr>
        <p:txBody>
          <a:bodyPr wrap="square" lIns="91440" tIns="45720" rIns="91440" bIns="45720" rtlCol="0" anchor="t">
            <a:spAutoFit/>
          </a:bodyPr>
          <a:lstStyle/>
          <a:p>
            <a:r>
              <a:rPr lang="en-US" sz="1200" b="1" dirty="0">
                <a:solidFill>
                  <a:prstClr val="black"/>
                </a:solidFill>
                <a:latin typeface="Calibri"/>
                <a:cs typeface="Calibri"/>
              </a:rPr>
              <a:t>FY24 POI Updates</a:t>
            </a:r>
          </a:p>
          <a:p>
            <a:endParaRPr lang="en-US" sz="500" b="1" dirty="0">
              <a:solidFill>
                <a:prstClr val="black"/>
              </a:solidFill>
              <a:latin typeface="Calibri"/>
              <a:cs typeface="Calibri"/>
            </a:endParaRPr>
          </a:p>
          <a:p>
            <a:pPr marL="171450" indent="-171450">
              <a:lnSpc>
                <a:spcPct val="150000"/>
              </a:lnSpc>
              <a:buFont typeface="Arial" panose="020B0604020202020204" pitchFamily="34" charset="0"/>
              <a:buChar char="•"/>
            </a:pPr>
            <a:r>
              <a:rPr lang="en-US" sz="1200" dirty="0">
                <a:solidFill>
                  <a:prstClr val="black"/>
                </a:solidFill>
                <a:latin typeface="Calibri"/>
                <a:cs typeface="Calibri"/>
              </a:rPr>
              <a:t>Updated Course Scope</a:t>
            </a:r>
          </a:p>
          <a:p>
            <a:pPr marL="171450" indent="-171450">
              <a:lnSpc>
                <a:spcPct val="150000"/>
              </a:lnSpc>
              <a:buFont typeface="Arial" panose="020B0604020202020204" pitchFamily="34" charset="0"/>
              <a:buChar char="•"/>
            </a:pPr>
            <a:r>
              <a:rPr lang="en-US" sz="1200" dirty="0">
                <a:solidFill>
                  <a:prstClr val="black"/>
                </a:solidFill>
                <a:latin typeface="Calibri"/>
                <a:cs typeface="Calibri"/>
              </a:rPr>
              <a:t>Updated Course Learning Outcomes</a:t>
            </a:r>
          </a:p>
          <a:p>
            <a:pPr marL="171450" indent="-171450">
              <a:lnSpc>
                <a:spcPct val="150000"/>
              </a:lnSpc>
              <a:buFont typeface="Arial" panose="020B0604020202020204" pitchFamily="34" charset="0"/>
              <a:buChar char="•"/>
            </a:pPr>
            <a:r>
              <a:rPr lang="en-US" sz="1200" dirty="0">
                <a:solidFill>
                  <a:prstClr val="black"/>
                </a:solidFill>
                <a:latin typeface="Calibri"/>
                <a:cs typeface="Calibri"/>
              </a:rPr>
              <a:t>18 New Lesson Plans</a:t>
            </a:r>
          </a:p>
          <a:p>
            <a:pPr marL="171450" indent="-171450">
              <a:lnSpc>
                <a:spcPct val="150000"/>
              </a:lnSpc>
              <a:buFont typeface="Arial" panose="020B0604020202020204" pitchFamily="34" charset="0"/>
              <a:buChar char="•"/>
            </a:pPr>
            <a:r>
              <a:rPr lang="en-US" sz="1200" dirty="0">
                <a:solidFill>
                  <a:prstClr val="black"/>
                </a:solidFill>
                <a:latin typeface="Calibri"/>
                <a:cs typeface="Calibri"/>
              </a:rPr>
              <a:t>Assessment Methodology</a:t>
            </a:r>
          </a:p>
          <a:p>
            <a:pPr marL="171450" indent="-171450">
              <a:lnSpc>
                <a:spcPct val="150000"/>
              </a:lnSpc>
              <a:buFont typeface="Arial" panose="020B0604020202020204" pitchFamily="34" charset="0"/>
              <a:buChar char="•"/>
            </a:pPr>
            <a:r>
              <a:rPr lang="en-US" sz="1200" dirty="0">
                <a:solidFill>
                  <a:prstClr val="black"/>
                </a:solidFill>
                <a:latin typeface="Calibri"/>
                <a:cs typeface="Calibri"/>
              </a:rPr>
              <a:t>Capstone Assessment</a:t>
            </a:r>
          </a:p>
          <a:p>
            <a:pPr>
              <a:lnSpc>
                <a:spcPct val="150000"/>
              </a:lnSpc>
            </a:pPr>
            <a:endParaRPr lang="en-US" sz="300" dirty="0">
              <a:solidFill>
                <a:prstClr val="black"/>
              </a:solidFill>
              <a:latin typeface="Calibri"/>
              <a:cs typeface="Calibri"/>
            </a:endParaRPr>
          </a:p>
          <a:p>
            <a:pPr marL="171450" indent="-171450">
              <a:buFont typeface="Arial" panose="020B0604020202020204" pitchFamily="34" charset="0"/>
              <a:buChar char="•"/>
            </a:pPr>
            <a:r>
              <a:rPr lang="en-US" sz="1200" dirty="0">
                <a:solidFill>
                  <a:prstClr val="black"/>
                </a:solidFill>
                <a:latin typeface="Calibri"/>
                <a:cs typeface="Calibri"/>
              </a:rPr>
              <a:t>Virtual Modality Option</a:t>
            </a:r>
          </a:p>
          <a:p>
            <a:pPr marL="171450" indent="-171450">
              <a:lnSpc>
                <a:spcPct val="150000"/>
              </a:lnSpc>
              <a:buFont typeface="Arial" panose="020B0604020202020204" pitchFamily="34" charset="0"/>
              <a:buChar char="•"/>
            </a:pPr>
            <a:r>
              <a:rPr lang="en-US" sz="1200" dirty="0">
                <a:solidFill>
                  <a:prstClr val="black"/>
                </a:solidFill>
                <a:latin typeface="Calibri"/>
                <a:cs typeface="Calibri"/>
              </a:rPr>
              <a:t>6/2 Adult Learning Model</a:t>
            </a:r>
          </a:p>
        </p:txBody>
      </p:sp>
      <p:sp>
        <p:nvSpPr>
          <p:cNvPr id="11" name="Rectangle 10">
            <a:extLst>
              <a:ext uri="{FF2B5EF4-FFF2-40B4-BE49-F238E27FC236}">
                <a16:creationId xmlns:a16="http://schemas.microsoft.com/office/drawing/2014/main" id="{3C5ED4A2-6C00-427A-E3E8-8B48A49FF156}"/>
              </a:ext>
            </a:extLst>
          </p:cNvPr>
          <p:cNvSpPr/>
          <p:nvPr/>
        </p:nvSpPr>
        <p:spPr>
          <a:xfrm>
            <a:off x="210312" y="749810"/>
            <a:ext cx="8750808" cy="58083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3" name="Straight Connector 12">
            <a:extLst>
              <a:ext uri="{FF2B5EF4-FFF2-40B4-BE49-F238E27FC236}">
                <a16:creationId xmlns:a16="http://schemas.microsoft.com/office/drawing/2014/main" id="{4E05C36B-2C74-342E-CAEF-6826ED46A8F2}"/>
              </a:ext>
            </a:extLst>
          </p:cNvPr>
          <p:cNvCxnSpPr>
            <a:cxnSpLocks/>
            <a:stCxn id="11" idx="0"/>
          </p:cNvCxnSpPr>
          <p:nvPr/>
        </p:nvCxnSpPr>
        <p:spPr>
          <a:xfrm flipH="1">
            <a:off x="4572000" y="749810"/>
            <a:ext cx="13716" cy="3571195"/>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8330DBD7-54F3-12F1-EDD0-6C79FC43EA39}"/>
              </a:ext>
            </a:extLst>
          </p:cNvPr>
          <p:cNvCxnSpPr/>
          <p:nvPr/>
        </p:nvCxnSpPr>
        <p:spPr>
          <a:xfrm>
            <a:off x="210312" y="4321003"/>
            <a:ext cx="8750808"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38592478-D5FC-B1AE-9393-10A275B7B1DB}"/>
              </a:ext>
            </a:extLst>
          </p:cNvPr>
          <p:cNvCxnSpPr/>
          <p:nvPr/>
        </p:nvCxnSpPr>
        <p:spPr>
          <a:xfrm>
            <a:off x="217170" y="1755560"/>
            <a:ext cx="4361688"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CA7E6F9-FA62-5CA1-AE7D-4B848D83BAF5}"/>
              </a:ext>
            </a:extLst>
          </p:cNvPr>
          <p:cNvCxnSpPr>
            <a:cxnSpLocks/>
          </p:cNvCxnSpPr>
          <p:nvPr/>
        </p:nvCxnSpPr>
        <p:spPr>
          <a:xfrm>
            <a:off x="6200303" y="4321005"/>
            <a:ext cx="0" cy="2247107"/>
          </a:xfrm>
          <a:prstGeom prst="line">
            <a:avLst/>
          </a:prstGeom>
        </p:spPr>
        <p:style>
          <a:lnRef idx="2">
            <a:schemeClr val="dk1"/>
          </a:lnRef>
          <a:fillRef idx="0">
            <a:schemeClr val="dk1"/>
          </a:fillRef>
          <a:effectRef idx="1">
            <a:schemeClr val="dk1"/>
          </a:effectRef>
          <a:fontRef idx="minor">
            <a:schemeClr val="tx1"/>
          </a:fontRef>
        </p:style>
      </p:cxnSp>
      <p:sp>
        <p:nvSpPr>
          <p:cNvPr id="17" name="Flowchart: Process 16">
            <a:extLst>
              <a:ext uri="{FF2B5EF4-FFF2-40B4-BE49-F238E27FC236}">
                <a16:creationId xmlns:a16="http://schemas.microsoft.com/office/drawing/2014/main" id="{1E17CCD2-A1E4-10B5-AE62-279EFB20B71A}"/>
              </a:ext>
            </a:extLst>
          </p:cNvPr>
          <p:cNvSpPr/>
          <p:nvPr/>
        </p:nvSpPr>
        <p:spPr>
          <a:xfrm>
            <a:off x="809748" y="4738459"/>
            <a:ext cx="1192075" cy="1019549"/>
          </a:xfrm>
          <a:prstGeom prst="flowChartProcess">
            <a:avLst/>
          </a:prstGeom>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dirty="0">
                <a:solidFill>
                  <a:prstClr val="black"/>
                </a:solidFill>
                <a:effectLst>
                  <a:outerShdw blurRad="38100" dist="38100" dir="2700000" algn="tl">
                    <a:srgbClr val="000000">
                      <a:alpha val="43137"/>
                    </a:srgbClr>
                  </a:outerShdw>
                </a:effectLst>
                <a:latin typeface="Calibri"/>
              </a:rPr>
              <a:t>Warrant Officer Advanced Course</a:t>
            </a:r>
          </a:p>
          <a:p>
            <a:pPr algn="ctr"/>
            <a:r>
              <a:rPr lang="en-US" sz="1200" dirty="0">
                <a:solidFill>
                  <a:prstClr val="black"/>
                </a:solidFill>
                <a:effectLst>
                  <a:outerShdw blurRad="38100" dist="38100" dir="2700000" algn="tl">
                    <a:srgbClr val="000000">
                      <a:alpha val="43137"/>
                    </a:srgbClr>
                  </a:outerShdw>
                </a:effectLst>
                <a:latin typeface="Calibri"/>
              </a:rPr>
              <a:t>1-250-C35</a:t>
            </a:r>
          </a:p>
        </p:txBody>
      </p:sp>
      <p:sp>
        <p:nvSpPr>
          <p:cNvPr id="19" name="Arrow: Right 18">
            <a:extLst>
              <a:ext uri="{FF2B5EF4-FFF2-40B4-BE49-F238E27FC236}">
                <a16:creationId xmlns:a16="http://schemas.microsoft.com/office/drawing/2014/main" id="{AEAEE012-1201-1459-9FCC-D949AF0C4991}"/>
              </a:ext>
            </a:extLst>
          </p:cNvPr>
          <p:cNvSpPr/>
          <p:nvPr/>
        </p:nvSpPr>
        <p:spPr>
          <a:xfrm>
            <a:off x="2407382" y="4696019"/>
            <a:ext cx="2266283" cy="426652"/>
          </a:xfrm>
          <a:prstGeom prst="rightArrow">
            <a:avLst/>
          </a:prstGeom>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a:solidFill>
                  <a:prstClr val="black"/>
                </a:solidFill>
                <a:effectLst>
                  <a:outerShdw blurRad="38100" dist="38100" dir="2700000" algn="tl">
                    <a:srgbClr val="000000">
                      <a:alpha val="43137"/>
                    </a:srgbClr>
                  </a:outerShdw>
                </a:effectLst>
                <a:latin typeface="Calibri"/>
              </a:rPr>
              <a:t>5 Week Resident</a:t>
            </a:r>
          </a:p>
        </p:txBody>
      </p:sp>
      <p:sp>
        <p:nvSpPr>
          <p:cNvPr id="21" name="TextBox 20">
            <a:extLst>
              <a:ext uri="{FF2B5EF4-FFF2-40B4-BE49-F238E27FC236}">
                <a16:creationId xmlns:a16="http://schemas.microsoft.com/office/drawing/2014/main" id="{36D29F85-5347-C2AA-5B67-D7E96E610073}"/>
              </a:ext>
            </a:extLst>
          </p:cNvPr>
          <p:cNvSpPr txBox="1"/>
          <p:nvPr/>
        </p:nvSpPr>
        <p:spPr>
          <a:xfrm>
            <a:off x="290493" y="5931981"/>
            <a:ext cx="5952859" cy="461665"/>
          </a:xfrm>
          <a:prstGeom prst="rect">
            <a:avLst/>
          </a:prstGeom>
          <a:noFill/>
        </p:spPr>
        <p:txBody>
          <a:bodyPr wrap="square" rtlCol="0">
            <a:spAutoFit/>
          </a:bodyPr>
          <a:lstStyle/>
          <a:p>
            <a:r>
              <a:rPr lang="en-US" sz="1200" dirty="0">
                <a:solidFill>
                  <a:srgbClr val="000000"/>
                </a:solidFill>
                <a:latin typeface="Calibri" panose="020F0502020204030204" pitchFamily="34" charset="0"/>
                <a:cs typeface="Calibri" panose="020F0502020204030204" pitchFamily="34" charset="0"/>
              </a:rPr>
              <a:t>WOs are expected to complete course prior to promotion to CW4 (7-12 yrs. WO service). Up to four courses offered in a virtual format.</a:t>
            </a:r>
            <a:r>
              <a:rPr lang="en-US" sz="1200" b="1" dirty="0">
                <a:solidFill>
                  <a:srgbClr val="000000"/>
                </a:solidFill>
                <a:latin typeface="Calibri" panose="020F0502020204030204" pitchFamily="34" charset="0"/>
                <a:cs typeface="Calibri" panose="020F0502020204030204" pitchFamily="34" charset="0"/>
              </a:rPr>
              <a:t> (Requires update to AR 350-1)</a:t>
            </a:r>
            <a:endParaRPr lang="en-US" sz="1200" b="1" dirty="0">
              <a:solidFill>
                <a:prstClr val="black"/>
              </a:solidFill>
              <a:latin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D89029C5-FB63-0913-3A91-4F6568C2DA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8854" r="37544"/>
          <a:stretch/>
        </p:blipFill>
        <p:spPr>
          <a:xfrm>
            <a:off x="5062618" y="4584786"/>
            <a:ext cx="382684" cy="1158175"/>
          </a:xfrm>
          <a:prstGeom prst="rect">
            <a:avLst/>
          </a:prstGeom>
          <a:scene3d>
            <a:camera prst="orthographicFront"/>
            <a:lightRig rig="threePt" dir="t"/>
          </a:scene3d>
          <a:sp3d>
            <a:bevelT/>
          </a:sp3d>
        </p:spPr>
      </p:pic>
      <p:graphicFrame>
        <p:nvGraphicFramePr>
          <p:cNvPr id="2" name="Chart 1">
            <a:extLst>
              <a:ext uri="{FF2B5EF4-FFF2-40B4-BE49-F238E27FC236}">
                <a16:creationId xmlns:a16="http://schemas.microsoft.com/office/drawing/2014/main" id="{E8DC62B7-2A89-EF8F-D14F-DBAD7EFFD002}"/>
              </a:ext>
            </a:extLst>
          </p:cNvPr>
          <p:cNvGraphicFramePr>
            <a:graphicFrameLocks/>
          </p:cNvGraphicFramePr>
          <p:nvPr>
            <p:extLst>
              <p:ext uri="{D42A27DB-BD31-4B8C-83A1-F6EECF244321}">
                <p14:modId xmlns:p14="http://schemas.microsoft.com/office/powerpoint/2010/main" val="3485623476"/>
              </p:ext>
            </p:extLst>
          </p:nvPr>
        </p:nvGraphicFramePr>
        <p:xfrm>
          <a:off x="4619208" y="773643"/>
          <a:ext cx="4314480" cy="3526570"/>
        </p:xfrm>
        <a:graphic>
          <a:graphicData uri="http://schemas.openxmlformats.org/drawingml/2006/chart">
            <c:chart xmlns:c="http://schemas.openxmlformats.org/drawingml/2006/chart" xmlns:r="http://schemas.openxmlformats.org/officeDocument/2006/relationships" r:id="rId4"/>
          </a:graphicData>
        </a:graphic>
      </p:graphicFrame>
      <p:sp>
        <p:nvSpPr>
          <p:cNvPr id="3" name="Arrow: Right 2">
            <a:extLst>
              <a:ext uri="{FF2B5EF4-FFF2-40B4-BE49-F238E27FC236}">
                <a16:creationId xmlns:a16="http://schemas.microsoft.com/office/drawing/2014/main" id="{086250B7-A033-2063-BE91-209071DA8BCC}"/>
              </a:ext>
            </a:extLst>
          </p:cNvPr>
          <p:cNvSpPr/>
          <p:nvPr/>
        </p:nvSpPr>
        <p:spPr>
          <a:xfrm>
            <a:off x="2390776" y="5201583"/>
            <a:ext cx="2282889" cy="426652"/>
          </a:xfrm>
          <a:prstGeom prst="rightArrow">
            <a:avLst/>
          </a:prstGeom>
          <a:ln>
            <a:solidFill>
              <a:schemeClr val="accent3">
                <a:shade val="15000"/>
              </a:schemeClr>
            </a:solidFill>
            <a:prstDash val="dash"/>
          </a:ln>
          <a:effectLst/>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dirty="0">
                <a:solidFill>
                  <a:prstClr val="black"/>
                </a:solidFill>
                <a:effectLst>
                  <a:outerShdw blurRad="38100" dist="38100" dir="2700000" algn="tl">
                    <a:srgbClr val="000000">
                      <a:alpha val="43137"/>
                    </a:srgbClr>
                  </a:outerShdw>
                </a:effectLst>
                <a:latin typeface="Calibri"/>
              </a:rPr>
              <a:t>5 Week Virtual</a:t>
            </a:r>
          </a:p>
        </p:txBody>
      </p:sp>
      <p:sp>
        <p:nvSpPr>
          <p:cNvPr id="10" name="TextBox 9">
            <a:extLst>
              <a:ext uri="{FF2B5EF4-FFF2-40B4-BE49-F238E27FC236}">
                <a16:creationId xmlns:a16="http://schemas.microsoft.com/office/drawing/2014/main" id="{D6721D2D-401E-C135-E5C7-C3CAF05382E9}"/>
              </a:ext>
            </a:extLst>
          </p:cNvPr>
          <p:cNvSpPr txBox="1"/>
          <p:nvPr/>
        </p:nvSpPr>
        <p:spPr>
          <a:xfrm>
            <a:off x="4585716" y="749810"/>
            <a:ext cx="1419748" cy="1354217"/>
          </a:xfrm>
          <a:prstGeom prst="rect">
            <a:avLst/>
          </a:prstGeom>
          <a:noFill/>
        </p:spPr>
        <p:txBody>
          <a:bodyPr wrap="none" rtlCol="0">
            <a:spAutoFit/>
          </a:bodyPr>
          <a:lstStyle/>
          <a:p>
            <a:r>
              <a:rPr lang="en-US" sz="1600" dirty="0">
                <a:solidFill>
                  <a:prstClr val="black"/>
                </a:solidFill>
                <a:effectLst>
                  <a:outerShdw blurRad="38100" dist="38100" dir="2700000" algn="tl">
                    <a:srgbClr val="000000">
                      <a:alpha val="43137"/>
                    </a:srgbClr>
                  </a:outerShdw>
                </a:effectLst>
                <a:latin typeface="Calibri"/>
              </a:rPr>
              <a:t>Integrator</a:t>
            </a:r>
          </a:p>
          <a:p>
            <a:r>
              <a:rPr lang="en-US" sz="1600" dirty="0">
                <a:solidFill>
                  <a:prstClr val="black"/>
                </a:solidFill>
                <a:effectLst>
                  <a:outerShdw blurRad="38100" dist="38100" dir="2700000" algn="tl">
                    <a:srgbClr val="000000">
                      <a:alpha val="43137"/>
                    </a:srgbClr>
                  </a:outerShdw>
                </a:effectLst>
                <a:latin typeface="Calibri"/>
              </a:rPr>
              <a:t>Communicator</a:t>
            </a:r>
          </a:p>
          <a:p>
            <a:r>
              <a:rPr lang="en-US" sz="1600" dirty="0">
                <a:solidFill>
                  <a:prstClr val="black"/>
                </a:solidFill>
                <a:effectLst>
                  <a:outerShdw blurRad="38100" dist="38100" dir="2700000" algn="tl">
                    <a:srgbClr val="000000">
                      <a:alpha val="43137"/>
                    </a:srgbClr>
                  </a:outerShdw>
                </a:effectLst>
                <a:latin typeface="Calibri"/>
              </a:rPr>
              <a:t>Operator</a:t>
            </a:r>
          </a:p>
          <a:p>
            <a:r>
              <a:rPr lang="en-US" sz="1600" dirty="0">
                <a:solidFill>
                  <a:prstClr val="black"/>
                </a:solidFill>
                <a:effectLst>
                  <a:outerShdw blurRad="38100" dist="38100" dir="2700000" algn="tl">
                    <a:srgbClr val="000000">
                      <a:alpha val="43137"/>
                    </a:srgbClr>
                  </a:outerShdw>
                </a:effectLst>
                <a:latin typeface="Calibri"/>
              </a:rPr>
              <a:t>Leader</a:t>
            </a:r>
          </a:p>
          <a:p>
            <a:r>
              <a:rPr lang="en-US" sz="1600" dirty="0">
                <a:solidFill>
                  <a:prstClr val="black"/>
                </a:solidFill>
                <a:effectLst>
                  <a:outerShdw blurRad="38100" dist="38100" dir="2700000" algn="tl">
                    <a:srgbClr val="000000">
                      <a:alpha val="43137"/>
                    </a:srgbClr>
                  </a:outerShdw>
                </a:effectLst>
                <a:latin typeface="Calibri"/>
              </a:rPr>
              <a:t>Adviser</a:t>
            </a:r>
          </a:p>
        </p:txBody>
      </p:sp>
      <p:sp>
        <p:nvSpPr>
          <p:cNvPr id="12" name="Slide Number Placeholder 3">
            <a:extLst>
              <a:ext uri="{FF2B5EF4-FFF2-40B4-BE49-F238E27FC236}">
                <a16:creationId xmlns:a16="http://schemas.microsoft.com/office/drawing/2014/main" id="{9E6603C1-948B-C2D3-8E76-78B5C395AE9F}"/>
              </a:ext>
            </a:extLst>
          </p:cNvPr>
          <p:cNvSpPr txBox="1">
            <a:spLocks/>
          </p:cNvSpPr>
          <p:nvPr/>
        </p:nvSpPr>
        <p:spPr>
          <a:xfrm>
            <a:off x="6776448" y="653798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6C490F8-742B-4483-80A6-A38B9EAECA5C}" type="slidenum">
              <a:rPr lang="en-US" sz="1200">
                <a:solidFill>
                  <a:prstClr val="black"/>
                </a:solidFill>
                <a:latin typeface="Calibri"/>
              </a:rPr>
              <a:pPr algn="r">
                <a:defRPr/>
              </a:pPr>
              <a:t>7</a:t>
            </a:fld>
            <a:endParaRPr lang="en-US" sz="1200" dirty="0">
              <a:solidFill>
                <a:prstClr val="black"/>
              </a:solidFill>
              <a:latin typeface="Calibri"/>
            </a:endParaRPr>
          </a:p>
        </p:txBody>
      </p:sp>
      <p:sp>
        <p:nvSpPr>
          <p:cNvPr id="14" name="TextBox 13">
            <a:extLst>
              <a:ext uri="{FF2B5EF4-FFF2-40B4-BE49-F238E27FC236}">
                <a16:creationId xmlns:a16="http://schemas.microsoft.com/office/drawing/2014/main" id="{110C9896-335F-DC73-A140-D8BF4407F669}"/>
              </a:ext>
            </a:extLst>
          </p:cNvPr>
          <p:cNvSpPr txBox="1"/>
          <p:nvPr/>
        </p:nvSpPr>
        <p:spPr>
          <a:xfrm>
            <a:off x="8164013" y="781269"/>
            <a:ext cx="697627"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FY 26</a:t>
            </a:r>
          </a:p>
        </p:txBody>
      </p:sp>
      <p:sp>
        <p:nvSpPr>
          <p:cNvPr id="20" name="Footer">
            <a:extLst>
              <a:ext uri="{FF2B5EF4-FFF2-40B4-BE49-F238E27FC236}">
                <a16:creationId xmlns:a16="http://schemas.microsoft.com/office/drawing/2014/main" id="{18402A97-9D61-366F-87E5-9E7A91134419}"/>
              </a:ext>
            </a:extLst>
          </p:cNvPr>
          <p:cNvSpPr txBox="1"/>
          <p:nvPr/>
        </p:nvSpPr>
        <p:spPr>
          <a:xfrm>
            <a:off x="6809324" y="6607163"/>
            <a:ext cx="2484689" cy="182880"/>
          </a:xfrm>
          <a:prstGeom prst="rect">
            <a:avLst/>
          </a:prstGeom>
          <a:noFill/>
        </p:spPr>
        <p:txBody>
          <a:bodyPr wrap="none" lIns="0" tIns="0" rIns="0" bIns="0" rtlCol="0" anchor="b" anchorCtr="0">
            <a:noAutofit/>
          </a:bodyPr>
          <a:lstStyle/>
          <a:p>
            <a:pPr>
              <a:buSzPct val="100000"/>
            </a:pPr>
            <a:r>
              <a:rPr lang="en-US" sz="800" cap="all" dirty="0">
                <a:solidFill>
                  <a:prstClr val="black"/>
                </a:solidFill>
                <a:latin typeface="Arial" panose="020B0604020202020204" pitchFamily="34" charset="0"/>
                <a:cs typeface="Arial" panose="020B0604020202020204" pitchFamily="34" charset="0"/>
              </a:rPr>
              <a:t>22 APR 24 col kevin mchugh</a:t>
            </a:r>
          </a:p>
        </p:txBody>
      </p:sp>
    </p:spTree>
    <p:extLst>
      <p:ext uri="{BB962C8B-B14F-4D97-AF65-F5344CB8AC3E}">
        <p14:creationId xmlns:p14="http://schemas.microsoft.com/office/powerpoint/2010/main" val="82507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198D70-B208-4FE0-CB6A-C3177D141382}"/>
              </a:ext>
            </a:extLst>
          </p:cNvPr>
          <p:cNvSpPr txBox="1"/>
          <p:nvPr/>
        </p:nvSpPr>
        <p:spPr>
          <a:xfrm>
            <a:off x="4341264" y="4"/>
            <a:ext cx="4802736" cy="646331"/>
          </a:xfrm>
          <a:prstGeom prst="rect">
            <a:avLst/>
          </a:prstGeom>
        </p:spPr>
        <p:txBody>
          <a:bodyPr vert="horz" lIns="91440" tIns="45720" rIns="91440" bIns="45720" rtlCol="0" anchor="ctr">
            <a:noAutofit/>
          </a:bodyPr>
          <a:lstStyle>
            <a:lvl1pPr algn="ctr">
              <a:spcBef>
                <a:spcPct val="0"/>
              </a:spcBef>
              <a:buNone/>
              <a:defRPr b="1">
                <a:solidFill>
                  <a:srgbClr val="FFC000"/>
                </a:solidFill>
                <a:latin typeface="Arial" pitchFamily="34" charset="0"/>
                <a:ea typeface="+mj-ea"/>
                <a:cs typeface="Arial" pitchFamily="34" charset="0"/>
              </a:defRPr>
            </a:lvl1pPr>
          </a:lstStyle>
          <a:p>
            <a:pPr algn="r"/>
            <a:r>
              <a:rPr lang="en-US" sz="2000" dirty="0"/>
              <a:t>Warrant Officer Senior Course </a:t>
            </a:r>
          </a:p>
          <a:p>
            <a:pPr algn="r"/>
            <a:r>
              <a:rPr lang="en-US" sz="2000" dirty="0"/>
              <a:t>(WOSC) Modernization Update</a:t>
            </a:r>
          </a:p>
        </p:txBody>
      </p:sp>
      <p:sp>
        <p:nvSpPr>
          <p:cNvPr id="5" name="TextBox 4">
            <a:extLst>
              <a:ext uri="{FF2B5EF4-FFF2-40B4-BE49-F238E27FC236}">
                <a16:creationId xmlns:a16="http://schemas.microsoft.com/office/drawing/2014/main" id="{87383991-951F-5BA5-801A-B6ADB926ABF5}"/>
              </a:ext>
            </a:extLst>
          </p:cNvPr>
          <p:cNvSpPr txBox="1"/>
          <p:nvPr/>
        </p:nvSpPr>
        <p:spPr>
          <a:xfrm>
            <a:off x="238110" y="739899"/>
            <a:ext cx="4361686" cy="1015663"/>
          </a:xfrm>
          <a:prstGeom prst="rect">
            <a:avLst/>
          </a:prstGeom>
          <a:noFill/>
        </p:spPr>
        <p:txBody>
          <a:bodyPr wrap="square" lIns="91440" tIns="45720" rIns="91440" bIns="45720" rtlCol="0" anchor="t">
            <a:spAutoFit/>
          </a:bodyPr>
          <a:lstStyle/>
          <a:p>
            <a:r>
              <a:rPr lang="en-US" sz="1200" b="1" u="sng" dirty="0">
                <a:solidFill>
                  <a:prstClr val="black"/>
                </a:solidFill>
                <a:latin typeface="Calibri"/>
                <a:cs typeface="Calibri"/>
              </a:rPr>
              <a:t>Purpose:</a:t>
            </a:r>
            <a:r>
              <a:rPr lang="en-US" sz="1200" b="1" dirty="0">
                <a:solidFill>
                  <a:prstClr val="black"/>
                </a:solidFill>
                <a:latin typeface="Calibri"/>
                <a:cs typeface="Calibri"/>
              </a:rPr>
              <a:t> </a:t>
            </a:r>
            <a:r>
              <a:rPr lang="en-US" sz="1200" dirty="0">
                <a:solidFill>
                  <a:prstClr val="black"/>
                </a:solidFill>
                <a:latin typeface="Calibri"/>
                <a:cs typeface="Calibri"/>
              </a:rPr>
              <a:t>P</a:t>
            </a:r>
            <a:r>
              <a:rPr lang="en-US" sz="1200" dirty="0"/>
              <a:t>repares officers with the knowledge, skills, and behaviors required for assignment to CW5 positions at the strategic levels as advisors to commanders and staffs to enhance warfighting lethality, deliver ready combat formations, continuously transform the organization, and steward the Army profession</a:t>
            </a:r>
            <a:r>
              <a:rPr lang="en-US" sz="1200" dirty="0">
                <a:solidFill>
                  <a:prstClr val="black"/>
                </a:solidFill>
                <a:latin typeface="Calibri"/>
              </a:rPr>
              <a:t>.</a:t>
            </a:r>
            <a:endParaRPr lang="en-US" sz="1200" dirty="0">
              <a:solidFill>
                <a:prstClr val="black"/>
              </a:solidFill>
              <a:latin typeface="Calibri"/>
              <a:cs typeface="Calibri"/>
            </a:endParaRPr>
          </a:p>
        </p:txBody>
      </p:sp>
      <p:sp>
        <p:nvSpPr>
          <p:cNvPr id="6" name="TextBox 5">
            <a:extLst>
              <a:ext uri="{FF2B5EF4-FFF2-40B4-BE49-F238E27FC236}">
                <a16:creationId xmlns:a16="http://schemas.microsoft.com/office/drawing/2014/main" id="{7D8F932C-BCDA-3E8D-B574-7F765A0AB882}"/>
              </a:ext>
            </a:extLst>
          </p:cNvPr>
          <p:cNvSpPr txBox="1"/>
          <p:nvPr/>
        </p:nvSpPr>
        <p:spPr>
          <a:xfrm>
            <a:off x="238108" y="1859035"/>
            <a:ext cx="4361688" cy="2339102"/>
          </a:xfrm>
          <a:prstGeom prst="rect">
            <a:avLst/>
          </a:prstGeom>
          <a:noFill/>
        </p:spPr>
        <p:txBody>
          <a:bodyPr wrap="square" lIns="91440" tIns="45720" rIns="91440" bIns="45720" rtlCol="0" anchor="t">
            <a:spAutoFit/>
          </a:bodyPr>
          <a:lstStyle/>
          <a:p>
            <a:r>
              <a:rPr lang="en-US" sz="1200" b="1" u="sng" dirty="0">
                <a:solidFill>
                  <a:prstClr val="black"/>
                </a:solidFill>
                <a:latin typeface="Calibri"/>
                <a:cs typeface="Calibri"/>
              </a:rPr>
              <a:t>ADDIE Planning Factors:</a:t>
            </a:r>
          </a:p>
          <a:p>
            <a:endParaRPr lang="en-US" sz="800" b="1" u="sng" dirty="0">
              <a:solidFill>
                <a:srgbClr val="FF0000"/>
              </a:solidFill>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Ensure a progressive and sequential ed. continuum</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Conduct Topic Review Workshop 3 QTR FY24 </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Increase Academic Rigor (Cognitive Level)</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Tailor critical tasks to the Chief Warrant Officer 4 (CW4)</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Promote WO Core Competencies (ICOLA)</a:t>
            </a:r>
          </a:p>
          <a:p>
            <a:pPr marL="342900" indent="-342900">
              <a:buFont typeface="Arial" panose="020B0604020202020204" pitchFamily="34" charset="0"/>
              <a:buChar char="•"/>
            </a:pPr>
            <a:r>
              <a:rPr lang="en-US" sz="1200" dirty="0">
                <a:solidFill>
                  <a:prstClr val="black"/>
                </a:solidFill>
                <a:latin typeface="Calibri"/>
                <a:cs typeface="Calibri"/>
              </a:rPr>
              <a:t>Focus on officer development through the Army Leader Development Model (The Profession)</a:t>
            </a:r>
          </a:p>
          <a:p>
            <a:endParaRPr lang="en-US" sz="1200" dirty="0">
              <a:solidFill>
                <a:srgbClr val="FF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54704CD-AF80-CDF5-73FA-44CDC4682952}"/>
              </a:ext>
            </a:extLst>
          </p:cNvPr>
          <p:cNvSpPr txBox="1"/>
          <p:nvPr/>
        </p:nvSpPr>
        <p:spPr>
          <a:xfrm>
            <a:off x="6243350" y="4557245"/>
            <a:ext cx="2690338" cy="1960217"/>
          </a:xfrm>
          <a:prstGeom prst="rect">
            <a:avLst/>
          </a:prstGeom>
          <a:noFill/>
        </p:spPr>
        <p:txBody>
          <a:bodyPr wrap="square" lIns="91440" tIns="45720" rIns="91440" bIns="45720" rtlCol="0" anchor="t">
            <a:spAutoFit/>
          </a:bodyPr>
          <a:lstStyle/>
          <a:p>
            <a:r>
              <a:rPr lang="en-US" sz="1200" b="1" dirty="0">
                <a:solidFill>
                  <a:prstClr val="black"/>
                </a:solidFill>
                <a:latin typeface="Calibri"/>
                <a:cs typeface="Calibri"/>
              </a:rPr>
              <a:t>FY25 Expected Outputs:</a:t>
            </a:r>
          </a:p>
          <a:p>
            <a:endParaRPr lang="en-US" sz="800" b="1" dirty="0">
              <a:solidFill>
                <a:prstClr val="black"/>
              </a:solidFill>
              <a:latin typeface="Calibri"/>
              <a:cs typeface="Calibri"/>
            </a:endParaRPr>
          </a:p>
          <a:p>
            <a:pPr marL="171450" indent="-171450">
              <a:buFont typeface="Arial" panose="020B0604020202020204" pitchFamily="34" charset="0"/>
              <a:buChar char="•"/>
            </a:pPr>
            <a:r>
              <a:rPr lang="en-US" sz="1200" dirty="0">
                <a:solidFill>
                  <a:prstClr val="black"/>
                </a:solidFill>
                <a:latin typeface="Calibri"/>
                <a:cs typeface="Calibri"/>
              </a:rPr>
              <a:t>Course Purpose, Scope and Learning Outcomes Updated</a:t>
            </a:r>
          </a:p>
          <a:p>
            <a:pPr marL="171450" indent="-171450">
              <a:lnSpc>
                <a:spcPct val="150000"/>
              </a:lnSpc>
              <a:buFont typeface="Arial" panose="020B0604020202020204" pitchFamily="34" charset="0"/>
              <a:buChar char="•"/>
            </a:pPr>
            <a:r>
              <a:rPr lang="en-US" sz="1200" dirty="0">
                <a:solidFill>
                  <a:prstClr val="black"/>
                </a:solidFill>
                <a:latin typeface="Calibri"/>
                <a:cs typeface="Calibri"/>
              </a:rPr>
              <a:t>Modernized Lesson Plans</a:t>
            </a:r>
          </a:p>
          <a:p>
            <a:pPr marL="171450" indent="-171450">
              <a:lnSpc>
                <a:spcPct val="150000"/>
              </a:lnSpc>
              <a:buFont typeface="Arial" panose="020B0604020202020204" pitchFamily="34" charset="0"/>
              <a:buChar char="•"/>
            </a:pPr>
            <a:r>
              <a:rPr lang="en-US" sz="1200" dirty="0">
                <a:solidFill>
                  <a:prstClr val="black"/>
                </a:solidFill>
                <a:latin typeface="Calibri"/>
                <a:cs typeface="Calibri"/>
              </a:rPr>
              <a:t>Assessment Methodology</a:t>
            </a:r>
          </a:p>
          <a:p>
            <a:pPr marL="171450" indent="-171450">
              <a:lnSpc>
                <a:spcPct val="150000"/>
              </a:lnSpc>
              <a:buFont typeface="Arial" panose="020B0604020202020204" pitchFamily="34" charset="0"/>
              <a:buChar char="•"/>
            </a:pPr>
            <a:r>
              <a:rPr lang="en-US" sz="1200" dirty="0">
                <a:solidFill>
                  <a:prstClr val="black"/>
                </a:solidFill>
                <a:latin typeface="Calibri"/>
                <a:cs typeface="Calibri"/>
              </a:rPr>
              <a:t>Capstone Assessment</a:t>
            </a:r>
          </a:p>
          <a:p>
            <a:pPr marL="171450" indent="-171450">
              <a:lnSpc>
                <a:spcPct val="150000"/>
              </a:lnSpc>
              <a:buFont typeface="Arial" panose="020B0604020202020204" pitchFamily="34" charset="0"/>
              <a:buChar char="•"/>
            </a:pPr>
            <a:r>
              <a:rPr lang="en-US" sz="1200" dirty="0">
                <a:solidFill>
                  <a:prstClr val="black"/>
                </a:solidFill>
                <a:latin typeface="Calibri"/>
                <a:cs typeface="Calibri"/>
              </a:rPr>
              <a:t>5/3 Adult Learning Model</a:t>
            </a:r>
          </a:p>
          <a:p>
            <a:pPr marL="171450" indent="-171450">
              <a:lnSpc>
                <a:spcPct val="150000"/>
              </a:lnSpc>
              <a:buFont typeface="Arial" panose="020B0604020202020204" pitchFamily="34" charset="0"/>
              <a:buChar char="•"/>
            </a:pPr>
            <a:endParaRPr lang="en-US" sz="400" dirty="0">
              <a:solidFill>
                <a:prstClr val="black"/>
              </a:solidFill>
              <a:latin typeface="Calibri"/>
              <a:cs typeface="Calibri"/>
            </a:endParaRPr>
          </a:p>
        </p:txBody>
      </p:sp>
      <p:sp>
        <p:nvSpPr>
          <p:cNvPr id="11" name="Rectangle 10">
            <a:extLst>
              <a:ext uri="{FF2B5EF4-FFF2-40B4-BE49-F238E27FC236}">
                <a16:creationId xmlns:a16="http://schemas.microsoft.com/office/drawing/2014/main" id="{3C5ED4A2-6C00-427A-E3E8-8B48A49FF156}"/>
              </a:ext>
            </a:extLst>
          </p:cNvPr>
          <p:cNvSpPr/>
          <p:nvPr/>
        </p:nvSpPr>
        <p:spPr>
          <a:xfrm>
            <a:off x="210312" y="749810"/>
            <a:ext cx="8750808" cy="5864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3" name="Straight Connector 12">
            <a:extLst>
              <a:ext uri="{FF2B5EF4-FFF2-40B4-BE49-F238E27FC236}">
                <a16:creationId xmlns:a16="http://schemas.microsoft.com/office/drawing/2014/main" id="{4E05C36B-2C74-342E-CAEF-6826ED46A8F2}"/>
              </a:ext>
            </a:extLst>
          </p:cNvPr>
          <p:cNvCxnSpPr>
            <a:cxnSpLocks/>
            <a:stCxn id="11" idx="0"/>
          </p:cNvCxnSpPr>
          <p:nvPr/>
        </p:nvCxnSpPr>
        <p:spPr>
          <a:xfrm flipH="1">
            <a:off x="4572000" y="749810"/>
            <a:ext cx="13716" cy="3733565"/>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8330DBD7-54F3-12F1-EDD0-6C79FC43EA39}"/>
              </a:ext>
            </a:extLst>
          </p:cNvPr>
          <p:cNvCxnSpPr/>
          <p:nvPr/>
        </p:nvCxnSpPr>
        <p:spPr>
          <a:xfrm>
            <a:off x="210312" y="4483373"/>
            <a:ext cx="8750808"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38592478-D5FC-B1AE-9393-10A275B7B1DB}"/>
              </a:ext>
            </a:extLst>
          </p:cNvPr>
          <p:cNvCxnSpPr/>
          <p:nvPr/>
        </p:nvCxnSpPr>
        <p:spPr>
          <a:xfrm>
            <a:off x="196595" y="1737284"/>
            <a:ext cx="4361688"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CA7E6F9-FA62-5CA1-AE7D-4B848D83BAF5}"/>
              </a:ext>
            </a:extLst>
          </p:cNvPr>
          <p:cNvCxnSpPr>
            <a:cxnSpLocks/>
          </p:cNvCxnSpPr>
          <p:nvPr/>
        </p:nvCxnSpPr>
        <p:spPr>
          <a:xfrm>
            <a:off x="6226999" y="4483373"/>
            <a:ext cx="0" cy="2131072"/>
          </a:xfrm>
          <a:prstGeom prst="line">
            <a:avLst/>
          </a:prstGeom>
        </p:spPr>
        <p:style>
          <a:lnRef idx="2">
            <a:schemeClr val="dk1"/>
          </a:lnRef>
          <a:fillRef idx="0">
            <a:schemeClr val="dk1"/>
          </a:fillRef>
          <a:effectRef idx="1">
            <a:schemeClr val="dk1"/>
          </a:effectRef>
          <a:fontRef idx="minor">
            <a:schemeClr val="tx1"/>
          </a:fontRef>
        </p:style>
      </p:cxnSp>
      <p:sp>
        <p:nvSpPr>
          <p:cNvPr id="17" name="Flowchart: Process 16">
            <a:extLst>
              <a:ext uri="{FF2B5EF4-FFF2-40B4-BE49-F238E27FC236}">
                <a16:creationId xmlns:a16="http://schemas.microsoft.com/office/drawing/2014/main" id="{1E17CCD2-A1E4-10B5-AE62-279EFB20B71A}"/>
              </a:ext>
            </a:extLst>
          </p:cNvPr>
          <p:cNvSpPr/>
          <p:nvPr/>
        </p:nvSpPr>
        <p:spPr>
          <a:xfrm>
            <a:off x="332449" y="4674948"/>
            <a:ext cx="1192075" cy="1019549"/>
          </a:xfrm>
          <a:prstGeom prst="flowChartProcess">
            <a:avLst/>
          </a:prstGeom>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dirty="0">
                <a:solidFill>
                  <a:prstClr val="black"/>
                </a:solidFill>
                <a:effectLst>
                  <a:outerShdw blurRad="38100" dist="38100" dir="2700000" algn="tl">
                    <a:srgbClr val="000000">
                      <a:alpha val="43137"/>
                    </a:srgbClr>
                  </a:outerShdw>
                </a:effectLst>
                <a:latin typeface="Calibri"/>
              </a:rPr>
              <a:t>Warrant Officer Senior Course</a:t>
            </a:r>
          </a:p>
          <a:p>
            <a:pPr algn="ctr"/>
            <a:r>
              <a:rPr lang="en-US" sz="1200" dirty="0">
                <a:solidFill>
                  <a:prstClr val="black"/>
                </a:solidFill>
                <a:effectLst>
                  <a:outerShdw blurRad="38100" dist="38100" dir="2700000" algn="tl">
                    <a:srgbClr val="000000">
                      <a:alpha val="43137"/>
                    </a:srgbClr>
                  </a:outerShdw>
                </a:effectLst>
                <a:latin typeface="Calibri"/>
              </a:rPr>
              <a:t>1-250-C36</a:t>
            </a:r>
          </a:p>
        </p:txBody>
      </p:sp>
      <p:sp>
        <p:nvSpPr>
          <p:cNvPr id="19" name="Arrow: Right 18">
            <a:extLst>
              <a:ext uri="{FF2B5EF4-FFF2-40B4-BE49-F238E27FC236}">
                <a16:creationId xmlns:a16="http://schemas.microsoft.com/office/drawing/2014/main" id="{AEAEE012-1201-1459-9FCC-D949AF0C4991}"/>
              </a:ext>
            </a:extLst>
          </p:cNvPr>
          <p:cNvSpPr/>
          <p:nvPr/>
        </p:nvSpPr>
        <p:spPr>
          <a:xfrm>
            <a:off x="3317906" y="4997901"/>
            <a:ext cx="2266283" cy="426652"/>
          </a:xfrm>
          <a:prstGeom prst="rightArrow">
            <a:avLst/>
          </a:prstGeom>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dirty="0">
                <a:solidFill>
                  <a:prstClr val="black"/>
                </a:solidFill>
                <a:effectLst>
                  <a:outerShdw blurRad="38100" dist="38100" dir="2700000" algn="tl">
                    <a:srgbClr val="000000">
                      <a:alpha val="43137"/>
                    </a:srgbClr>
                  </a:outerShdw>
                </a:effectLst>
                <a:latin typeface="Calibri"/>
              </a:rPr>
              <a:t>Phase 2, Resident, 4 Week</a:t>
            </a:r>
          </a:p>
        </p:txBody>
      </p:sp>
      <p:sp>
        <p:nvSpPr>
          <p:cNvPr id="21" name="TextBox 20">
            <a:extLst>
              <a:ext uri="{FF2B5EF4-FFF2-40B4-BE49-F238E27FC236}">
                <a16:creationId xmlns:a16="http://schemas.microsoft.com/office/drawing/2014/main" id="{36D29F85-5347-C2AA-5B67-D7E96E610073}"/>
              </a:ext>
            </a:extLst>
          </p:cNvPr>
          <p:cNvSpPr txBox="1"/>
          <p:nvPr/>
        </p:nvSpPr>
        <p:spPr>
          <a:xfrm>
            <a:off x="332449" y="5935497"/>
            <a:ext cx="5952859" cy="646331"/>
          </a:xfrm>
          <a:prstGeom prst="rect">
            <a:avLst/>
          </a:prstGeom>
          <a:noFill/>
        </p:spPr>
        <p:txBody>
          <a:bodyPr wrap="square" rtlCol="0">
            <a:spAutoFit/>
          </a:bodyPr>
          <a:lstStyle/>
          <a:p>
            <a:r>
              <a:rPr lang="en-US" sz="1200" dirty="0">
                <a:solidFill>
                  <a:srgbClr val="000000"/>
                </a:solidFill>
                <a:latin typeface="Calibri" panose="020F0502020204030204" pitchFamily="34" charset="0"/>
                <a:cs typeface="Calibri" panose="020F0502020204030204" pitchFamily="34" charset="0"/>
              </a:rPr>
              <a:t>WOs are expected to complete course prior to promotion to CW5 (12-17 yrs. WO service). </a:t>
            </a:r>
            <a:r>
              <a:rPr lang="en-US" sz="1200" b="1" dirty="0">
                <a:solidFill>
                  <a:srgbClr val="000000"/>
                </a:solidFill>
                <a:latin typeface="Calibri" panose="020F0502020204030204" pitchFamily="34" charset="0"/>
                <a:cs typeface="Calibri" panose="020F0502020204030204" pitchFamily="34" charset="0"/>
              </a:rPr>
              <a:t>(Requires update to AR 350-1)</a:t>
            </a:r>
          </a:p>
          <a:p>
            <a:r>
              <a:rPr lang="en-US" sz="1200" dirty="0">
                <a:solidFill>
                  <a:srgbClr val="000000"/>
                </a:solidFill>
                <a:latin typeface="Calibri" panose="020F0502020204030204" pitchFamily="34" charset="0"/>
                <a:cs typeface="Calibri" panose="020F0502020204030204" pitchFamily="34" charset="0"/>
              </a:rPr>
              <a:t>					</a:t>
            </a:r>
            <a:endParaRPr lang="en-US" sz="1200" dirty="0">
              <a:solidFill>
                <a:prstClr val="black"/>
              </a:solidFill>
              <a:latin typeface="Calibri" panose="020F0502020204030204" pitchFamily="34" charset="0"/>
              <a:cs typeface="Calibri" panose="020F0502020204030204" pitchFamily="34" charset="0"/>
            </a:endParaRPr>
          </a:p>
        </p:txBody>
      </p:sp>
      <p:sp>
        <p:nvSpPr>
          <p:cNvPr id="3" name="Arrow: Right 2">
            <a:extLst>
              <a:ext uri="{FF2B5EF4-FFF2-40B4-BE49-F238E27FC236}">
                <a16:creationId xmlns:a16="http://schemas.microsoft.com/office/drawing/2014/main" id="{6D23526F-D39E-A7E5-5C31-C71C5981CC9D}"/>
              </a:ext>
            </a:extLst>
          </p:cNvPr>
          <p:cNvSpPr/>
          <p:nvPr/>
        </p:nvSpPr>
        <p:spPr>
          <a:xfrm>
            <a:off x="1679605" y="4983134"/>
            <a:ext cx="1526594" cy="426652"/>
          </a:xfrm>
          <a:prstGeom prst="rightArrow">
            <a:avLst/>
          </a:prstGeom>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Phase 1,</a:t>
            </a:r>
            <a:r>
              <a:rPr lang="en-US" sz="1200">
                <a:solidFill>
                  <a:prstClr val="black"/>
                </a:solidFill>
                <a:effectLst>
                  <a:outerShdw blurRad="38100" dist="38100" dir="2700000" algn="tl">
                    <a:srgbClr val="000000">
                      <a:alpha val="43137"/>
                    </a:srgbClr>
                  </a:outerShdw>
                </a:effectLst>
                <a:latin typeface="Calibri"/>
              </a:rPr>
              <a:t> DL, 5 days </a:t>
            </a:r>
          </a:p>
        </p:txBody>
      </p:sp>
      <p:pic>
        <p:nvPicPr>
          <p:cNvPr id="8" name="Picture 7">
            <a:extLst>
              <a:ext uri="{FF2B5EF4-FFF2-40B4-BE49-F238E27FC236}">
                <a16:creationId xmlns:a16="http://schemas.microsoft.com/office/drawing/2014/main" id="{96FCBF01-E2A5-3227-EEB6-F06AC98A9B04}"/>
              </a:ext>
            </a:extLst>
          </p:cNvPr>
          <p:cNvPicPr>
            <a:picLocks noChangeAspect="1"/>
          </p:cNvPicPr>
          <p:nvPr/>
        </p:nvPicPr>
        <p:blipFill>
          <a:blip r:embed="rId2"/>
          <a:srcRect l="38885" t="-1" r="40122" b="-457"/>
          <a:stretch/>
        </p:blipFill>
        <p:spPr>
          <a:xfrm>
            <a:off x="5768340" y="4709414"/>
            <a:ext cx="320039" cy="1088922"/>
          </a:xfrm>
          <a:prstGeom prst="rect">
            <a:avLst/>
          </a:prstGeom>
          <a:ln w="9525">
            <a:solidFill>
              <a:schemeClr val="tx1"/>
            </a:solidFill>
          </a:ln>
          <a:scene3d>
            <a:camera prst="orthographicFront"/>
            <a:lightRig rig="threePt" dir="t"/>
          </a:scene3d>
          <a:sp3d>
            <a:bevelT/>
          </a:sp3d>
        </p:spPr>
      </p:pic>
      <p:graphicFrame>
        <p:nvGraphicFramePr>
          <p:cNvPr id="2" name="Chart 1">
            <a:extLst>
              <a:ext uri="{FF2B5EF4-FFF2-40B4-BE49-F238E27FC236}">
                <a16:creationId xmlns:a16="http://schemas.microsoft.com/office/drawing/2014/main" id="{138CD832-FE7E-945A-CB35-2A4D2FA910E5}"/>
              </a:ext>
            </a:extLst>
          </p:cNvPr>
          <p:cNvGraphicFramePr>
            <a:graphicFrameLocks/>
          </p:cNvGraphicFramePr>
          <p:nvPr>
            <p:extLst>
              <p:ext uri="{D42A27DB-BD31-4B8C-83A1-F6EECF244321}">
                <p14:modId xmlns:p14="http://schemas.microsoft.com/office/powerpoint/2010/main" val="1388491074"/>
              </p:ext>
            </p:extLst>
          </p:nvPr>
        </p:nvGraphicFramePr>
        <p:xfrm>
          <a:off x="4524088" y="790932"/>
          <a:ext cx="4409600" cy="37023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1C2979C-FD81-E4FA-BC88-833F6D63DDDF}"/>
              </a:ext>
            </a:extLst>
          </p:cNvPr>
          <p:cNvSpPr txBox="1"/>
          <p:nvPr/>
        </p:nvSpPr>
        <p:spPr>
          <a:xfrm>
            <a:off x="4602647" y="781644"/>
            <a:ext cx="1419748" cy="1354217"/>
          </a:xfrm>
          <a:prstGeom prst="rect">
            <a:avLst/>
          </a:prstGeom>
          <a:noFill/>
        </p:spPr>
        <p:txBody>
          <a:bodyPr wrap="none" rtlCol="0">
            <a:spAutoFit/>
          </a:bodyPr>
          <a:lstStyle/>
          <a:p>
            <a:r>
              <a:rPr lang="en-US" sz="1600" dirty="0">
                <a:solidFill>
                  <a:prstClr val="black"/>
                </a:solidFill>
                <a:effectLst>
                  <a:outerShdw blurRad="38100" dist="38100" dir="2700000" algn="tl">
                    <a:srgbClr val="000000">
                      <a:alpha val="43137"/>
                    </a:srgbClr>
                  </a:outerShdw>
                </a:effectLst>
                <a:latin typeface="Calibri"/>
              </a:rPr>
              <a:t>Integrator</a:t>
            </a:r>
          </a:p>
          <a:p>
            <a:r>
              <a:rPr lang="en-US" sz="1600" dirty="0">
                <a:solidFill>
                  <a:prstClr val="black"/>
                </a:solidFill>
                <a:effectLst>
                  <a:outerShdw blurRad="38100" dist="38100" dir="2700000" algn="tl">
                    <a:srgbClr val="000000">
                      <a:alpha val="43137"/>
                    </a:srgbClr>
                  </a:outerShdw>
                </a:effectLst>
                <a:latin typeface="Calibri"/>
              </a:rPr>
              <a:t>Communicator</a:t>
            </a:r>
          </a:p>
          <a:p>
            <a:r>
              <a:rPr lang="en-US" sz="1600" dirty="0">
                <a:solidFill>
                  <a:prstClr val="black"/>
                </a:solidFill>
                <a:effectLst>
                  <a:outerShdw blurRad="38100" dist="38100" dir="2700000" algn="tl">
                    <a:srgbClr val="000000">
                      <a:alpha val="43137"/>
                    </a:srgbClr>
                  </a:outerShdw>
                </a:effectLst>
                <a:latin typeface="Calibri"/>
              </a:rPr>
              <a:t>Operator</a:t>
            </a:r>
          </a:p>
          <a:p>
            <a:r>
              <a:rPr lang="en-US" sz="1600" dirty="0">
                <a:solidFill>
                  <a:prstClr val="black"/>
                </a:solidFill>
                <a:effectLst>
                  <a:outerShdw blurRad="38100" dist="38100" dir="2700000" algn="tl">
                    <a:srgbClr val="000000">
                      <a:alpha val="43137"/>
                    </a:srgbClr>
                  </a:outerShdw>
                </a:effectLst>
                <a:latin typeface="Calibri"/>
              </a:rPr>
              <a:t>Leader</a:t>
            </a:r>
          </a:p>
          <a:p>
            <a:r>
              <a:rPr lang="en-US" sz="1600" dirty="0">
                <a:solidFill>
                  <a:prstClr val="black"/>
                </a:solidFill>
                <a:effectLst>
                  <a:outerShdw blurRad="38100" dist="38100" dir="2700000" algn="tl">
                    <a:srgbClr val="000000">
                      <a:alpha val="43137"/>
                    </a:srgbClr>
                  </a:outerShdw>
                </a:effectLst>
                <a:latin typeface="Calibri"/>
              </a:rPr>
              <a:t>Adviser</a:t>
            </a:r>
          </a:p>
        </p:txBody>
      </p:sp>
      <p:sp>
        <p:nvSpPr>
          <p:cNvPr id="12" name="Slide Number Placeholder 3">
            <a:extLst>
              <a:ext uri="{FF2B5EF4-FFF2-40B4-BE49-F238E27FC236}">
                <a16:creationId xmlns:a16="http://schemas.microsoft.com/office/drawing/2014/main" id="{85954667-31C0-815A-7852-F9D5F858791B}"/>
              </a:ext>
            </a:extLst>
          </p:cNvPr>
          <p:cNvSpPr txBox="1">
            <a:spLocks/>
          </p:cNvSpPr>
          <p:nvPr/>
        </p:nvSpPr>
        <p:spPr>
          <a:xfrm>
            <a:off x="6800088" y="658842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6C490F8-742B-4483-80A6-A38B9EAECA5C}" type="slidenum">
              <a:rPr lang="en-US" sz="1200">
                <a:solidFill>
                  <a:prstClr val="black"/>
                </a:solidFill>
                <a:latin typeface="Calibri"/>
              </a:rPr>
              <a:pPr algn="r">
                <a:defRPr/>
              </a:pPr>
              <a:t>8</a:t>
            </a:fld>
            <a:endParaRPr lang="en-US" sz="1200" dirty="0">
              <a:solidFill>
                <a:prstClr val="black"/>
              </a:solidFill>
              <a:latin typeface="Calibri"/>
            </a:endParaRPr>
          </a:p>
        </p:txBody>
      </p:sp>
      <p:sp>
        <p:nvSpPr>
          <p:cNvPr id="10" name="TextBox 9">
            <a:extLst>
              <a:ext uri="{FF2B5EF4-FFF2-40B4-BE49-F238E27FC236}">
                <a16:creationId xmlns:a16="http://schemas.microsoft.com/office/drawing/2014/main" id="{08D9380E-5D3A-896D-541A-0503633116FB}"/>
              </a:ext>
            </a:extLst>
          </p:cNvPr>
          <p:cNvSpPr txBox="1"/>
          <p:nvPr/>
        </p:nvSpPr>
        <p:spPr>
          <a:xfrm>
            <a:off x="8164013" y="781269"/>
            <a:ext cx="697627"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FY 26</a:t>
            </a:r>
          </a:p>
        </p:txBody>
      </p:sp>
      <p:sp>
        <p:nvSpPr>
          <p:cNvPr id="14" name="Footer">
            <a:extLst>
              <a:ext uri="{FF2B5EF4-FFF2-40B4-BE49-F238E27FC236}">
                <a16:creationId xmlns:a16="http://schemas.microsoft.com/office/drawing/2014/main" id="{1C3C4179-F595-6611-AE73-39D43BC943F6}"/>
              </a:ext>
            </a:extLst>
          </p:cNvPr>
          <p:cNvSpPr txBox="1"/>
          <p:nvPr/>
        </p:nvSpPr>
        <p:spPr>
          <a:xfrm>
            <a:off x="6809324" y="6607163"/>
            <a:ext cx="2484689" cy="182880"/>
          </a:xfrm>
          <a:prstGeom prst="rect">
            <a:avLst/>
          </a:prstGeom>
          <a:noFill/>
        </p:spPr>
        <p:txBody>
          <a:bodyPr wrap="none" lIns="0" tIns="0" rIns="0" bIns="0" rtlCol="0" anchor="b" anchorCtr="0">
            <a:noAutofit/>
          </a:bodyPr>
          <a:lstStyle/>
          <a:p>
            <a:pPr>
              <a:buSzPct val="100000"/>
            </a:pPr>
            <a:r>
              <a:rPr lang="en-US" sz="800" cap="all" dirty="0">
                <a:solidFill>
                  <a:prstClr val="black"/>
                </a:solidFill>
                <a:latin typeface="Arial" panose="020B0604020202020204" pitchFamily="34" charset="0"/>
                <a:cs typeface="Arial" panose="020B0604020202020204" pitchFamily="34" charset="0"/>
              </a:rPr>
              <a:t>22 APR 24 col kevin mchugh</a:t>
            </a:r>
          </a:p>
        </p:txBody>
      </p:sp>
    </p:spTree>
    <p:extLst>
      <p:ext uri="{BB962C8B-B14F-4D97-AF65-F5344CB8AC3E}">
        <p14:creationId xmlns:p14="http://schemas.microsoft.com/office/powerpoint/2010/main" val="1025637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198D70-B208-4FE0-CB6A-C3177D141382}"/>
              </a:ext>
            </a:extLst>
          </p:cNvPr>
          <p:cNvSpPr txBox="1"/>
          <p:nvPr/>
        </p:nvSpPr>
        <p:spPr>
          <a:xfrm>
            <a:off x="4341264" y="4"/>
            <a:ext cx="4802736" cy="646331"/>
          </a:xfrm>
          <a:prstGeom prst="rect">
            <a:avLst/>
          </a:prstGeom>
        </p:spPr>
        <p:txBody>
          <a:bodyPr vert="horz" lIns="91440" tIns="45720" rIns="91440" bIns="45720" rtlCol="0" anchor="ctr">
            <a:noAutofit/>
          </a:bodyPr>
          <a:lstStyle>
            <a:lvl1pPr algn="ctr">
              <a:spcBef>
                <a:spcPct val="0"/>
              </a:spcBef>
              <a:buNone/>
              <a:defRPr b="1">
                <a:solidFill>
                  <a:srgbClr val="FFC000"/>
                </a:solidFill>
                <a:latin typeface="Arial" pitchFamily="34" charset="0"/>
                <a:ea typeface="+mj-ea"/>
                <a:cs typeface="Arial" pitchFamily="34" charset="0"/>
              </a:defRPr>
            </a:lvl1pPr>
          </a:lstStyle>
          <a:p>
            <a:pPr algn="r"/>
            <a:r>
              <a:rPr lang="en-US" sz="2000" dirty="0"/>
              <a:t>Warrant Officer Master Course </a:t>
            </a:r>
          </a:p>
          <a:p>
            <a:pPr algn="r"/>
            <a:r>
              <a:rPr lang="en-US" sz="2000" dirty="0"/>
              <a:t>(WOMC) Update</a:t>
            </a:r>
          </a:p>
        </p:txBody>
      </p:sp>
      <p:sp>
        <p:nvSpPr>
          <p:cNvPr id="5" name="TextBox 4">
            <a:extLst>
              <a:ext uri="{FF2B5EF4-FFF2-40B4-BE49-F238E27FC236}">
                <a16:creationId xmlns:a16="http://schemas.microsoft.com/office/drawing/2014/main" id="{87383991-951F-5BA5-801A-B6ADB926ABF5}"/>
              </a:ext>
            </a:extLst>
          </p:cNvPr>
          <p:cNvSpPr txBox="1"/>
          <p:nvPr/>
        </p:nvSpPr>
        <p:spPr>
          <a:xfrm>
            <a:off x="238110" y="739899"/>
            <a:ext cx="4320175" cy="830997"/>
          </a:xfrm>
          <a:prstGeom prst="rect">
            <a:avLst/>
          </a:prstGeom>
          <a:noFill/>
        </p:spPr>
        <p:txBody>
          <a:bodyPr wrap="square" lIns="91440" tIns="45720" rIns="91440" bIns="45720" rtlCol="0" anchor="t">
            <a:spAutoFit/>
          </a:bodyPr>
          <a:lstStyle/>
          <a:p>
            <a:r>
              <a:rPr lang="en-US" sz="1200" b="1" u="sng" dirty="0">
                <a:solidFill>
                  <a:prstClr val="black"/>
                </a:solidFill>
                <a:latin typeface="Calibri"/>
                <a:cs typeface="Calibri"/>
              </a:rPr>
              <a:t>Purpose:</a:t>
            </a:r>
            <a:r>
              <a:rPr lang="en-US" sz="1200" b="1" dirty="0">
                <a:solidFill>
                  <a:prstClr val="black"/>
                </a:solidFill>
                <a:latin typeface="Calibri"/>
                <a:cs typeface="Calibri"/>
              </a:rPr>
              <a:t>  </a:t>
            </a:r>
            <a:r>
              <a:rPr lang="en-US" sz="1200" dirty="0">
                <a:solidFill>
                  <a:prstClr val="black"/>
                </a:solidFill>
                <a:latin typeface="Calibri"/>
              </a:rPr>
              <a:t>Prepares Chief Warrant Officer Five and Chief Warrant Officer Four (Promotable) selected for Command Chief Warrant Officer (CCWO) and Senior Warrant Officer Advisor (SWOA) positions for leadership and advisement at the executive level.</a:t>
            </a:r>
            <a:endParaRPr lang="en-US" sz="1200" dirty="0">
              <a:solidFill>
                <a:prstClr val="black"/>
              </a:solidFill>
              <a:latin typeface="Calibri"/>
              <a:cs typeface="Calibri"/>
            </a:endParaRPr>
          </a:p>
        </p:txBody>
      </p:sp>
      <p:sp>
        <p:nvSpPr>
          <p:cNvPr id="6" name="TextBox 5">
            <a:extLst>
              <a:ext uri="{FF2B5EF4-FFF2-40B4-BE49-F238E27FC236}">
                <a16:creationId xmlns:a16="http://schemas.microsoft.com/office/drawing/2014/main" id="{7D8F932C-BCDA-3E8D-B574-7F765A0AB882}"/>
              </a:ext>
            </a:extLst>
          </p:cNvPr>
          <p:cNvSpPr txBox="1"/>
          <p:nvPr/>
        </p:nvSpPr>
        <p:spPr>
          <a:xfrm>
            <a:off x="196597" y="1580807"/>
            <a:ext cx="4361688" cy="2310504"/>
          </a:xfrm>
          <a:prstGeom prst="rect">
            <a:avLst/>
          </a:prstGeom>
          <a:noFill/>
        </p:spPr>
        <p:txBody>
          <a:bodyPr wrap="square" lIns="91440" tIns="45720" rIns="91440" bIns="45720" rtlCol="0" anchor="t">
            <a:spAutoFit/>
          </a:bodyPr>
          <a:lstStyle/>
          <a:p>
            <a:r>
              <a:rPr lang="en-US" sz="1200" b="1" u="sng" dirty="0">
                <a:solidFill>
                  <a:prstClr val="black"/>
                </a:solidFill>
                <a:latin typeface="Calibri"/>
                <a:cs typeface="Calibri"/>
              </a:rPr>
              <a:t>ADDIE Planning Factors / Concerns:</a:t>
            </a:r>
          </a:p>
          <a:p>
            <a:endParaRPr lang="en-US" sz="800" b="1" u="sng" dirty="0">
              <a:solidFill>
                <a:srgbClr val="FF0000"/>
              </a:solidFill>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Ensure a progressive and sequential educational continuum</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Capitalize on existing Senior Officer PME  </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Ensure ARNG &amp; USAR Concurrence (P&amp;A, TDY)</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Seminar format / Style Education </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Tailor education for 208 Nominative CCWO / SWOA positions</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Course Growth vs. “stop doing more with less”</a:t>
            </a:r>
          </a:p>
          <a:p>
            <a:pPr marL="342900" indent="-342900">
              <a:lnSpc>
                <a:spcPct val="150000"/>
              </a:lnSpc>
              <a:buFont typeface="Arial" panose="020B0604020202020204" pitchFamily="34" charset="0"/>
              <a:buChar char="•"/>
            </a:pPr>
            <a:r>
              <a:rPr lang="en-US" sz="1200" dirty="0">
                <a:solidFill>
                  <a:prstClr val="black"/>
                </a:solidFill>
                <a:latin typeface="Calibri"/>
                <a:cs typeface="Calibri"/>
              </a:rPr>
              <a:t>Identify feasible bill-paying options (internal and external)</a:t>
            </a:r>
            <a:endParaRPr lang="en-US" sz="1200" dirty="0">
              <a:solidFill>
                <a:srgbClr val="FF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54704CD-AF80-CDF5-73FA-44CDC4682952}"/>
              </a:ext>
            </a:extLst>
          </p:cNvPr>
          <p:cNvSpPr txBox="1"/>
          <p:nvPr/>
        </p:nvSpPr>
        <p:spPr>
          <a:xfrm>
            <a:off x="6116524" y="4211383"/>
            <a:ext cx="2910891" cy="3322128"/>
          </a:xfrm>
          <a:prstGeom prst="rect">
            <a:avLst/>
          </a:prstGeom>
          <a:noFill/>
        </p:spPr>
        <p:txBody>
          <a:bodyPr wrap="square" lIns="91440" tIns="45720" rIns="91440" bIns="45720" rtlCol="0" anchor="t">
            <a:spAutoFit/>
          </a:bodyPr>
          <a:lstStyle/>
          <a:p>
            <a:r>
              <a:rPr lang="en-US" sz="1200" b="1" dirty="0">
                <a:solidFill>
                  <a:prstClr val="black"/>
                </a:solidFill>
                <a:latin typeface="Calibri"/>
                <a:cs typeface="Calibri"/>
              </a:rPr>
              <a:t>Outputs / Costs:</a:t>
            </a:r>
          </a:p>
          <a:p>
            <a:endParaRPr lang="en-US" sz="800" b="1" dirty="0">
              <a:solidFill>
                <a:prstClr val="black"/>
              </a:solidFill>
              <a:latin typeface="Calibri"/>
              <a:cs typeface="Calibri"/>
            </a:endParaRPr>
          </a:p>
          <a:p>
            <a:pPr marL="171450" indent="-171450">
              <a:buFont typeface="Arial" panose="020B0604020202020204" pitchFamily="34" charset="0"/>
              <a:buChar char="•"/>
            </a:pPr>
            <a:r>
              <a:rPr lang="en-US" sz="1050" dirty="0">
                <a:solidFill>
                  <a:prstClr val="black"/>
                </a:solidFill>
                <a:latin typeface="Calibri"/>
                <a:cs typeface="Calibri"/>
              </a:rPr>
              <a:t>64 Students per FY w/4 iterations (209.8 Hours/</a:t>
            </a:r>
            <a:r>
              <a:rPr lang="en-US" sz="1050" dirty="0" err="1">
                <a:solidFill>
                  <a:prstClr val="black"/>
                </a:solidFill>
                <a:latin typeface="Calibri"/>
                <a:cs typeface="Calibri"/>
              </a:rPr>
              <a:t>yr</a:t>
            </a:r>
            <a:r>
              <a:rPr lang="en-US" sz="1050" dirty="0">
                <a:solidFill>
                  <a:prstClr val="black"/>
                </a:solidFill>
                <a:latin typeface="Calibri"/>
                <a:cs typeface="Calibri"/>
              </a:rPr>
              <a:t>; 36 ICH, 10 IAH= Instr. +0.1)</a:t>
            </a:r>
          </a:p>
          <a:p>
            <a:pPr marL="171450" indent="-171450">
              <a:buFont typeface="Arial" panose="020B0604020202020204" pitchFamily="34" charset="0"/>
              <a:buChar char="•"/>
            </a:pPr>
            <a:endParaRPr lang="en-US" sz="1050" dirty="0">
              <a:solidFill>
                <a:prstClr val="black"/>
              </a:solidFill>
              <a:latin typeface="Calibri"/>
              <a:cs typeface="Calibri"/>
            </a:endParaRPr>
          </a:p>
          <a:p>
            <a:pPr marL="171450" indent="-171450">
              <a:buFont typeface="Arial" panose="020B0604020202020204" pitchFamily="34" charset="0"/>
              <a:buChar char="•"/>
            </a:pPr>
            <a:r>
              <a:rPr lang="en-US" sz="1050" dirty="0">
                <a:solidFill>
                  <a:prstClr val="black"/>
                </a:solidFill>
                <a:latin typeface="Calibri"/>
                <a:cs typeface="Calibri"/>
              </a:rPr>
              <a:t>2 Week Course (80 Hours)  conducted @ FTLV, KS (USAWOCC Course)</a:t>
            </a:r>
          </a:p>
          <a:p>
            <a:endParaRPr lang="en-US" sz="1050" dirty="0">
              <a:solidFill>
                <a:prstClr val="black"/>
              </a:solidFill>
              <a:latin typeface="Calibri"/>
              <a:cs typeface="Calibri"/>
            </a:endParaRPr>
          </a:p>
          <a:p>
            <a:pPr marL="171450" indent="-171450">
              <a:buFont typeface="Arial" panose="020B0604020202020204" pitchFamily="34" charset="0"/>
              <a:buChar char="•"/>
            </a:pPr>
            <a:r>
              <a:rPr lang="en-US" sz="1050" dirty="0">
                <a:solidFill>
                  <a:prstClr val="black"/>
                </a:solidFill>
                <a:latin typeface="Calibri"/>
                <a:cs typeface="Calibri"/>
              </a:rPr>
              <a:t>P&amp;A and Per Diem = $735K Annually</a:t>
            </a:r>
          </a:p>
          <a:p>
            <a:pPr marL="171450" indent="-171450">
              <a:buFont typeface="Arial" panose="020B0604020202020204" pitchFamily="34" charset="0"/>
              <a:buChar char="•"/>
            </a:pPr>
            <a:endParaRPr lang="en-US" sz="1050" dirty="0">
              <a:solidFill>
                <a:prstClr val="black"/>
              </a:solidFill>
              <a:latin typeface="Calibri"/>
              <a:cs typeface="Calibri"/>
            </a:endParaRPr>
          </a:p>
          <a:p>
            <a:pPr marL="171450" indent="-171450">
              <a:buFont typeface="Arial" panose="020B0604020202020204" pitchFamily="34" charset="0"/>
              <a:buChar char="•"/>
            </a:pPr>
            <a:r>
              <a:rPr lang="en-US" sz="1050" dirty="0">
                <a:solidFill>
                  <a:prstClr val="black"/>
                </a:solidFill>
                <a:latin typeface="Calibri"/>
                <a:cs typeface="Calibri"/>
              </a:rPr>
              <a:t>Cost offset is 64/150 “unused” seat allocations for CSA CCC to USAWOCC WOMC</a:t>
            </a:r>
          </a:p>
          <a:p>
            <a:pPr marL="171450" indent="-171450">
              <a:buFont typeface="Arial" panose="020B0604020202020204" pitchFamily="34" charset="0"/>
              <a:buChar char="•"/>
            </a:pPr>
            <a:endParaRPr lang="en-US" sz="1050" dirty="0">
              <a:solidFill>
                <a:prstClr val="black"/>
              </a:solidFill>
              <a:latin typeface="Calibri"/>
              <a:cs typeface="Calibri"/>
            </a:endParaRPr>
          </a:p>
          <a:p>
            <a:pPr marL="171450" indent="-171450">
              <a:buFont typeface="Arial" panose="020B0604020202020204" pitchFamily="34" charset="0"/>
              <a:buChar char="•"/>
            </a:pPr>
            <a:r>
              <a:rPr lang="en-US" sz="1050" dirty="0">
                <a:solidFill>
                  <a:prstClr val="black"/>
                </a:solidFill>
                <a:latin typeface="Calibri"/>
                <a:cs typeface="Calibri"/>
              </a:rPr>
              <a:t>Requires Classroom / ECP utilization </a:t>
            </a:r>
          </a:p>
          <a:p>
            <a:pPr marL="171450" indent="-171450">
              <a:buFont typeface="Arial" panose="020B0604020202020204" pitchFamily="34" charset="0"/>
              <a:buChar char="•"/>
            </a:pPr>
            <a:endParaRPr lang="en-US" sz="1050" dirty="0">
              <a:solidFill>
                <a:prstClr val="black"/>
              </a:solidFill>
              <a:latin typeface="Calibri"/>
              <a:cs typeface="Calibri"/>
            </a:endParaRPr>
          </a:p>
          <a:p>
            <a:pPr marL="171450" indent="-171450">
              <a:buFont typeface="Arial" panose="020B0604020202020204" pitchFamily="34" charset="0"/>
              <a:buChar char="•"/>
            </a:pPr>
            <a:endParaRPr lang="en-US" sz="1200" dirty="0">
              <a:solidFill>
                <a:prstClr val="black"/>
              </a:solidFill>
              <a:latin typeface="Calibri"/>
              <a:cs typeface="Calibri"/>
            </a:endParaRPr>
          </a:p>
          <a:p>
            <a:pPr marL="171450" indent="-171450">
              <a:buFont typeface="Arial" panose="020B0604020202020204" pitchFamily="34" charset="0"/>
              <a:buChar char="•"/>
            </a:pPr>
            <a:endParaRPr lang="en-US" sz="1200" dirty="0">
              <a:solidFill>
                <a:prstClr val="black"/>
              </a:solidFill>
              <a:latin typeface="Calibri"/>
              <a:cs typeface="Calibri"/>
            </a:endParaRPr>
          </a:p>
          <a:p>
            <a:pPr marL="171450" indent="-171450">
              <a:buFont typeface="Arial" panose="020B0604020202020204" pitchFamily="34" charset="0"/>
              <a:buChar char="•"/>
            </a:pPr>
            <a:endParaRPr lang="en-US" sz="1200" dirty="0">
              <a:solidFill>
                <a:prstClr val="black"/>
              </a:solidFill>
              <a:latin typeface="Calibri"/>
              <a:cs typeface="Calibri"/>
            </a:endParaRPr>
          </a:p>
          <a:p>
            <a:pPr marL="171450" indent="-171450">
              <a:buFont typeface="Arial" panose="020B0604020202020204" pitchFamily="34" charset="0"/>
              <a:buChar char="•"/>
            </a:pPr>
            <a:endParaRPr lang="en-US" sz="1200" dirty="0">
              <a:solidFill>
                <a:prstClr val="black"/>
              </a:solidFill>
              <a:latin typeface="Calibri"/>
              <a:cs typeface="Calibri"/>
            </a:endParaRPr>
          </a:p>
          <a:p>
            <a:pPr marL="171450" indent="-171450">
              <a:lnSpc>
                <a:spcPct val="150000"/>
              </a:lnSpc>
              <a:buFont typeface="Arial" panose="020B0604020202020204" pitchFamily="34" charset="0"/>
              <a:buChar char="•"/>
            </a:pPr>
            <a:endParaRPr lang="en-US" sz="400" dirty="0">
              <a:solidFill>
                <a:prstClr val="black"/>
              </a:solidFill>
              <a:latin typeface="Calibri"/>
              <a:cs typeface="Calibri"/>
            </a:endParaRPr>
          </a:p>
        </p:txBody>
      </p:sp>
      <p:sp>
        <p:nvSpPr>
          <p:cNvPr id="11" name="Rectangle 10">
            <a:extLst>
              <a:ext uri="{FF2B5EF4-FFF2-40B4-BE49-F238E27FC236}">
                <a16:creationId xmlns:a16="http://schemas.microsoft.com/office/drawing/2014/main" id="{3C5ED4A2-6C00-427A-E3E8-8B48A49FF156}"/>
              </a:ext>
            </a:extLst>
          </p:cNvPr>
          <p:cNvSpPr/>
          <p:nvPr/>
        </p:nvSpPr>
        <p:spPr>
          <a:xfrm>
            <a:off x="210312" y="749810"/>
            <a:ext cx="8750808" cy="5864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3" name="Straight Connector 12">
            <a:extLst>
              <a:ext uri="{FF2B5EF4-FFF2-40B4-BE49-F238E27FC236}">
                <a16:creationId xmlns:a16="http://schemas.microsoft.com/office/drawing/2014/main" id="{4E05C36B-2C74-342E-CAEF-6826ED46A8F2}"/>
              </a:ext>
            </a:extLst>
          </p:cNvPr>
          <p:cNvCxnSpPr>
            <a:cxnSpLocks/>
            <a:stCxn id="11" idx="0"/>
          </p:cNvCxnSpPr>
          <p:nvPr/>
        </p:nvCxnSpPr>
        <p:spPr>
          <a:xfrm>
            <a:off x="4585716" y="749810"/>
            <a:ext cx="0" cy="3425567"/>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8330DBD7-54F3-12F1-EDD0-6C79FC43EA39}"/>
              </a:ext>
            </a:extLst>
          </p:cNvPr>
          <p:cNvCxnSpPr/>
          <p:nvPr/>
        </p:nvCxnSpPr>
        <p:spPr>
          <a:xfrm>
            <a:off x="240512" y="4175377"/>
            <a:ext cx="8750808"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38592478-D5FC-B1AE-9393-10A275B7B1DB}"/>
              </a:ext>
            </a:extLst>
          </p:cNvPr>
          <p:cNvCxnSpPr/>
          <p:nvPr/>
        </p:nvCxnSpPr>
        <p:spPr>
          <a:xfrm>
            <a:off x="210312" y="1570896"/>
            <a:ext cx="4361688"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CA7E6F9-FA62-5CA1-AE7D-4B848D83BAF5}"/>
              </a:ext>
            </a:extLst>
          </p:cNvPr>
          <p:cNvCxnSpPr>
            <a:cxnSpLocks/>
          </p:cNvCxnSpPr>
          <p:nvPr/>
        </p:nvCxnSpPr>
        <p:spPr>
          <a:xfrm>
            <a:off x="6140735" y="4175377"/>
            <a:ext cx="0" cy="2439070"/>
          </a:xfrm>
          <a:prstGeom prst="line">
            <a:avLst/>
          </a:prstGeom>
        </p:spPr>
        <p:style>
          <a:lnRef idx="2">
            <a:schemeClr val="dk1"/>
          </a:lnRef>
          <a:fillRef idx="0">
            <a:schemeClr val="dk1"/>
          </a:fillRef>
          <a:effectRef idx="1">
            <a:schemeClr val="dk1"/>
          </a:effectRef>
          <a:fontRef idx="minor">
            <a:schemeClr val="tx1"/>
          </a:fontRef>
        </p:style>
      </p:cxnSp>
      <p:sp>
        <p:nvSpPr>
          <p:cNvPr id="17" name="Flowchart: Process 16">
            <a:extLst>
              <a:ext uri="{FF2B5EF4-FFF2-40B4-BE49-F238E27FC236}">
                <a16:creationId xmlns:a16="http://schemas.microsoft.com/office/drawing/2014/main" id="{1E17CCD2-A1E4-10B5-AE62-279EFB20B71A}"/>
              </a:ext>
            </a:extLst>
          </p:cNvPr>
          <p:cNvSpPr/>
          <p:nvPr/>
        </p:nvSpPr>
        <p:spPr>
          <a:xfrm>
            <a:off x="632682" y="4542309"/>
            <a:ext cx="1192075" cy="1019549"/>
          </a:xfrm>
          <a:prstGeom prst="flowChartProcess">
            <a:avLst/>
          </a:prstGeom>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200" dirty="0">
              <a:solidFill>
                <a:prstClr val="black"/>
              </a:solidFill>
              <a:effectLst>
                <a:outerShdw blurRad="38100" dist="38100" dir="2700000" algn="tl">
                  <a:srgbClr val="000000">
                    <a:alpha val="43137"/>
                  </a:srgbClr>
                </a:outerShdw>
              </a:effectLst>
              <a:latin typeface="Calibri"/>
            </a:endParaRPr>
          </a:p>
          <a:p>
            <a:pPr algn="ctr"/>
            <a:r>
              <a:rPr lang="en-US" sz="1200" dirty="0">
                <a:solidFill>
                  <a:prstClr val="black"/>
                </a:solidFill>
                <a:effectLst>
                  <a:outerShdw blurRad="38100" dist="38100" dir="2700000" algn="tl">
                    <a:srgbClr val="000000">
                      <a:alpha val="43137"/>
                    </a:srgbClr>
                  </a:outerShdw>
                </a:effectLst>
                <a:latin typeface="Calibri"/>
              </a:rPr>
              <a:t>Warrant Officer Master Course</a:t>
            </a:r>
          </a:p>
          <a:p>
            <a:pPr algn="ctr"/>
            <a:r>
              <a:rPr lang="en-US" sz="1200" dirty="0">
                <a:solidFill>
                  <a:prstClr val="black"/>
                </a:solidFill>
                <a:effectLst>
                  <a:outerShdw blurRad="38100" dist="38100" dir="2700000" algn="tl">
                    <a:srgbClr val="000000">
                      <a:alpha val="43137"/>
                    </a:srgbClr>
                  </a:outerShdw>
                </a:effectLst>
                <a:latin typeface="Calibri"/>
              </a:rPr>
              <a:t> </a:t>
            </a:r>
          </a:p>
        </p:txBody>
      </p:sp>
      <p:sp>
        <p:nvSpPr>
          <p:cNvPr id="19" name="Arrow: Right 18">
            <a:extLst>
              <a:ext uri="{FF2B5EF4-FFF2-40B4-BE49-F238E27FC236}">
                <a16:creationId xmlns:a16="http://schemas.microsoft.com/office/drawing/2014/main" id="{AEAEE012-1201-1459-9FCC-D949AF0C4991}"/>
              </a:ext>
            </a:extLst>
          </p:cNvPr>
          <p:cNvSpPr/>
          <p:nvPr/>
        </p:nvSpPr>
        <p:spPr>
          <a:xfrm>
            <a:off x="2455506" y="4427608"/>
            <a:ext cx="2398740" cy="474693"/>
          </a:xfrm>
          <a:prstGeom prst="rightArrow">
            <a:avLst/>
          </a:prstGeom>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dirty="0">
                <a:solidFill>
                  <a:prstClr val="black"/>
                </a:solidFill>
                <a:effectLst>
                  <a:outerShdw blurRad="38100" dist="38100" dir="2700000" algn="tl">
                    <a:srgbClr val="000000">
                      <a:alpha val="43137"/>
                    </a:srgbClr>
                  </a:outerShdw>
                </a:effectLst>
                <a:latin typeface="Calibri"/>
              </a:rPr>
              <a:t>Resident, 2 Week, FTLV, KS</a:t>
            </a:r>
          </a:p>
        </p:txBody>
      </p:sp>
      <p:sp>
        <p:nvSpPr>
          <p:cNvPr id="21" name="TextBox 20">
            <a:extLst>
              <a:ext uri="{FF2B5EF4-FFF2-40B4-BE49-F238E27FC236}">
                <a16:creationId xmlns:a16="http://schemas.microsoft.com/office/drawing/2014/main" id="{36D29F85-5347-C2AA-5B67-D7E96E610073}"/>
              </a:ext>
            </a:extLst>
          </p:cNvPr>
          <p:cNvSpPr txBox="1"/>
          <p:nvPr/>
        </p:nvSpPr>
        <p:spPr>
          <a:xfrm>
            <a:off x="309589" y="5607007"/>
            <a:ext cx="5952859" cy="1200329"/>
          </a:xfrm>
          <a:prstGeom prst="rect">
            <a:avLst/>
          </a:prstGeom>
          <a:noFill/>
        </p:spPr>
        <p:txBody>
          <a:bodyPr wrap="square" rtlCol="0">
            <a:spAutoFit/>
          </a:bodyPr>
          <a:lstStyle/>
          <a:p>
            <a:r>
              <a:rPr lang="en-US" sz="1200" dirty="0">
                <a:cs typeface="Arial" panose="020B0604020202020204" pitchFamily="34" charset="0"/>
              </a:rPr>
              <a:t>CW5s and CW4(P)s selected to serve in nominative positions explore the interpersonal aspects of leadership and how these skills change at the executive level, solving complex problems in ambiguous environments with creativity, innovation, and self-knowledge, understanding how warrant officers at executive levels operate and negotiate as an advisor and leader in a variety of contexts. </a:t>
            </a:r>
            <a:r>
              <a:rPr lang="en-US" sz="1200" b="1" dirty="0">
                <a:solidFill>
                  <a:srgbClr val="000000"/>
                </a:solidFill>
                <a:cs typeface="Calibri" panose="020F0502020204030204" pitchFamily="34" charset="0"/>
              </a:rPr>
              <a:t>(Requires addition to AR 350-1)</a:t>
            </a:r>
          </a:p>
          <a:p>
            <a:r>
              <a:rPr lang="en-US" sz="1200" dirty="0">
                <a:solidFill>
                  <a:srgbClr val="000000"/>
                </a:solidFill>
                <a:cs typeface="Calibri" panose="020F0502020204030204" pitchFamily="34" charset="0"/>
              </a:rPr>
              <a:t>					</a:t>
            </a:r>
            <a:endParaRPr lang="en-US" sz="1200" dirty="0">
              <a:solidFill>
                <a:prstClr val="black"/>
              </a:solidFill>
              <a:cs typeface="Calibri" panose="020F0502020204030204" pitchFamily="34" charset="0"/>
            </a:endParaRPr>
          </a:p>
        </p:txBody>
      </p:sp>
      <p:sp>
        <p:nvSpPr>
          <p:cNvPr id="12" name="Slide Number Placeholder 3">
            <a:extLst>
              <a:ext uri="{FF2B5EF4-FFF2-40B4-BE49-F238E27FC236}">
                <a16:creationId xmlns:a16="http://schemas.microsoft.com/office/drawing/2014/main" id="{85954667-31C0-815A-7852-F9D5F858791B}"/>
              </a:ext>
            </a:extLst>
          </p:cNvPr>
          <p:cNvSpPr txBox="1">
            <a:spLocks/>
          </p:cNvSpPr>
          <p:nvPr/>
        </p:nvSpPr>
        <p:spPr>
          <a:xfrm>
            <a:off x="6800088" y="658842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6C490F8-742B-4483-80A6-A38B9EAECA5C}" type="slidenum">
              <a:rPr lang="en-US" sz="1200">
                <a:solidFill>
                  <a:prstClr val="black"/>
                </a:solidFill>
                <a:latin typeface="Calibri"/>
              </a:rPr>
              <a:pPr algn="r">
                <a:defRPr/>
              </a:pPr>
              <a:t>9</a:t>
            </a:fld>
            <a:endParaRPr lang="en-US" sz="1200" dirty="0">
              <a:solidFill>
                <a:prstClr val="black"/>
              </a:solidFill>
              <a:latin typeface="Calibri"/>
            </a:endParaRPr>
          </a:p>
        </p:txBody>
      </p:sp>
      <p:sp>
        <p:nvSpPr>
          <p:cNvPr id="20" name="Footer">
            <a:extLst>
              <a:ext uri="{FF2B5EF4-FFF2-40B4-BE49-F238E27FC236}">
                <a16:creationId xmlns:a16="http://schemas.microsoft.com/office/drawing/2014/main" id="{DB7997F0-1C1F-FCEA-00E3-CFC315146C3F}"/>
              </a:ext>
            </a:extLst>
          </p:cNvPr>
          <p:cNvSpPr txBox="1"/>
          <p:nvPr/>
        </p:nvSpPr>
        <p:spPr>
          <a:xfrm>
            <a:off x="6809324" y="6607163"/>
            <a:ext cx="2484689" cy="182880"/>
          </a:xfrm>
          <a:prstGeom prst="rect">
            <a:avLst/>
          </a:prstGeom>
          <a:noFill/>
        </p:spPr>
        <p:txBody>
          <a:bodyPr wrap="none" lIns="0" tIns="0" rIns="0" bIns="0" rtlCol="0" anchor="b" anchorCtr="0">
            <a:noAutofit/>
          </a:bodyPr>
          <a:lstStyle/>
          <a:p>
            <a:pPr>
              <a:buSzPct val="100000"/>
            </a:pPr>
            <a:r>
              <a:rPr lang="en-US" sz="800" cap="all" dirty="0">
                <a:solidFill>
                  <a:prstClr val="black"/>
                </a:solidFill>
                <a:latin typeface="Arial" panose="020B0604020202020204" pitchFamily="34" charset="0"/>
                <a:cs typeface="Arial" panose="020B0604020202020204" pitchFamily="34" charset="0"/>
              </a:rPr>
              <a:t>22 APR 24 col kevin mchugh</a:t>
            </a:r>
          </a:p>
        </p:txBody>
      </p:sp>
      <p:sp>
        <p:nvSpPr>
          <p:cNvPr id="10" name="Rectangle 9">
            <a:extLst>
              <a:ext uri="{FF2B5EF4-FFF2-40B4-BE49-F238E27FC236}">
                <a16:creationId xmlns:a16="http://schemas.microsoft.com/office/drawing/2014/main" id="{9AFD37A3-C274-6E28-F362-D4E8A353591D}"/>
              </a:ext>
            </a:extLst>
          </p:cNvPr>
          <p:cNvSpPr/>
          <p:nvPr/>
        </p:nvSpPr>
        <p:spPr>
          <a:xfrm>
            <a:off x="2415618" y="5125582"/>
            <a:ext cx="1025395" cy="400387"/>
          </a:xfrm>
          <a:prstGeom prst="rect">
            <a:avLst/>
          </a:prstGeom>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100" dirty="0">
                <a:solidFill>
                  <a:schemeClr val="tx1"/>
                </a:solidFill>
                <a:effectLst>
                  <a:outerShdw blurRad="38100" dist="38100" dir="2700000" algn="tl">
                    <a:srgbClr val="000000">
                      <a:alpha val="43137"/>
                    </a:srgbClr>
                  </a:outerShdw>
                </a:effectLst>
              </a:rPr>
              <a:t>CSA CCC WK 1</a:t>
            </a:r>
          </a:p>
        </p:txBody>
      </p:sp>
      <p:sp>
        <p:nvSpPr>
          <p:cNvPr id="14" name="TextBox 13">
            <a:extLst>
              <a:ext uri="{FF2B5EF4-FFF2-40B4-BE49-F238E27FC236}">
                <a16:creationId xmlns:a16="http://schemas.microsoft.com/office/drawing/2014/main" id="{CAE60FF0-17C6-6944-938C-49FB63EC78F4}"/>
              </a:ext>
            </a:extLst>
          </p:cNvPr>
          <p:cNvSpPr txBox="1"/>
          <p:nvPr/>
        </p:nvSpPr>
        <p:spPr>
          <a:xfrm>
            <a:off x="3473824" y="5141109"/>
            <a:ext cx="300082" cy="369332"/>
          </a:xfrm>
          <a:prstGeom prst="rect">
            <a:avLst/>
          </a:prstGeom>
          <a:noFill/>
          <a:scene3d>
            <a:camera prst="orthographicFront"/>
            <a:lightRig rig="threePt" dir="t"/>
          </a:scene3d>
          <a:sp3d>
            <a:bevelT/>
          </a:sp3d>
        </p:spPr>
        <p:txBody>
          <a:bodyPr wrap="none" rtlCol="0">
            <a:spAutoFit/>
          </a:bodyPr>
          <a:lstStyle/>
          <a:p>
            <a:r>
              <a:rPr lang="en-US" dirty="0">
                <a:effectLst>
                  <a:outerShdw blurRad="38100" dist="38100" dir="2700000" algn="tl">
                    <a:srgbClr val="000000">
                      <a:alpha val="43137"/>
                    </a:srgbClr>
                  </a:outerShdw>
                </a:effectLst>
              </a:rPr>
              <a:t>+</a:t>
            </a:r>
          </a:p>
        </p:txBody>
      </p:sp>
      <p:sp>
        <p:nvSpPr>
          <p:cNvPr id="22" name="Rectangle 21">
            <a:extLst>
              <a:ext uri="{FF2B5EF4-FFF2-40B4-BE49-F238E27FC236}">
                <a16:creationId xmlns:a16="http://schemas.microsoft.com/office/drawing/2014/main" id="{95BE0500-4458-92C3-52EF-710EE22F6C74}"/>
              </a:ext>
            </a:extLst>
          </p:cNvPr>
          <p:cNvSpPr/>
          <p:nvPr/>
        </p:nvSpPr>
        <p:spPr>
          <a:xfrm>
            <a:off x="3760331" y="5138929"/>
            <a:ext cx="1025395" cy="390772"/>
          </a:xfrm>
          <a:prstGeom prst="rect">
            <a:avLst/>
          </a:prstGeom>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100" dirty="0">
                <a:solidFill>
                  <a:schemeClr val="tx1"/>
                </a:solidFill>
                <a:effectLst>
                  <a:outerShdw blurRad="38100" dist="38100" dir="2700000" algn="tl">
                    <a:srgbClr val="000000">
                      <a:alpha val="43137"/>
                    </a:srgbClr>
                  </a:outerShdw>
                </a:effectLst>
              </a:rPr>
              <a:t>WOMC WK 2</a:t>
            </a:r>
          </a:p>
        </p:txBody>
      </p:sp>
      <p:pic>
        <p:nvPicPr>
          <p:cNvPr id="23" name="Picture 22">
            <a:extLst>
              <a:ext uri="{FF2B5EF4-FFF2-40B4-BE49-F238E27FC236}">
                <a16:creationId xmlns:a16="http://schemas.microsoft.com/office/drawing/2014/main" id="{1333BDFC-0FC1-E7AC-3CCB-D3861690DD9E}"/>
              </a:ext>
            </a:extLst>
          </p:cNvPr>
          <p:cNvPicPr>
            <a:picLocks noChangeAspect="1"/>
          </p:cNvPicPr>
          <p:nvPr/>
        </p:nvPicPr>
        <p:blipFill rotWithShape="1">
          <a:blip r:embed="rId2"/>
          <a:srcRect l="70318" t="6135" r="13734" b="56483"/>
          <a:stretch/>
        </p:blipFill>
        <p:spPr>
          <a:xfrm>
            <a:off x="5376587" y="4380724"/>
            <a:ext cx="332893" cy="100438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
        <p:nvSpPr>
          <p:cNvPr id="24" name="Left Brace 23">
            <a:extLst>
              <a:ext uri="{FF2B5EF4-FFF2-40B4-BE49-F238E27FC236}">
                <a16:creationId xmlns:a16="http://schemas.microsoft.com/office/drawing/2014/main" id="{A7B41B2C-1DFC-E33A-6634-0DBE03443407}"/>
              </a:ext>
            </a:extLst>
          </p:cNvPr>
          <p:cNvSpPr/>
          <p:nvPr/>
        </p:nvSpPr>
        <p:spPr>
          <a:xfrm rot="5400000">
            <a:off x="3487231" y="4061244"/>
            <a:ext cx="216272" cy="1822105"/>
          </a:xfrm>
          <a:prstGeom prst="leftBrace">
            <a:avLst>
              <a:gd name="adj1" fmla="val 8333"/>
              <a:gd name="adj2" fmla="val 48586"/>
            </a:avLst>
          </a:prstGeom>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txBody>
          <a:bodyPr rtlCol="0" anchor="ctr"/>
          <a:lstStyle/>
          <a:p>
            <a:pPr algn="ctr"/>
            <a:endParaRPr lang="en-US">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A60C95E4-CABB-2037-DD24-890FE8ACCAA4}"/>
              </a:ext>
            </a:extLst>
          </p:cNvPr>
          <p:cNvSpPr txBox="1"/>
          <p:nvPr/>
        </p:nvSpPr>
        <p:spPr>
          <a:xfrm>
            <a:off x="4659187" y="1159167"/>
            <a:ext cx="4232987" cy="3016210"/>
          </a:xfrm>
          <a:prstGeom prst="rect">
            <a:avLst/>
          </a:prstGeom>
          <a:noFill/>
        </p:spPr>
        <p:txBody>
          <a:bodyPr wrap="square" rtlCol="0">
            <a:spAutoFit/>
          </a:bodyPr>
          <a:lstStyle/>
          <a:p>
            <a:r>
              <a:rPr lang="en-US" sz="1000" dirty="0"/>
              <a:t>1. Advise senior leaders in leading change. </a:t>
            </a:r>
          </a:p>
          <a:p>
            <a:endParaRPr lang="en-US" sz="1000" dirty="0"/>
          </a:p>
          <a:p>
            <a:r>
              <a:rPr lang="en-US" sz="1000" dirty="0"/>
              <a:t>2. Provide strategic context and perspective to inform and advise national-level leaders -- providing sound, nuanced and thoughtful military advice.  </a:t>
            </a:r>
          </a:p>
          <a:p>
            <a:endParaRPr lang="en-US" sz="1000" dirty="0"/>
          </a:p>
          <a:p>
            <a:r>
              <a:rPr lang="en-US" sz="1000" dirty="0"/>
              <a:t>3. Advise senior leaders on warrant officer talent management initiatives. </a:t>
            </a:r>
          </a:p>
          <a:p>
            <a:endParaRPr lang="en-US" sz="1000" dirty="0"/>
          </a:p>
          <a:p>
            <a:r>
              <a:rPr lang="en-US" sz="1000" dirty="0"/>
              <a:t>4. Lead diverse teams across the Army Enterprise to provide senior leaders with innovative and creative solutions to complex, unstructured problems. </a:t>
            </a:r>
          </a:p>
          <a:p>
            <a:endParaRPr lang="en-US" sz="1000" dirty="0"/>
          </a:p>
          <a:p>
            <a:r>
              <a:rPr lang="en-US" sz="1000" dirty="0"/>
              <a:t>5. Apply strategic skills and critical thinking to assist leaders with developing strategies to achieve near- and long-term objectives.  </a:t>
            </a:r>
          </a:p>
          <a:p>
            <a:endParaRPr lang="en-US" sz="1000" dirty="0"/>
          </a:p>
          <a:p>
            <a:r>
              <a:rPr lang="en-US" sz="1000" dirty="0"/>
              <a:t>6. Communicate complex information effectively to develop and foster executive relationships with senior leaders, the Joint community, media, business, and academia. </a:t>
            </a:r>
          </a:p>
          <a:p>
            <a:endParaRPr lang="en-US" sz="1000" dirty="0"/>
          </a:p>
          <a:p>
            <a:r>
              <a:rPr lang="en-US" sz="1000" dirty="0"/>
              <a:t>7. Exercise moral judgment and promote the values and ethics of the Army Profession. </a:t>
            </a:r>
          </a:p>
        </p:txBody>
      </p:sp>
      <p:sp>
        <p:nvSpPr>
          <p:cNvPr id="26" name="TextBox 25">
            <a:extLst>
              <a:ext uri="{FF2B5EF4-FFF2-40B4-BE49-F238E27FC236}">
                <a16:creationId xmlns:a16="http://schemas.microsoft.com/office/drawing/2014/main" id="{3F3607EE-FDC9-70D4-F7E4-28C024E01353}"/>
              </a:ext>
            </a:extLst>
          </p:cNvPr>
          <p:cNvSpPr txBox="1"/>
          <p:nvPr/>
        </p:nvSpPr>
        <p:spPr>
          <a:xfrm>
            <a:off x="4615916" y="833725"/>
            <a:ext cx="1348574" cy="276999"/>
          </a:xfrm>
          <a:prstGeom prst="rect">
            <a:avLst/>
          </a:prstGeom>
          <a:noFill/>
        </p:spPr>
        <p:txBody>
          <a:bodyPr wrap="none" rtlCol="0">
            <a:spAutoFit/>
          </a:bodyPr>
          <a:lstStyle/>
          <a:p>
            <a:r>
              <a:rPr lang="en-US" sz="1200" b="1" dirty="0"/>
              <a:t>Course Outcomes:</a:t>
            </a:r>
          </a:p>
        </p:txBody>
      </p:sp>
      <p:sp>
        <p:nvSpPr>
          <p:cNvPr id="27" name="TextBox 26">
            <a:extLst>
              <a:ext uri="{FF2B5EF4-FFF2-40B4-BE49-F238E27FC236}">
                <a16:creationId xmlns:a16="http://schemas.microsoft.com/office/drawing/2014/main" id="{B7588CEA-5125-C2DA-556A-2DE5A7D5E1C7}"/>
              </a:ext>
            </a:extLst>
          </p:cNvPr>
          <p:cNvSpPr txBox="1"/>
          <p:nvPr/>
        </p:nvSpPr>
        <p:spPr>
          <a:xfrm>
            <a:off x="8164013" y="781269"/>
            <a:ext cx="641522" cy="338554"/>
          </a:xfrm>
          <a:prstGeom prst="rect">
            <a:avLst/>
          </a:prstGeom>
          <a:noFill/>
        </p:spPr>
        <p:txBody>
          <a:bodyPr wrap="none" rtlCol="0">
            <a:spAutoFit/>
          </a:bodyPr>
          <a:lstStyle/>
          <a:p>
            <a:r>
              <a:rPr lang="en-US" sz="1600" b="1" dirty="0">
                <a:effectLst>
                  <a:outerShdw blurRad="38100" dist="38100" dir="2700000" algn="tl">
                    <a:srgbClr val="000000">
                      <a:alpha val="43137"/>
                    </a:srgbClr>
                  </a:outerShdw>
                </a:effectLst>
              </a:rPr>
              <a:t>FY 27</a:t>
            </a:r>
          </a:p>
        </p:txBody>
      </p:sp>
      <p:sp>
        <p:nvSpPr>
          <p:cNvPr id="32" name="TextBox 31">
            <a:extLst>
              <a:ext uri="{FF2B5EF4-FFF2-40B4-BE49-F238E27FC236}">
                <a16:creationId xmlns:a16="http://schemas.microsoft.com/office/drawing/2014/main" id="{E8AC3795-220C-F1D6-52CA-8CB6E2111F7F}"/>
              </a:ext>
            </a:extLst>
          </p:cNvPr>
          <p:cNvSpPr txBox="1"/>
          <p:nvPr/>
        </p:nvSpPr>
        <p:spPr>
          <a:xfrm>
            <a:off x="5054761" y="5351725"/>
            <a:ext cx="976549" cy="246221"/>
          </a:xfrm>
          <a:prstGeom prst="rect">
            <a:avLst/>
          </a:prstGeom>
          <a:noFill/>
        </p:spPr>
        <p:txBody>
          <a:bodyPr wrap="none" rtlCol="0">
            <a:spAutoFit/>
          </a:bodyPr>
          <a:lstStyle/>
          <a:p>
            <a:r>
              <a:rPr lang="en-US" sz="1000" b="1" dirty="0"/>
              <a:t>CCWO / SWOA</a:t>
            </a:r>
          </a:p>
        </p:txBody>
      </p:sp>
    </p:spTree>
    <p:extLst>
      <p:ext uri="{BB962C8B-B14F-4D97-AF65-F5344CB8AC3E}">
        <p14:creationId xmlns:p14="http://schemas.microsoft.com/office/powerpoint/2010/main" val="121393251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B623C5330FAA4CAA0040553C26E240" ma:contentTypeVersion="15" ma:contentTypeDescription="Create a new document." ma:contentTypeScope="" ma:versionID="05c21ac03c2740c51bb25e1465ab8217">
  <xsd:schema xmlns:xsd="http://www.w3.org/2001/XMLSchema" xmlns:xs="http://www.w3.org/2001/XMLSchema" xmlns:p="http://schemas.microsoft.com/office/2006/metadata/properties" xmlns:ns2="8353054b-b0ac-46ed-91ac-6c8425e4c339" xmlns:ns3="b3c13856-fcf1-44f2-97d0-b0e0284a4ff1" targetNamespace="http://schemas.microsoft.com/office/2006/metadata/properties" ma:root="true" ma:fieldsID="2167e52a7170043b6b643584833be6f0" ns2:_="" ns3:_="">
    <xsd:import namespace="8353054b-b0ac-46ed-91ac-6c8425e4c339"/>
    <xsd:import namespace="b3c13856-fcf1-44f2-97d0-b0e0284a4f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53054b-b0ac-46ed-91ac-6c8425e4c3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c13856-fcf1-44f2-97d0-b0e0284a4ff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65ca199-2ba9-4899-8107-10b7d65ca998}" ma:internalName="TaxCatchAll" ma:showField="CatchAllData" ma:web="b3c13856-fcf1-44f2-97d0-b0e0284a4ff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53054b-b0ac-46ed-91ac-6c8425e4c339">
      <Terms xmlns="http://schemas.microsoft.com/office/infopath/2007/PartnerControls"/>
    </lcf76f155ced4ddcb4097134ff3c332f>
    <TaxCatchAll xmlns="b3c13856-fcf1-44f2-97d0-b0e0284a4ff1" xsi:nil="true"/>
  </documentManagement>
</p:properties>
</file>

<file path=customXml/itemProps1.xml><?xml version="1.0" encoding="utf-8"?>
<ds:datastoreItem xmlns:ds="http://schemas.openxmlformats.org/officeDocument/2006/customXml" ds:itemID="{8F00DA31-1336-4B24-899E-FAAD1F913488}">
  <ds:schemaRefs>
    <ds:schemaRef ds:uri="http://schemas.microsoft.com/sharepoint/v3/contenttype/forms"/>
  </ds:schemaRefs>
</ds:datastoreItem>
</file>

<file path=customXml/itemProps2.xml><?xml version="1.0" encoding="utf-8"?>
<ds:datastoreItem xmlns:ds="http://schemas.openxmlformats.org/officeDocument/2006/customXml" ds:itemID="{400647D8-A3F3-4BFB-BF9A-48CDD584EE43}"/>
</file>

<file path=customXml/itemProps3.xml><?xml version="1.0" encoding="utf-8"?>
<ds:datastoreItem xmlns:ds="http://schemas.openxmlformats.org/officeDocument/2006/customXml" ds:itemID="{FBDCAB16-B38A-4B56-8A74-923EA1CA9D56}">
  <ds:schemaRefs>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175b0ea2-6412-471d-8081-8c87cdf2e8c1"/>
    <ds:schemaRef ds:uri="http://schemas.microsoft.com/office/2006/metadata/propertie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4711</TotalTime>
  <Words>1492</Words>
  <Application>Microsoft Office PowerPoint</Application>
  <PresentationFormat>On-screen Show (4:3)</PresentationFormat>
  <Paragraphs>265</Paragraphs>
  <Slides>11</Slides>
  <Notes>0</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1_Office Theme</vt:lpstr>
      <vt:lpstr>5_Office Theme</vt:lpstr>
      <vt:lpstr>4_Office Theme</vt:lpstr>
      <vt:lpstr>4_Default Design</vt:lpstr>
      <vt:lpstr>PowerPoint Presentation</vt:lpstr>
      <vt:lpstr>PowerPoint Presentation</vt:lpstr>
      <vt:lpstr>Warrant Officer Common Core Modernization Update (USAWOCC)</vt:lpstr>
      <vt:lpstr>PME Modernization POAM</vt:lpstr>
      <vt:lpstr>USAWOCC COMMON CORE EDUCATION PLACE MAT</vt:lpstr>
      <vt:lpstr>PowerPoint Presentation</vt:lpstr>
      <vt:lpstr>PowerPoint Presentation</vt:lpstr>
      <vt:lpstr>PowerPoint Presentation</vt:lpstr>
      <vt:lpstr>PowerPoint Presentation</vt:lpstr>
      <vt:lpstr>Endstate</vt:lpstr>
      <vt:lpstr>Questions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Nalls, Cornelius U CW3 MIL USA</dc:creator>
  <cp:lastModifiedBy>Kanouse, Derrick J CW5 USARMY CAC (USA)</cp:lastModifiedBy>
  <cp:revision>19</cp:revision>
  <cp:lastPrinted>2024-02-07T19:37:51Z</cp:lastPrinted>
  <dcterms:created xsi:type="dcterms:W3CDTF">2021-06-08T18:20:48Z</dcterms:created>
  <dcterms:modified xsi:type="dcterms:W3CDTF">2024-09-09T17:58:13Z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0x01010034B623C5330FAA4CAA0040553C26E240</vt:lpwstr>
  </property>
  <property fmtid="{D5CDD505-2E9C-101B-9397-08002B2CF9AE}" pid="3" name="MediaServiceImageTags">
    <vt:lpwstr/>
  </property>
</Properties>
</file>