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82" r:id="rId2"/>
    <p:sldId id="283" r:id="rId3"/>
    <p:sldId id="284" r:id="rId4"/>
    <p:sldId id="257" r:id="rId5"/>
    <p:sldId id="286" r:id="rId6"/>
    <p:sldId id="287" r:id="rId7"/>
    <p:sldId id="285" r:id="rId8"/>
    <p:sldId id="258" r:id="rId9"/>
    <p:sldId id="259" r:id="rId10"/>
    <p:sldId id="260" r:id="rId11"/>
    <p:sldId id="261" r:id="rId12"/>
    <p:sldId id="262" r:id="rId13"/>
    <p:sldId id="263" r:id="rId14"/>
    <p:sldId id="264" r:id="rId15"/>
    <p:sldId id="265" r:id="rId16"/>
    <p:sldId id="266" r:id="rId17"/>
    <p:sldId id="267" r:id="rId18"/>
    <p:sldId id="268"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8" r:id="rId32"/>
    <p:sldId id="289" r:id="rId33"/>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282"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CAB266BB-4618-471E-A02F-129C55E5CB66}" type="datetimeFigureOut">
              <a:rPr lang="en-US" smtClean="0"/>
              <a:pPr/>
              <a:t>6/5/2015</a:t>
            </a:fld>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D0F385B1-66AC-4DD5-96E8-AC38E97C57CD}" type="slidenum">
              <a:rPr lang="en-US" smtClean="0"/>
              <a:pPr/>
              <a:t>‹#›</a:t>
            </a:fld>
            <a:endParaRPr lang="en-US" dirty="0"/>
          </a:p>
        </p:txBody>
      </p:sp>
    </p:spTree>
    <p:extLst>
      <p:ext uri="{BB962C8B-B14F-4D97-AF65-F5344CB8AC3E}">
        <p14:creationId xmlns:p14="http://schemas.microsoft.com/office/powerpoint/2010/main" val="3446963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a:p>
            <a:pPr eaLnBrk="1" hangingPunct="1"/>
            <a:r>
              <a:rPr lang="en-US" altLang="en-US" dirty="0" smtClean="0"/>
              <a:t> </a:t>
            </a:r>
          </a:p>
        </p:txBody>
      </p:sp>
    </p:spTree>
    <p:extLst>
      <p:ext uri="{BB962C8B-B14F-4D97-AF65-F5344CB8AC3E}">
        <p14:creationId xmlns:p14="http://schemas.microsoft.com/office/powerpoint/2010/main" val="895170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a:ln/>
        </p:spPr>
      </p:sp>
      <p:sp>
        <p:nvSpPr>
          <p:cNvPr id="6861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3358843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ChangeArrowheads="1" noTextEdit="1"/>
          </p:cNvSpPr>
          <p:nvPr>
            <p:ph type="sldImg"/>
          </p:nvPr>
        </p:nvSpPr>
        <p:spPr>
          <a:ln/>
        </p:spPr>
      </p:sp>
      <p:sp>
        <p:nvSpPr>
          <p:cNvPr id="7270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655541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Rot="1" noChangeAspect="1" noChangeArrowheads="1" noTextEdit="1"/>
          </p:cNvSpPr>
          <p:nvPr>
            <p:ph type="sldImg"/>
          </p:nvPr>
        </p:nvSpPr>
        <p:spPr>
          <a:ln/>
        </p:spPr>
      </p:sp>
      <p:sp>
        <p:nvSpPr>
          <p:cNvPr id="7475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2436211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Rot="1" noChangeAspect="1" noChangeArrowheads="1" noTextEdit="1"/>
          </p:cNvSpPr>
          <p:nvPr>
            <p:ph type="sldImg"/>
          </p:nvPr>
        </p:nvSpPr>
        <p:spPr>
          <a:ln/>
        </p:spPr>
      </p:sp>
      <p:sp>
        <p:nvSpPr>
          <p:cNvPr id="7680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389004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ChangeArrowheads="1" noTextEdit="1"/>
          </p:cNvSpPr>
          <p:nvPr>
            <p:ph type="sldImg"/>
          </p:nvPr>
        </p:nvSpPr>
        <p:spPr>
          <a:ln/>
        </p:spPr>
      </p:sp>
      <p:sp>
        <p:nvSpPr>
          <p:cNvPr id="7885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3008989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noTextEdit="1"/>
          </p:cNvSpPr>
          <p:nvPr>
            <p:ph type="sldImg"/>
          </p:nvPr>
        </p:nvSpPr>
        <p:spPr>
          <a:ln/>
        </p:spPr>
      </p:sp>
      <p:sp>
        <p:nvSpPr>
          <p:cNvPr id="11161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1637980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Rot="1" noChangeAspect="1" noChangeArrowheads="1" noTextEdit="1"/>
          </p:cNvSpPr>
          <p:nvPr>
            <p:ph type="sldImg"/>
          </p:nvPr>
        </p:nvSpPr>
        <p:spPr>
          <a:ln/>
        </p:spPr>
      </p:sp>
      <p:sp>
        <p:nvSpPr>
          <p:cNvPr id="1136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459159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Rot="1" noChangeAspect="1" noChangeArrowheads="1" noTextEdit="1"/>
          </p:cNvSpPr>
          <p:nvPr>
            <p:ph type="sldImg"/>
          </p:nvPr>
        </p:nvSpPr>
        <p:spPr>
          <a:ln/>
        </p:spPr>
      </p:sp>
      <p:sp>
        <p:nvSpPr>
          <p:cNvPr id="11571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544828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Rot="1" noChangeAspect="1" noChangeArrowheads="1" noTextEdit="1"/>
          </p:cNvSpPr>
          <p:nvPr>
            <p:ph type="sldImg"/>
          </p:nvPr>
        </p:nvSpPr>
        <p:spPr>
          <a:ln/>
        </p:spPr>
      </p:sp>
      <p:sp>
        <p:nvSpPr>
          <p:cNvPr id="11776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4211178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Rot="1" noChangeAspect="1" noChangeArrowheads="1" noTextEdit="1"/>
          </p:cNvSpPr>
          <p:nvPr>
            <p:ph type="sldImg"/>
          </p:nvPr>
        </p:nvSpPr>
        <p:spPr>
          <a:ln/>
        </p:spPr>
      </p:sp>
      <p:sp>
        <p:nvSpPr>
          <p:cNvPr id="11981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2802626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a:ln/>
        </p:spPr>
      </p:sp>
      <p:sp>
        <p:nvSpPr>
          <p:cNvPr id="6041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35875210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Rot="1" noChangeAspect="1" noChangeArrowheads="1" noTextEdit="1"/>
          </p:cNvSpPr>
          <p:nvPr>
            <p:ph type="sldImg"/>
          </p:nvPr>
        </p:nvSpPr>
        <p:spPr>
          <a:ln/>
        </p:spPr>
      </p:sp>
      <p:sp>
        <p:nvSpPr>
          <p:cNvPr id="12185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28679585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Rot="1" noChangeAspect="1" noChangeArrowheads="1" noTextEdit="1"/>
          </p:cNvSpPr>
          <p:nvPr>
            <p:ph type="sldImg"/>
          </p:nvPr>
        </p:nvSpPr>
        <p:spPr>
          <a:ln/>
        </p:spPr>
      </p:sp>
      <p:sp>
        <p:nvSpPr>
          <p:cNvPr id="12390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22937704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Rot="1" noChangeAspect="1" noChangeArrowheads="1" noTextEdit="1"/>
          </p:cNvSpPr>
          <p:nvPr>
            <p:ph type="sldImg"/>
          </p:nvPr>
        </p:nvSpPr>
        <p:spPr>
          <a:ln/>
        </p:spPr>
      </p:sp>
      <p:sp>
        <p:nvSpPr>
          <p:cNvPr id="12595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10874778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Grp="1" noRot="1" noChangeAspect="1" noChangeArrowheads="1" noTextEdit="1"/>
          </p:cNvSpPr>
          <p:nvPr>
            <p:ph type="sldImg"/>
          </p:nvPr>
        </p:nvSpPr>
        <p:spPr>
          <a:ln/>
        </p:spPr>
      </p:sp>
      <p:sp>
        <p:nvSpPr>
          <p:cNvPr id="12800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11905877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Rot="1" noChangeAspect="1" noChangeArrowheads="1" noTextEdit="1"/>
          </p:cNvSpPr>
          <p:nvPr>
            <p:ph type="sldImg"/>
          </p:nvPr>
        </p:nvSpPr>
        <p:spPr>
          <a:ln/>
        </p:spPr>
      </p:sp>
      <p:sp>
        <p:nvSpPr>
          <p:cNvPr id="13005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41807129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Rot="1" noChangeAspect="1" noChangeArrowheads="1" noTextEdit="1"/>
          </p:cNvSpPr>
          <p:nvPr>
            <p:ph type="sldImg"/>
          </p:nvPr>
        </p:nvSpPr>
        <p:spPr>
          <a:ln/>
        </p:spPr>
      </p:sp>
      <p:sp>
        <p:nvSpPr>
          <p:cNvPr id="13209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1251989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Rot="1" noChangeAspect="1" noChangeArrowheads="1" noTextEdit="1"/>
          </p:cNvSpPr>
          <p:nvPr>
            <p:ph type="sldImg"/>
          </p:nvPr>
        </p:nvSpPr>
        <p:spPr>
          <a:ln/>
        </p:spPr>
      </p:sp>
      <p:sp>
        <p:nvSpPr>
          <p:cNvPr id="1341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3750542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a:ln/>
        </p:spPr>
      </p:sp>
      <p:sp>
        <p:nvSpPr>
          <p:cNvPr id="6041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86724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a:ln/>
        </p:spPr>
      </p:sp>
      <p:sp>
        <p:nvSpPr>
          <p:cNvPr id="6041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127878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a:ln/>
        </p:spPr>
      </p:sp>
      <p:sp>
        <p:nvSpPr>
          <p:cNvPr id="6041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1068471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a:ln/>
        </p:spPr>
      </p:sp>
      <p:sp>
        <p:nvSpPr>
          <p:cNvPr id="6041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1719364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ChangeArrowheads="1" noTextEdit="1"/>
          </p:cNvSpPr>
          <p:nvPr>
            <p:ph type="sldImg"/>
          </p:nvPr>
        </p:nvSpPr>
        <p:spPr>
          <a:ln/>
        </p:spPr>
      </p:sp>
      <p:sp>
        <p:nvSpPr>
          <p:cNvPr id="624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2333230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a:ln/>
        </p:spPr>
      </p:sp>
      <p:sp>
        <p:nvSpPr>
          <p:cNvPr id="6451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3724167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a:ln/>
        </p:spPr>
      </p:sp>
      <p:sp>
        <p:nvSpPr>
          <p:cNvPr id="6861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2249150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4E1A4F-7747-4A04-900A-94C8B2D1E9FD}" type="datetimeFigureOut">
              <a:rPr lang="en-US" smtClean="0"/>
              <a:pPr/>
              <a:t>6/5/2015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82BCD7-155A-4DE8-9765-A49EB8768296}" type="slidenum">
              <a:rPr lang="en-US" smtClean="0"/>
              <a:pPr/>
              <a:t>‹#›</a:t>
            </a:fld>
            <a:endParaRPr lang="en-US" dirty="0"/>
          </a:p>
        </p:txBody>
      </p:sp>
    </p:spTree>
    <p:extLst>
      <p:ext uri="{BB962C8B-B14F-4D97-AF65-F5344CB8AC3E}">
        <p14:creationId xmlns:p14="http://schemas.microsoft.com/office/powerpoint/2010/main" val="198349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4E1A4F-7747-4A04-900A-94C8B2D1E9FD}" type="datetimeFigureOut">
              <a:rPr lang="en-US" smtClean="0"/>
              <a:pPr/>
              <a:t>6/5/2015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82BCD7-155A-4DE8-9765-A49EB8768296}" type="slidenum">
              <a:rPr lang="en-US" smtClean="0"/>
              <a:pPr/>
              <a:t>‹#›</a:t>
            </a:fld>
            <a:endParaRPr lang="en-US" dirty="0"/>
          </a:p>
        </p:txBody>
      </p:sp>
    </p:spTree>
    <p:extLst>
      <p:ext uri="{BB962C8B-B14F-4D97-AF65-F5344CB8AC3E}">
        <p14:creationId xmlns:p14="http://schemas.microsoft.com/office/powerpoint/2010/main" val="1921339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4E1A4F-7747-4A04-900A-94C8B2D1E9FD}" type="datetimeFigureOut">
              <a:rPr lang="en-US" smtClean="0"/>
              <a:pPr/>
              <a:t>6/5/2015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82BCD7-155A-4DE8-9765-A49EB8768296}" type="slidenum">
              <a:rPr lang="en-US" smtClean="0"/>
              <a:pPr/>
              <a:t>‹#›</a:t>
            </a:fld>
            <a:endParaRPr lang="en-US" dirty="0"/>
          </a:p>
        </p:txBody>
      </p:sp>
    </p:spTree>
    <p:extLst>
      <p:ext uri="{BB962C8B-B14F-4D97-AF65-F5344CB8AC3E}">
        <p14:creationId xmlns:p14="http://schemas.microsoft.com/office/powerpoint/2010/main" val="3564936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4E1A4F-7747-4A04-900A-94C8B2D1E9FD}" type="datetimeFigureOut">
              <a:rPr lang="en-US" smtClean="0"/>
              <a:pPr/>
              <a:t>6/5/2015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82BCD7-155A-4DE8-9765-A49EB8768296}" type="slidenum">
              <a:rPr lang="en-US" smtClean="0"/>
              <a:pPr/>
              <a:t>‹#›</a:t>
            </a:fld>
            <a:endParaRPr lang="en-US" dirty="0"/>
          </a:p>
        </p:txBody>
      </p:sp>
    </p:spTree>
    <p:extLst>
      <p:ext uri="{BB962C8B-B14F-4D97-AF65-F5344CB8AC3E}">
        <p14:creationId xmlns:p14="http://schemas.microsoft.com/office/powerpoint/2010/main" val="3038797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4E1A4F-7747-4A04-900A-94C8B2D1E9FD}" type="datetimeFigureOut">
              <a:rPr lang="en-US" smtClean="0"/>
              <a:pPr/>
              <a:t>6/5/2015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82BCD7-155A-4DE8-9765-A49EB8768296}" type="slidenum">
              <a:rPr lang="en-US" smtClean="0"/>
              <a:pPr/>
              <a:t>‹#›</a:t>
            </a:fld>
            <a:endParaRPr lang="en-US" dirty="0"/>
          </a:p>
        </p:txBody>
      </p:sp>
    </p:spTree>
    <p:extLst>
      <p:ext uri="{BB962C8B-B14F-4D97-AF65-F5344CB8AC3E}">
        <p14:creationId xmlns:p14="http://schemas.microsoft.com/office/powerpoint/2010/main" val="2916920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4E1A4F-7747-4A04-900A-94C8B2D1E9FD}" type="datetimeFigureOut">
              <a:rPr lang="en-US" smtClean="0"/>
              <a:pPr/>
              <a:t>6/5/2015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82BCD7-155A-4DE8-9765-A49EB8768296}" type="slidenum">
              <a:rPr lang="en-US" smtClean="0"/>
              <a:pPr/>
              <a:t>‹#›</a:t>
            </a:fld>
            <a:endParaRPr lang="en-US" dirty="0"/>
          </a:p>
        </p:txBody>
      </p:sp>
    </p:spTree>
    <p:extLst>
      <p:ext uri="{BB962C8B-B14F-4D97-AF65-F5344CB8AC3E}">
        <p14:creationId xmlns:p14="http://schemas.microsoft.com/office/powerpoint/2010/main" val="795860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4E1A4F-7747-4A04-900A-94C8B2D1E9FD}" type="datetimeFigureOut">
              <a:rPr lang="en-US" smtClean="0"/>
              <a:pPr/>
              <a:t>6/5/2015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482BCD7-155A-4DE8-9765-A49EB8768296}" type="slidenum">
              <a:rPr lang="en-US" smtClean="0"/>
              <a:pPr/>
              <a:t>‹#›</a:t>
            </a:fld>
            <a:endParaRPr lang="en-US" dirty="0"/>
          </a:p>
        </p:txBody>
      </p:sp>
    </p:spTree>
    <p:extLst>
      <p:ext uri="{BB962C8B-B14F-4D97-AF65-F5344CB8AC3E}">
        <p14:creationId xmlns:p14="http://schemas.microsoft.com/office/powerpoint/2010/main" val="1232217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4E1A4F-7747-4A04-900A-94C8B2D1E9FD}" type="datetimeFigureOut">
              <a:rPr lang="en-US" smtClean="0"/>
              <a:pPr/>
              <a:t>6/5/2015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482BCD7-155A-4DE8-9765-A49EB8768296}" type="slidenum">
              <a:rPr lang="en-US" smtClean="0"/>
              <a:pPr/>
              <a:t>‹#›</a:t>
            </a:fld>
            <a:endParaRPr lang="en-US" dirty="0"/>
          </a:p>
        </p:txBody>
      </p:sp>
    </p:spTree>
    <p:extLst>
      <p:ext uri="{BB962C8B-B14F-4D97-AF65-F5344CB8AC3E}">
        <p14:creationId xmlns:p14="http://schemas.microsoft.com/office/powerpoint/2010/main" val="2528781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4E1A4F-7747-4A04-900A-94C8B2D1E9FD}" type="datetimeFigureOut">
              <a:rPr lang="en-US" smtClean="0"/>
              <a:pPr/>
              <a:t>6/5/2015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482BCD7-155A-4DE8-9765-A49EB8768296}" type="slidenum">
              <a:rPr lang="en-US" smtClean="0"/>
              <a:pPr/>
              <a:t>‹#›</a:t>
            </a:fld>
            <a:endParaRPr lang="en-US" dirty="0"/>
          </a:p>
        </p:txBody>
      </p:sp>
    </p:spTree>
    <p:extLst>
      <p:ext uri="{BB962C8B-B14F-4D97-AF65-F5344CB8AC3E}">
        <p14:creationId xmlns:p14="http://schemas.microsoft.com/office/powerpoint/2010/main" val="2360706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4E1A4F-7747-4A04-900A-94C8B2D1E9FD}" type="datetimeFigureOut">
              <a:rPr lang="en-US" smtClean="0"/>
              <a:pPr/>
              <a:t>6/5/2015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82BCD7-155A-4DE8-9765-A49EB8768296}" type="slidenum">
              <a:rPr lang="en-US" smtClean="0"/>
              <a:pPr/>
              <a:t>‹#›</a:t>
            </a:fld>
            <a:endParaRPr lang="en-US" dirty="0"/>
          </a:p>
        </p:txBody>
      </p:sp>
    </p:spTree>
    <p:extLst>
      <p:ext uri="{BB962C8B-B14F-4D97-AF65-F5344CB8AC3E}">
        <p14:creationId xmlns:p14="http://schemas.microsoft.com/office/powerpoint/2010/main" val="1604763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4E1A4F-7747-4A04-900A-94C8B2D1E9FD}" type="datetimeFigureOut">
              <a:rPr lang="en-US" smtClean="0"/>
              <a:pPr/>
              <a:t>6/5/2015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82BCD7-155A-4DE8-9765-A49EB8768296}" type="slidenum">
              <a:rPr lang="en-US" smtClean="0"/>
              <a:pPr/>
              <a:t>‹#›</a:t>
            </a:fld>
            <a:endParaRPr lang="en-US" dirty="0"/>
          </a:p>
        </p:txBody>
      </p:sp>
    </p:spTree>
    <p:extLst>
      <p:ext uri="{BB962C8B-B14F-4D97-AF65-F5344CB8AC3E}">
        <p14:creationId xmlns:p14="http://schemas.microsoft.com/office/powerpoint/2010/main" val="3325622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4E1A4F-7747-4A04-900A-94C8B2D1E9FD}" type="datetimeFigureOut">
              <a:rPr lang="en-US" smtClean="0"/>
              <a:pPr/>
              <a:t>6/5/2015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82BCD7-155A-4DE8-9765-A49EB8768296}" type="slidenum">
              <a:rPr lang="en-US" smtClean="0"/>
              <a:pPr/>
              <a:t>‹#›</a:t>
            </a:fld>
            <a:endParaRPr lang="en-US" dirty="0"/>
          </a:p>
        </p:txBody>
      </p:sp>
    </p:spTree>
    <p:extLst>
      <p:ext uri="{BB962C8B-B14F-4D97-AF65-F5344CB8AC3E}">
        <p14:creationId xmlns:p14="http://schemas.microsoft.com/office/powerpoint/2010/main" val="3456187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ecomp.dol.gov/"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133600"/>
            <a:ext cx="9144000" cy="19050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2" name="Title 1"/>
          <p:cNvSpPr>
            <a:spLocks noGrp="1"/>
          </p:cNvSpPr>
          <p:nvPr>
            <p:ph type="ctrTitle"/>
          </p:nvPr>
        </p:nvSpPr>
        <p:spPr/>
        <p:txBody>
          <a:bodyPr/>
          <a:lstStyle/>
          <a:p>
            <a:r>
              <a:rPr lang="en-US" dirty="0" smtClean="0">
                <a:solidFill>
                  <a:schemeClr val="bg1"/>
                </a:solidFill>
              </a:rPr>
              <a:t>ECOMP For National Guard Technician Employees</a:t>
            </a:r>
            <a:endParaRPr lang="en-US" dirty="0">
              <a:solidFill>
                <a:schemeClr val="bg1"/>
              </a:solidFill>
            </a:endParaRPr>
          </a:p>
        </p:txBody>
      </p:sp>
    </p:spTree>
    <p:extLst>
      <p:ext uri="{BB962C8B-B14F-4D97-AF65-F5344CB8AC3E}">
        <p14:creationId xmlns:p14="http://schemas.microsoft.com/office/powerpoint/2010/main" val="560217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9800" y="103188"/>
            <a:ext cx="7367588" cy="651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181600" y="4648200"/>
            <a:ext cx="2514600" cy="1200329"/>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dirty="0" smtClean="0"/>
              <a:t>The employee will click on the Sign in/Register button to start the registration process</a:t>
            </a:r>
            <a:endParaRPr lang="en-US" dirty="0"/>
          </a:p>
        </p:txBody>
      </p:sp>
      <p:cxnSp>
        <p:nvCxnSpPr>
          <p:cNvPr id="4" name="Straight Arrow Connector 3"/>
          <p:cNvCxnSpPr/>
          <p:nvPr/>
        </p:nvCxnSpPr>
        <p:spPr>
          <a:xfrm flipH="1" flipV="1">
            <a:off x="5715000" y="4239662"/>
            <a:ext cx="609600" cy="381000"/>
          </a:xfrm>
          <a:prstGeom prst="straightConnector1">
            <a:avLst/>
          </a:prstGeom>
          <a:ln w="158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4114800" y="3657600"/>
            <a:ext cx="1752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086514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6"/>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61442" name="Line 7"/>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443" name="Rectangle 2"/>
          <p:cNvSpPr>
            <a:spLocks noGrp="1" noChangeArrowheads="1"/>
          </p:cNvSpPr>
          <p:nvPr>
            <p:ph type="title"/>
          </p:nvPr>
        </p:nvSpPr>
        <p:spPr/>
        <p:txBody>
          <a:bodyPr/>
          <a:lstStyle/>
          <a:p>
            <a:r>
              <a:rPr lang="en-US" altLang="en-US" dirty="0" smtClean="0">
                <a:solidFill>
                  <a:srgbClr val="FFFFFF"/>
                </a:solidFill>
              </a:rPr>
              <a:t>Employee Registration</a:t>
            </a:r>
          </a:p>
        </p:txBody>
      </p:sp>
      <p:sp>
        <p:nvSpPr>
          <p:cNvPr id="8" name="TextBox 7"/>
          <p:cNvSpPr txBox="1"/>
          <p:nvPr/>
        </p:nvSpPr>
        <p:spPr>
          <a:xfrm>
            <a:off x="3759453" y="3450655"/>
            <a:ext cx="1192040" cy="138499"/>
          </a:xfrm>
          <a:prstGeom prst="rect">
            <a:avLst/>
          </a:prstGeom>
          <a:solidFill>
            <a:schemeClr val="bg1"/>
          </a:solidFill>
        </p:spPr>
        <p:txBody>
          <a:bodyPr wrap="square" tIns="0" bIns="0" rtlCol="0">
            <a:spAutoFit/>
          </a:bodyPr>
          <a:lstStyle/>
          <a:p>
            <a:r>
              <a:rPr lang="en-US" sz="900" dirty="0" smtClean="0"/>
              <a:t>(123) 456-7890</a:t>
            </a:r>
            <a:endParaRPr lang="en-US" sz="900" dirty="0"/>
          </a:p>
        </p:txBody>
      </p:sp>
      <p:grpSp>
        <p:nvGrpSpPr>
          <p:cNvPr id="6" name="Group 5"/>
          <p:cNvGrpSpPr/>
          <p:nvPr/>
        </p:nvGrpSpPr>
        <p:grpSpPr>
          <a:xfrm>
            <a:off x="457200" y="1362797"/>
            <a:ext cx="8229600" cy="5337175"/>
            <a:chOff x="457200" y="1374775"/>
            <a:chExt cx="8229600" cy="5337175"/>
          </a:xfrm>
        </p:grpSpPr>
        <p:grpSp>
          <p:nvGrpSpPr>
            <p:cNvPr id="5" name="Group 4"/>
            <p:cNvGrpSpPr/>
            <p:nvPr/>
          </p:nvGrpSpPr>
          <p:grpSpPr>
            <a:xfrm>
              <a:off x="457200" y="1374775"/>
              <a:ext cx="8229600" cy="5337175"/>
              <a:chOff x="457200" y="1374775"/>
              <a:chExt cx="8229600" cy="5337175"/>
            </a:xfrm>
          </p:grpSpPr>
          <p:grpSp>
            <p:nvGrpSpPr>
              <p:cNvPr id="3" name="Group 2"/>
              <p:cNvGrpSpPr/>
              <p:nvPr/>
            </p:nvGrpSpPr>
            <p:grpSpPr>
              <a:xfrm>
                <a:off x="457200" y="1374775"/>
                <a:ext cx="8229600" cy="5337175"/>
                <a:chOff x="457200" y="1374775"/>
                <a:chExt cx="8229600" cy="5337175"/>
              </a:xfrm>
            </p:grpSpPr>
            <p:pic>
              <p:nvPicPr>
                <p:cNvPr id="61444"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374775"/>
                  <a:ext cx="8229600"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760960" y="3216774"/>
                  <a:ext cx="676746" cy="138499"/>
                </a:xfrm>
                <a:prstGeom prst="rect">
                  <a:avLst/>
                </a:prstGeom>
                <a:solidFill>
                  <a:schemeClr val="bg1"/>
                </a:solidFill>
              </p:spPr>
              <p:txBody>
                <a:bodyPr wrap="square" tIns="0" bIns="0" rtlCol="0">
                  <a:spAutoFit/>
                </a:bodyPr>
                <a:lstStyle/>
                <a:p>
                  <a:r>
                    <a:rPr lang="en-US" sz="900" dirty="0" smtClean="0"/>
                    <a:t>Joe</a:t>
                  </a:r>
                  <a:endParaRPr lang="en-US" sz="900" dirty="0"/>
                </a:p>
              </p:txBody>
            </p:sp>
            <p:sp>
              <p:nvSpPr>
                <p:cNvPr id="7" name="TextBox 6"/>
                <p:cNvSpPr txBox="1"/>
                <p:nvPr/>
              </p:nvSpPr>
              <p:spPr>
                <a:xfrm>
                  <a:off x="5297786" y="3198666"/>
                  <a:ext cx="762000" cy="138499"/>
                </a:xfrm>
                <a:prstGeom prst="rect">
                  <a:avLst/>
                </a:prstGeom>
                <a:solidFill>
                  <a:schemeClr val="bg1"/>
                </a:solidFill>
              </p:spPr>
              <p:txBody>
                <a:bodyPr wrap="square" tIns="0" bIns="0" rtlCol="0">
                  <a:spAutoFit/>
                </a:bodyPr>
                <a:lstStyle/>
                <a:p>
                  <a:r>
                    <a:rPr lang="en-US" sz="900" dirty="0" smtClean="0"/>
                    <a:t>Employee</a:t>
                  </a:r>
                  <a:endParaRPr lang="en-US" sz="900" dirty="0"/>
                </a:p>
              </p:txBody>
            </p:sp>
            <p:sp>
              <p:nvSpPr>
                <p:cNvPr id="9" name="TextBox 8"/>
                <p:cNvSpPr txBox="1"/>
                <p:nvPr/>
              </p:nvSpPr>
              <p:spPr>
                <a:xfrm>
                  <a:off x="3744362" y="3652319"/>
                  <a:ext cx="1828800" cy="138499"/>
                </a:xfrm>
                <a:prstGeom prst="rect">
                  <a:avLst/>
                </a:prstGeom>
                <a:solidFill>
                  <a:schemeClr val="bg1"/>
                </a:solidFill>
              </p:spPr>
              <p:txBody>
                <a:bodyPr wrap="square" tIns="0" bIns="0" rtlCol="0">
                  <a:spAutoFit/>
                </a:bodyPr>
                <a:lstStyle/>
                <a:p>
                  <a:r>
                    <a:rPr lang="en-US" sz="900" dirty="0" smtClean="0"/>
                    <a:t>Joe.Employee@gmail.com</a:t>
                  </a:r>
                  <a:endParaRPr lang="en-US" sz="900" dirty="0"/>
                </a:p>
              </p:txBody>
            </p:sp>
          </p:grpSp>
          <p:sp>
            <p:nvSpPr>
              <p:cNvPr id="11" name="TextBox 10"/>
              <p:cNvSpPr txBox="1"/>
              <p:nvPr/>
            </p:nvSpPr>
            <p:spPr>
              <a:xfrm>
                <a:off x="3643269" y="6510076"/>
                <a:ext cx="1063024" cy="138499"/>
              </a:xfrm>
              <a:prstGeom prst="rect">
                <a:avLst/>
              </a:prstGeom>
              <a:solidFill>
                <a:schemeClr val="bg1"/>
              </a:solidFill>
            </p:spPr>
            <p:txBody>
              <a:bodyPr wrap="square" tIns="0" bIns="0" rtlCol="0">
                <a:spAutoFit/>
              </a:bodyPr>
              <a:lstStyle/>
              <a:p>
                <a:r>
                  <a:rPr lang="en-US" sz="900" dirty="0" smtClean="0"/>
                  <a:t>Supervisor</a:t>
                </a:r>
                <a:endParaRPr lang="en-US" sz="900" dirty="0"/>
              </a:p>
            </p:txBody>
          </p:sp>
        </p:grpSp>
        <p:sp>
          <p:nvSpPr>
            <p:cNvPr id="4" name="TextBox 3"/>
            <p:cNvSpPr txBox="1"/>
            <p:nvPr/>
          </p:nvSpPr>
          <p:spPr>
            <a:xfrm>
              <a:off x="3759453" y="3435266"/>
              <a:ext cx="1868786" cy="153888"/>
            </a:xfrm>
            <a:prstGeom prst="rect">
              <a:avLst/>
            </a:prstGeom>
            <a:solidFill>
              <a:schemeClr val="bg1"/>
            </a:solidFill>
          </p:spPr>
          <p:txBody>
            <a:bodyPr wrap="square" lIns="0" tIns="0" bIns="0" rtlCol="0">
              <a:spAutoFit/>
            </a:bodyPr>
            <a:lstStyle/>
            <a:p>
              <a:r>
                <a:rPr lang="en-US" sz="1000" dirty="0" smtClean="0"/>
                <a:t>(123) 456-7890</a:t>
              </a:r>
              <a:endParaRPr lang="en-US" sz="1000" dirty="0"/>
            </a:p>
          </p:txBody>
        </p:sp>
      </p:grpSp>
      <p:sp>
        <p:nvSpPr>
          <p:cNvPr id="10" name="TextBox 9"/>
          <p:cNvSpPr txBox="1"/>
          <p:nvPr/>
        </p:nvSpPr>
        <p:spPr>
          <a:xfrm>
            <a:off x="6629400" y="1592017"/>
            <a:ext cx="2209800" cy="3970318"/>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400" dirty="0" smtClean="0"/>
              <a:t>The employee will then enter information to create their account.  This information will include their name, phone, SSN, and email address where they want any claim notifications to be sent.  They will also select their duty station from a series of dropdowns and </a:t>
            </a:r>
            <a:r>
              <a:rPr lang="en-US" sz="1400" b="1" dirty="0" smtClean="0"/>
              <a:t>enter their immediate supervisors email address</a:t>
            </a:r>
            <a:r>
              <a:rPr lang="en-US" sz="1400" dirty="0" smtClean="0"/>
              <a:t>.  This email address will determine where any claims submitted by the employee will be sent for supervisory review.</a:t>
            </a:r>
            <a:endParaRPr lang="en-US" sz="1400" dirty="0"/>
          </a:p>
        </p:txBody>
      </p:sp>
    </p:spTree>
    <p:extLst>
      <p:ext uri="{BB962C8B-B14F-4D97-AF65-F5344CB8AC3E}">
        <p14:creationId xmlns:p14="http://schemas.microsoft.com/office/powerpoint/2010/main" val="10889898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6"/>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63490" name="Line 7"/>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3491" name="Rectangle 2"/>
          <p:cNvSpPr>
            <a:spLocks noGrp="1" noChangeArrowheads="1"/>
          </p:cNvSpPr>
          <p:nvPr>
            <p:ph type="title"/>
          </p:nvPr>
        </p:nvSpPr>
        <p:spPr/>
        <p:txBody>
          <a:bodyPr/>
          <a:lstStyle/>
          <a:p>
            <a:r>
              <a:rPr lang="en-US" altLang="en-US" dirty="0" smtClean="0">
                <a:solidFill>
                  <a:srgbClr val="FFFFFF"/>
                </a:solidFill>
              </a:rPr>
              <a:t>Employee Registration</a:t>
            </a:r>
          </a:p>
        </p:txBody>
      </p:sp>
      <p:pic>
        <p:nvPicPr>
          <p:cNvPr id="6349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60020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324600" y="1847860"/>
            <a:ext cx="2209800" cy="1815882"/>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400" dirty="0" smtClean="0"/>
              <a:t>The employee then creates a password that will be used to access ECOMP and a series of three security questions which will be used to allow the employee to reset their password should the need arise.</a:t>
            </a:r>
            <a:endParaRPr lang="en-US" sz="1400" dirty="0"/>
          </a:p>
        </p:txBody>
      </p:sp>
    </p:spTree>
    <p:extLst>
      <p:ext uri="{BB962C8B-B14F-4D97-AF65-F5344CB8AC3E}">
        <p14:creationId xmlns:p14="http://schemas.microsoft.com/office/powerpoint/2010/main" val="13793161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67586"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7587" name="Rectangle 2"/>
          <p:cNvSpPr>
            <a:spLocks noGrp="1" noChangeArrowheads="1"/>
          </p:cNvSpPr>
          <p:nvPr>
            <p:ph type="title"/>
          </p:nvPr>
        </p:nvSpPr>
        <p:spPr>
          <a:xfrm>
            <a:off x="228600" y="0"/>
            <a:ext cx="8001000" cy="1066800"/>
          </a:xfrm>
        </p:spPr>
        <p:txBody>
          <a:bodyPr/>
          <a:lstStyle/>
          <a:p>
            <a:r>
              <a:rPr lang="en-US" altLang="en-US" sz="4000" dirty="0" smtClean="0">
                <a:solidFill>
                  <a:srgbClr val="FFFFFF"/>
                </a:solidFill>
              </a:rPr>
              <a:t>Filing an OSHA 301: </a:t>
            </a:r>
            <a:r>
              <a:rPr lang="en-US" altLang="en-US" sz="3200" dirty="0" smtClean="0">
                <a:solidFill>
                  <a:srgbClr val="FFFFFF"/>
                </a:solidFill>
              </a:rPr>
              <a:t>Employee Portion</a:t>
            </a:r>
            <a:r>
              <a:rPr lang="en-US" altLang="en-US" sz="4000" dirty="0" smtClean="0">
                <a:solidFill>
                  <a:srgbClr val="FFFFFF"/>
                </a:solidFill>
              </a:rPr>
              <a:t> </a:t>
            </a:r>
          </a:p>
        </p:txBody>
      </p:sp>
      <p:pic>
        <p:nvPicPr>
          <p:cNvPr id="6758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447800"/>
            <a:ext cx="8686800" cy="5105400"/>
          </a:xfrm>
        </p:spPr>
      </p:pic>
      <p:grpSp>
        <p:nvGrpSpPr>
          <p:cNvPr id="3" name="Group 2"/>
          <p:cNvGrpSpPr/>
          <p:nvPr/>
        </p:nvGrpSpPr>
        <p:grpSpPr>
          <a:xfrm>
            <a:off x="298764" y="1436916"/>
            <a:ext cx="8534400" cy="5181600"/>
            <a:chOff x="298764" y="1436916"/>
            <a:chExt cx="8534400" cy="5181600"/>
          </a:xfrm>
        </p:grpSpPr>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764" y="1436916"/>
              <a:ext cx="8534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6669386" y="2005342"/>
              <a:ext cx="1066800" cy="138499"/>
            </a:xfrm>
            <a:prstGeom prst="rect">
              <a:avLst/>
            </a:prstGeom>
            <a:solidFill>
              <a:srgbClr val="FFFFCC"/>
            </a:solidFill>
          </p:spPr>
          <p:txBody>
            <a:bodyPr wrap="square" tIns="0" bIns="0" rtlCol="0">
              <a:spAutoFit/>
            </a:bodyPr>
            <a:lstStyle/>
            <a:p>
              <a:r>
                <a:rPr lang="en-US" sz="900" dirty="0" smtClean="0"/>
                <a:t>Joe Employee</a:t>
              </a:r>
              <a:endParaRPr lang="en-US" sz="900" dirty="0"/>
            </a:p>
          </p:txBody>
        </p:sp>
      </p:grpSp>
      <p:sp>
        <p:nvSpPr>
          <p:cNvPr id="9" name="TextBox 8"/>
          <p:cNvSpPr txBox="1"/>
          <p:nvPr/>
        </p:nvSpPr>
        <p:spPr>
          <a:xfrm>
            <a:off x="6324600" y="1847860"/>
            <a:ext cx="2209800" cy="2893100"/>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400" dirty="0" smtClean="0"/>
              <a:t>Once the employee sets up their account they can then file a claim.  ECOMP will notify the employee which claims can be filed.  All DOD employees will be allowed to file CA-1, CA-2, CA-7, and CA-7a forms.  If the OSHA-301 will be filed through ECOMP it will appear on the list of enabled forms in the bottom part of the screen</a:t>
            </a:r>
            <a:endParaRPr lang="en-US" sz="1400" dirty="0"/>
          </a:p>
        </p:txBody>
      </p:sp>
      <p:sp>
        <p:nvSpPr>
          <p:cNvPr id="2" name="Rectangle 1"/>
          <p:cNvSpPr/>
          <p:nvPr/>
        </p:nvSpPr>
        <p:spPr>
          <a:xfrm>
            <a:off x="2133600" y="5486400"/>
            <a:ext cx="5069186"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042476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67586"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7587" name="Rectangle 2"/>
          <p:cNvSpPr>
            <a:spLocks noGrp="1" noChangeArrowheads="1"/>
          </p:cNvSpPr>
          <p:nvPr>
            <p:ph type="title"/>
          </p:nvPr>
        </p:nvSpPr>
        <p:spPr>
          <a:xfrm>
            <a:off x="228600" y="0"/>
            <a:ext cx="8001000" cy="1066800"/>
          </a:xfrm>
        </p:spPr>
        <p:txBody>
          <a:bodyPr/>
          <a:lstStyle/>
          <a:p>
            <a:r>
              <a:rPr lang="en-US" altLang="en-US" sz="4000" dirty="0" smtClean="0">
                <a:solidFill>
                  <a:srgbClr val="FFFFFF"/>
                </a:solidFill>
              </a:rPr>
              <a:t>Filing an OSHA 301: </a:t>
            </a:r>
            <a:r>
              <a:rPr lang="en-US" altLang="en-US" sz="3200" dirty="0" smtClean="0">
                <a:solidFill>
                  <a:srgbClr val="FFFFFF"/>
                </a:solidFill>
              </a:rPr>
              <a:t>Employee Portion</a:t>
            </a:r>
            <a:r>
              <a:rPr lang="en-US" altLang="en-US" sz="4000" dirty="0" smtClean="0">
                <a:solidFill>
                  <a:srgbClr val="FFFFFF"/>
                </a:solidFill>
              </a:rPr>
              <a:t> </a:t>
            </a:r>
          </a:p>
        </p:txBody>
      </p:sp>
      <p:pic>
        <p:nvPicPr>
          <p:cNvPr id="6758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447800"/>
            <a:ext cx="8686800" cy="5105400"/>
          </a:xfrm>
        </p:spPr>
      </p:pic>
      <p:sp>
        <p:nvSpPr>
          <p:cNvPr id="6" name="TextBox 5"/>
          <p:cNvSpPr txBox="1"/>
          <p:nvPr/>
        </p:nvSpPr>
        <p:spPr>
          <a:xfrm>
            <a:off x="6723707" y="2021186"/>
            <a:ext cx="990600" cy="123111"/>
          </a:xfrm>
          <a:prstGeom prst="rect">
            <a:avLst/>
          </a:prstGeom>
          <a:solidFill>
            <a:srgbClr val="FFFFCC"/>
          </a:solidFill>
        </p:spPr>
        <p:txBody>
          <a:bodyPr wrap="square" tIns="0" bIns="0" rtlCol="0">
            <a:spAutoFit/>
          </a:bodyPr>
          <a:lstStyle/>
          <a:p>
            <a:r>
              <a:rPr lang="en-US" sz="800" dirty="0" smtClean="0"/>
              <a:t>Joe Employee</a:t>
            </a:r>
            <a:endParaRPr lang="en-US" sz="800" dirty="0"/>
          </a:p>
        </p:txBody>
      </p:sp>
      <p:sp>
        <p:nvSpPr>
          <p:cNvPr id="7" name="TextBox 6"/>
          <p:cNvSpPr txBox="1"/>
          <p:nvPr/>
        </p:nvSpPr>
        <p:spPr>
          <a:xfrm>
            <a:off x="5748196" y="2082741"/>
            <a:ext cx="2819400" cy="4247317"/>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dirty="0" smtClean="0"/>
              <a:t>For National Guard Technician employees the OSHA-301 will need to filled out by the employee and submitted before they will be allowed to file a CA-1 or CA-2 form.</a:t>
            </a:r>
          </a:p>
          <a:p>
            <a:endParaRPr lang="en-US" dirty="0"/>
          </a:p>
          <a:p>
            <a:r>
              <a:rPr lang="en-US" dirty="0" smtClean="0"/>
              <a:t>Once the OSHA-301 is filed  it will have no further effect on the CA-1/CA-2 filing.  A delay in processing the OSHA form will </a:t>
            </a:r>
            <a:r>
              <a:rPr lang="en-US" u="sng" dirty="0" smtClean="0"/>
              <a:t>not </a:t>
            </a:r>
            <a:r>
              <a:rPr lang="en-US" dirty="0" smtClean="0"/>
              <a:t>delay submission of the CA-1 or CA-2</a:t>
            </a:r>
            <a:endParaRPr lang="en-US" dirty="0"/>
          </a:p>
        </p:txBody>
      </p:sp>
    </p:spTree>
    <p:extLst>
      <p:ext uri="{BB962C8B-B14F-4D97-AF65-F5344CB8AC3E}">
        <p14:creationId xmlns:p14="http://schemas.microsoft.com/office/powerpoint/2010/main" val="27199816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71682"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1683" name="Rectangle 2"/>
          <p:cNvSpPr>
            <a:spLocks noGrp="1" noChangeArrowheads="1"/>
          </p:cNvSpPr>
          <p:nvPr>
            <p:ph type="title"/>
          </p:nvPr>
        </p:nvSpPr>
        <p:spPr>
          <a:xfrm>
            <a:off x="762000" y="188913"/>
            <a:ext cx="8143875" cy="1066800"/>
          </a:xfrm>
        </p:spPr>
        <p:txBody>
          <a:bodyPr/>
          <a:lstStyle/>
          <a:p>
            <a:r>
              <a:rPr lang="en-US" altLang="en-US" sz="4000" dirty="0" smtClean="0">
                <a:solidFill>
                  <a:srgbClr val="FFFFFF"/>
                </a:solidFill>
              </a:rPr>
              <a:t>Filing an OSHA 301: </a:t>
            </a:r>
            <a:r>
              <a:rPr lang="en-US" altLang="en-US" sz="3200" dirty="0" smtClean="0">
                <a:solidFill>
                  <a:srgbClr val="FFFFFF"/>
                </a:solidFill>
              </a:rPr>
              <a:t>Employee Portion</a:t>
            </a:r>
            <a:r>
              <a:rPr lang="en-US" altLang="en-US" sz="4000" dirty="0" smtClean="0">
                <a:solidFill>
                  <a:srgbClr val="FFFFFF"/>
                </a:solidFill>
              </a:rPr>
              <a:t> </a:t>
            </a:r>
          </a:p>
        </p:txBody>
      </p:sp>
      <p:pic>
        <p:nvPicPr>
          <p:cNvPr id="71684"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42900" y="1371600"/>
            <a:ext cx="8458200" cy="5314950"/>
          </a:xfrm>
        </p:spPr>
      </p:pic>
      <p:sp>
        <p:nvSpPr>
          <p:cNvPr id="7" name="TextBox 6"/>
          <p:cNvSpPr txBox="1"/>
          <p:nvPr/>
        </p:nvSpPr>
        <p:spPr>
          <a:xfrm>
            <a:off x="6669386" y="1820226"/>
            <a:ext cx="1066800" cy="138499"/>
          </a:xfrm>
          <a:prstGeom prst="rect">
            <a:avLst/>
          </a:prstGeom>
          <a:solidFill>
            <a:srgbClr val="FFFFCC"/>
          </a:solidFill>
        </p:spPr>
        <p:txBody>
          <a:bodyPr wrap="square" tIns="0" bIns="0" rtlCol="0">
            <a:spAutoFit/>
          </a:bodyPr>
          <a:lstStyle/>
          <a:p>
            <a:r>
              <a:rPr lang="en-US" sz="900" dirty="0" smtClean="0"/>
              <a:t>Joe Employee</a:t>
            </a:r>
            <a:endParaRPr lang="en-US" sz="900" dirty="0"/>
          </a:p>
        </p:txBody>
      </p:sp>
      <p:sp>
        <p:nvSpPr>
          <p:cNvPr id="8" name="TextBox 7"/>
          <p:cNvSpPr txBox="1"/>
          <p:nvPr/>
        </p:nvSpPr>
        <p:spPr>
          <a:xfrm>
            <a:off x="6290650" y="2438400"/>
            <a:ext cx="2209800" cy="738664"/>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400" dirty="0" smtClean="0"/>
              <a:t>The employee will be guided through the filing process.</a:t>
            </a:r>
            <a:endParaRPr lang="en-US" sz="1400" dirty="0"/>
          </a:p>
        </p:txBody>
      </p:sp>
    </p:spTree>
    <p:extLst>
      <p:ext uri="{BB962C8B-B14F-4D97-AF65-F5344CB8AC3E}">
        <p14:creationId xmlns:p14="http://schemas.microsoft.com/office/powerpoint/2010/main" val="34181787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73730"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3731" name="Rectangle 2"/>
          <p:cNvSpPr>
            <a:spLocks noGrp="1" noChangeArrowheads="1"/>
          </p:cNvSpPr>
          <p:nvPr>
            <p:ph type="title"/>
          </p:nvPr>
        </p:nvSpPr>
        <p:spPr>
          <a:xfrm>
            <a:off x="533400" y="188913"/>
            <a:ext cx="8372475" cy="1066800"/>
          </a:xfrm>
        </p:spPr>
        <p:txBody>
          <a:bodyPr/>
          <a:lstStyle/>
          <a:p>
            <a:r>
              <a:rPr lang="en-US" altLang="en-US" sz="4000" dirty="0" smtClean="0">
                <a:solidFill>
                  <a:srgbClr val="FFFFFF"/>
                </a:solidFill>
              </a:rPr>
              <a:t>Filing an OSHA 301 : </a:t>
            </a:r>
            <a:r>
              <a:rPr lang="en-US" altLang="en-US" sz="3200" dirty="0" smtClean="0">
                <a:solidFill>
                  <a:srgbClr val="FFFFFF"/>
                </a:solidFill>
              </a:rPr>
              <a:t>Employee Portion</a:t>
            </a:r>
            <a:r>
              <a:rPr lang="en-US" altLang="en-US" sz="4000" dirty="0" smtClean="0">
                <a:solidFill>
                  <a:srgbClr val="FFFFFF"/>
                </a:solidFill>
              </a:rPr>
              <a:t> </a:t>
            </a:r>
          </a:p>
        </p:txBody>
      </p:sp>
      <p:pic>
        <p:nvPicPr>
          <p:cNvPr id="73732"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447800"/>
            <a:ext cx="8686800" cy="5227638"/>
          </a:xfrm>
        </p:spPr>
      </p:pic>
      <p:sp>
        <p:nvSpPr>
          <p:cNvPr id="6" name="TextBox 5"/>
          <p:cNvSpPr txBox="1"/>
          <p:nvPr/>
        </p:nvSpPr>
        <p:spPr>
          <a:xfrm>
            <a:off x="6703336" y="1943781"/>
            <a:ext cx="1066800" cy="138499"/>
          </a:xfrm>
          <a:prstGeom prst="rect">
            <a:avLst/>
          </a:prstGeom>
          <a:solidFill>
            <a:srgbClr val="FFFFCC"/>
          </a:solidFill>
        </p:spPr>
        <p:txBody>
          <a:bodyPr wrap="square" tIns="0" bIns="0" rtlCol="0">
            <a:spAutoFit/>
          </a:bodyPr>
          <a:lstStyle/>
          <a:p>
            <a:r>
              <a:rPr lang="en-US" sz="900" dirty="0" smtClean="0"/>
              <a:t>Joe Employee</a:t>
            </a:r>
            <a:endParaRPr lang="en-US" sz="900" dirty="0"/>
          </a:p>
        </p:txBody>
      </p:sp>
    </p:spTree>
    <p:extLst>
      <p:ext uri="{BB962C8B-B14F-4D97-AF65-F5344CB8AC3E}">
        <p14:creationId xmlns:p14="http://schemas.microsoft.com/office/powerpoint/2010/main" val="1067721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75778"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5779" name="Rectangle 2"/>
          <p:cNvSpPr>
            <a:spLocks noGrp="1" noChangeArrowheads="1"/>
          </p:cNvSpPr>
          <p:nvPr>
            <p:ph type="title"/>
          </p:nvPr>
        </p:nvSpPr>
        <p:spPr>
          <a:xfrm>
            <a:off x="152400" y="188913"/>
            <a:ext cx="8753475" cy="1066800"/>
          </a:xfrm>
        </p:spPr>
        <p:txBody>
          <a:bodyPr/>
          <a:lstStyle/>
          <a:p>
            <a:r>
              <a:rPr lang="en-US" altLang="en-US" sz="4000" dirty="0" smtClean="0">
                <a:solidFill>
                  <a:srgbClr val="FFFFFF"/>
                </a:solidFill>
              </a:rPr>
              <a:t>Filing an OSHA 301 : </a:t>
            </a:r>
            <a:r>
              <a:rPr lang="en-US" altLang="en-US" sz="3200" dirty="0" smtClean="0">
                <a:solidFill>
                  <a:srgbClr val="FFFFFF"/>
                </a:solidFill>
              </a:rPr>
              <a:t>Employee Portion</a:t>
            </a:r>
            <a:r>
              <a:rPr lang="en-US" altLang="en-US" sz="4000" dirty="0" smtClean="0">
                <a:solidFill>
                  <a:srgbClr val="FFFFFF"/>
                </a:solidFill>
              </a:rPr>
              <a:t> </a:t>
            </a:r>
          </a:p>
        </p:txBody>
      </p:sp>
      <p:pic>
        <p:nvPicPr>
          <p:cNvPr id="7578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447800"/>
            <a:ext cx="8610600" cy="5181600"/>
          </a:xfrm>
        </p:spPr>
      </p:pic>
      <p:sp>
        <p:nvSpPr>
          <p:cNvPr id="2" name="TextBox 1"/>
          <p:cNvSpPr txBox="1"/>
          <p:nvPr/>
        </p:nvSpPr>
        <p:spPr>
          <a:xfrm>
            <a:off x="3962400" y="1752600"/>
            <a:ext cx="609600" cy="123111"/>
          </a:xfrm>
          <a:prstGeom prst="rect">
            <a:avLst/>
          </a:prstGeom>
          <a:solidFill>
            <a:schemeClr val="bg1"/>
          </a:solidFill>
        </p:spPr>
        <p:txBody>
          <a:bodyPr wrap="square" tIns="0" bIns="0" rtlCol="0">
            <a:spAutoFit/>
          </a:bodyPr>
          <a:lstStyle/>
          <a:p>
            <a:r>
              <a:rPr lang="en-US" sz="800" dirty="0" smtClean="0"/>
              <a:t>Joe</a:t>
            </a:r>
            <a:endParaRPr lang="en-US" sz="800" dirty="0"/>
          </a:p>
        </p:txBody>
      </p:sp>
      <p:sp>
        <p:nvSpPr>
          <p:cNvPr id="7" name="TextBox 6"/>
          <p:cNvSpPr txBox="1"/>
          <p:nvPr/>
        </p:nvSpPr>
        <p:spPr>
          <a:xfrm>
            <a:off x="5105400" y="1752599"/>
            <a:ext cx="609600" cy="123111"/>
          </a:xfrm>
          <a:prstGeom prst="rect">
            <a:avLst/>
          </a:prstGeom>
          <a:solidFill>
            <a:schemeClr val="bg1"/>
          </a:solidFill>
        </p:spPr>
        <p:txBody>
          <a:bodyPr wrap="square" tIns="0" bIns="0" rtlCol="0">
            <a:spAutoFit/>
          </a:bodyPr>
          <a:lstStyle/>
          <a:p>
            <a:r>
              <a:rPr lang="en-US" sz="800" dirty="0" smtClean="0"/>
              <a:t>Employee</a:t>
            </a:r>
            <a:endParaRPr lang="en-US" sz="800" dirty="0"/>
          </a:p>
        </p:txBody>
      </p:sp>
      <p:sp>
        <p:nvSpPr>
          <p:cNvPr id="8" name="TextBox 7"/>
          <p:cNvSpPr txBox="1"/>
          <p:nvPr/>
        </p:nvSpPr>
        <p:spPr>
          <a:xfrm>
            <a:off x="3962400" y="1893953"/>
            <a:ext cx="1828800" cy="123111"/>
          </a:xfrm>
          <a:prstGeom prst="rect">
            <a:avLst/>
          </a:prstGeom>
          <a:solidFill>
            <a:schemeClr val="bg1"/>
          </a:solidFill>
        </p:spPr>
        <p:txBody>
          <a:bodyPr wrap="square" tIns="0" bIns="0" rtlCol="0">
            <a:spAutoFit/>
          </a:bodyPr>
          <a:lstStyle/>
          <a:p>
            <a:r>
              <a:rPr lang="en-US" sz="800" dirty="0" smtClean="0"/>
              <a:t>Joe.Employee@gmail.com</a:t>
            </a:r>
            <a:endParaRPr lang="en-US" sz="800" dirty="0"/>
          </a:p>
        </p:txBody>
      </p:sp>
      <p:sp>
        <p:nvSpPr>
          <p:cNvPr id="9" name="TextBox 8"/>
          <p:cNvSpPr txBox="1"/>
          <p:nvPr/>
        </p:nvSpPr>
        <p:spPr>
          <a:xfrm>
            <a:off x="3998613" y="2597725"/>
            <a:ext cx="887240" cy="123111"/>
          </a:xfrm>
          <a:prstGeom prst="rect">
            <a:avLst/>
          </a:prstGeom>
          <a:solidFill>
            <a:schemeClr val="bg1"/>
          </a:solidFill>
        </p:spPr>
        <p:txBody>
          <a:bodyPr wrap="square" tIns="0" bIns="0" rtlCol="0">
            <a:spAutoFit/>
          </a:bodyPr>
          <a:lstStyle/>
          <a:p>
            <a:r>
              <a:rPr lang="en-US" sz="800" dirty="0" smtClean="0"/>
              <a:t>Supervisor</a:t>
            </a:r>
            <a:endParaRPr lang="en-US" sz="800" dirty="0"/>
          </a:p>
        </p:txBody>
      </p:sp>
      <p:sp>
        <p:nvSpPr>
          <p:cNvPr id="10" name="TextBox 9"/>
          <p:cNvSpPr txBox="1"/>
          <p:nvPr/>
        </p:nvSpPr>
        <p:spPr>
          <a:xfrm>
            <a:off x="6324600" y="1847860"/>
            <a:ext cx="2209800" cy="3323987"/>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400" dirty="0" smtClean="0"/>
              <a:t>Before the OSHA-301 form is submitted the employee will be given a chance to review the information on the form.  If the employee is satisfied with the information then it can be forwarded by clicking on the </a:t>
            </a:r>
            <a:r>
              <a:rPr lang="en-US" sz="1400" b="1" i="1" dirty="0" smtClean="0"/>
              <a:t>File Form </a:t>
            </a:r>
            <a:r>
              <a:rPr lang="en-US" sz="1400" dirty="0" smtClean="0"/>
              <a:t>button at the bottom of the screen.  If changes need to be made then the employee can move back through the form to make the necessary changes.</a:t>
            </a:r>
            <a:endParaRPr lang="en-US" sz="1400" b="1" i="1" dirty="0"/>
          </a:p>
        </p:txBody>
      </p:sp>
    </p:spTree>
    <p:extLst>
      <p:ext uri="{BB962C8B-B14F-4D97-AF65-F5344CB8AC3E}">
        <p14:creationId xmlns:p14="http://schemas.microsoft.com/office/powerpoint/2010/main" val="3671945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77826"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7827" name="Rectangle 2"/>
          <p:cNvSpPr>
            <a:spLocks noGrp="1" noChangeArrowheads="1"/>
          </p:cNvSpPr>
          <p:nvPr>
            <p:ph type="title"/>
          </p:nvPr>
        </p:nvSpPr>
        <p:spPr>
          <a:xfrm>
            <a:off x="228600" y="188913"/>
            <a:ext cx="8677275" cy="1066800"/>
          </a:xfrm>
        </p:spPr>
        <p:txBody>
          <a:bodyPr/>
          <a:lstStyle/>
          <a:p>
            <a:r>
              <a:rPr lang="en-US" altLang="en-US" sz="4000" dirty="0" smtClean="0">
                <a:solidFill>
                  <a:srgbClr val="FFFFFF"/>
                </a:solidFill>
              </a:rPr>
              <a:t>Filing an OSHA 301 : </a:t>
            </a:r>
            <a:r>
              <a:rPr lang="en-US" altLang="en-US" sz="3200" dirty="0" smtClean="0">
                <a:solidFill>
                  <a:srgbClr val="FFFFFF"/>
                </a:solidFill>
              </a:rPr>
              <a:t>Employee Portion</a:t>
            </a:r>
            <a:r>
              <a:rPr lang="en-US" altLang="en-US" sz="4000" dirty="0" smtClean="0">
                <a:solidFill>
                  <a:srgbClr val="FFFFFF"/>
                </a:solidFill>
              </a:rPr>
              <a:t> </a:t>
            </a:r>
          </a:p>
        </p:txBody>
      </p:sp>
      <p:pic>
        <p:nvPicPr>
          <p:cNvPr id="7782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447800"/>
            <a:ext cx="8686800" cy="5192713"/>
          </a:xfrm>
        </p:spPr>
      </p:pic>
      <p:sp>
        <p:nvSpPr>
          <p:cNvPr id="6" name="TextBox 5"/>
          <p:cNvSpPr txBox="1"/>
          <p:nvPr/>
        </p:nvSpPr>
        <p:spPr>
          <a:xfrm>
            <a:off x="6705600" y="2057400"/>
            <a:ext cx="990600" cy="123111"/>
          </a:xfrm>
          <a:prstGeom prst="rect">
            <a:avLst/>
          </a:prstGeom>
          <a:solidFill>
            <a:srgbClr val="FFFFCC"/>
          </a:solidFill>
        </p:spPr>
        <p:txBody>
          <a:bodyPr wrap="square" tIns="0" bIns="0" rtlCol="0">
            <a:spAutoFit/>
          </a:bodyPr>
          <a:lstStyle/>
          <a:p>
            <a:r>
              <a:rPr lang="en-US" sz="800" dirty="0" smtClean="0"/>
              <a:t>Joe Employee</a:t>
            </a:r>
            <a:endParaRPr lang="en-US" sz="800" dirty="0"/>
          </a:p>
        </p:txBody>
      </p:sp>
      <p:sp>
        <p:nvSpPr>
          <p:cNvPr id="7" name="TextBox 6"/>
          <p:cNvSpPr txBox="1"/>
          <p:nvPr/>
        </p:nvSpPr>
        <p:spPr>
          <a:xfrm>
            <a:off x="3414665" y="3466348"/>
            <a:ext cx="990600" cy="138499"/>
          </a:xfrm>
          <a:prstGeom prst="rect">
            <a:avLst/>
          </a:prstGeom>
          <a:solidFill>
            <a:schemeClr val="bg1">
              <a:lumMod val="95000"/>
            </a:schemeClr>
          </a:solidFill>
        </p:spPr>
        <p:txBody>
          <a:bodyPr wrap="square" tIns="0" bIns="0" rtlCol="0">
            <a:spAutoFit/>
          </a:bodyPr>
          <a:lstStyle/>
          <a:p>
            <a:r>
              <a:rPr lang="en-US" sz="900" dirty="0" smtClean="0"/>
              <a:t>Joe Employee</a:t>
            </a:r>
            <a:endParaRPr lang="en-US" sz="900" dirty="0"/>
          </a:p>
        </p:txBody>
      </p:sp>
      <p:sp>
        <p:nvSpPr>
          <p:cNvPr id="8" name="TextBox 7"/>
          <p:cNvSpPr txBox="1"/>
          <p:nvPr/>
        </p:nvSpPr>
        <p:spPr>
          <a:xfrm>
            <a:off x="5715000" y="4200053"/>
            <a:ext cx="941560" cy="138499"/>
          </a:xfrm>
          <a:prstGeom prst="rect">
            <a:avLst/>
          </a:prstGeom>
          <a:solidFill>
            <a:schemeClr val="bg1"/>
          </a:solidFill>
        </p:spPr>
        <p:txBody>
          <a:bodyPr wrap="square" tIns="0" bIns="0" rtlCol="0">
            <a:spAutoFit/>
          </a:bodyPr>
          <a:lstStyle/>
          <a:p>
            <a:pPr algn="r"/>
            <a:r>
              <a:rPr lang="en-US" sz="900" dirty="0" smtClean="0"/>
              <a:t>Supervisor</a:t>
            </a:r>
            <a:endParaRPr lang="en-US" sz="900" dirty="0"/>
          </a:p>
        </p:txBody>
      </p:sp>
      <p:sp>
        <p:nvSpPr>
          <p:cNvPr id="9" name="TextBox 8"/>
          <p:cNvSpPr txBox="1"/>
          <p:nvPr/>
        </p:nvSpPr>
        <p:spPr>
          <a:xfrm>
            <a:off x="6096000" y="2819400"/>
            <a:ext cx="2705100" cy="3139321"/>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dirty="0" smtClean="0"/>
              <a:t>Once the OSHA-301 has been forwarded, the employee will see it on their dashboard.  They will then be given the opportunity to continue to file a CA-1 or CA-2 injury or illness claim based upon the incident documented on the OSHA-301 or exit ECOMP. </a:t>
            </a:r>
            <a:endParaRPr lang="en-US" dirty="0"/>
          </a:p>
        </p:txBody>
      </p:sp>
      <p:sp>
        <p:nvSpPr>
          <p:cNvPr id="2" name="Rectangle 1"/>
          <p:cNvSpPr/>
          <p:nvPr/>
        </p:nvSpPr>
        <p:spPr>
          <a:xfrm>
            <a:off x="4246074" y="6129196"/>
            <a:ext cx="2954825" cy="36213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531731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110594"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595" name="Rectangle 2"/>
          <p:cNvSpPr>
            <a:spLocks noGrp="1" noChangeArrowheads="1"/>
          </p:cNvSpPr>
          <p:nvPr>
            <p:ph type="title"/>
          </p:nvPr>
        </p:nvSpPr>
        <p:spPr>
          <a:xfrm>
            <a:off x="381000" y="188913"/>
            <a:ext cx="8524875" cy="1066800"/>
          </a:xfrm>
        </p:spPr>
        <p:txBody>
          <a:bodyPr/>
          <a:lstStyle/>
          <a:p>
            <a:r>
              <a:rPr lang="en-US" altLang="en-US" sz="4000" dirty="0" smtClean="0">
                <a:solidFill>
                  <a:srgbClr val="FFFFFF"/>
                </a:solidFill>
              </a:rPr>
              <a:t>Filing a CA-1 or CA-2</a:t>
            </a:r>
            <a:r>
              <a:rPr lang="en-US" altLang="en-US" sz="3200" dirty="0" smtClean="0">
                <a:solidFill>
                  <a:srgbClr val="FFFFFF"/>
                </a:solidFill>
              </a:rPr>
              <a:t>: Employee Portion</a:t>
            </a:r>
            <a:r>
              <a:rPr lang="en-US" altLang="en-US" sz="4000" dirty="0" smtClean="0">
                <a:solidFill>
                  <a:srgbClr val="FFFFFF"/>
                </a:solidFill>
              </a:rPr>
              <a:t> </a:t>
            </a:r>
          </a:p>
        </p:txBody>
      </p:sp>
      <p:pic>
        <p:nvPicPr>
          <p:cNvPr id="11059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24000"/>
            <a:ext cx="8686800" cy="5151438"/>
          </a:xfrm>
        </p:spPr>
      </p:pic>
      <p:sp>
        <p:nvSpPr>
          <p:cNvPr id="6" name="TextBox 5"/>
          <p:cNvSpPr txBox="1"/>
          <p:nvPr/>
        </p:nvSpPr>
        <p:spPr>
          <a:xfrm>
            <a:off x="6741814" y="2021186"/>
            <a:ext cx="990600" cy="123111"/>
          </a:xfrm>
          <a:prstGeom prst="rect">
            <a:avLst/>
          </a:prstGeom>
          <a:solidFill>
            <a:srgbClr val="FFFFCC"/>
          </a:solidFill>
        </p:spPr>
        <p:txBody>
          <a:bodyPr wrap="square" tIns="0" bIns="0" rtlCol="0">
            <a:spAutoFit/>
          </a:bodyPr>
          <a:lstStyle/>
          <a:p>
            <a:r>
              <a:rPr lang="en-US" sz="800" dirty="0" smtClean="0"/>
              <a:t>Joe Employee</a:t>
            </a:r>
            <a:endParaRPr lang="en-US" sz="800" dirty="0"/>
          </a:p>
        </p:txBody>
      </p:sp>
      <p:sp>
        <p:nvSpPr>
          <p:cNvPr id="7" name="TextBox 6"/>
          <p:cNvSpPr txBox="1"/>
          <p:nvPr/>
        </p:nvSpPr>
        <p:spPr>
          <a:xfrm>
            <a:off x="2971800" y="4953000"/>
            <a:ext cx="3848100" cy="1477328"/>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dirty="0" smtClean="0"/>
              <a:t>A screen will display providing information on when to file a CA-1 or CA-2 to allow the employee to file the correct form.  Clicking </a:t>
            </a:r>
            <a:r>
              <a:rPr lang="en-US" b="1" i="1" dirty="0" smtClean="0"/>
              <a:t>File a CA-1 or CA-2</a:t>
            </a:r>
            <a:r>
              <a:rPr lang="en-US" dirty="0" smtClean="0"/>
              <a:t> will start the process.</a:t>
            </a:r>
            <a:endParaRPr lang="en-US" dirty="0"/>
          </a:p>
        </p:txBody>
      </p:sp>
    </p:spTree>
    <p:extLst>
      <p:ext uri="{BB962C8B-B14F-4D97-AF65-F5344CB8AC3E}">
        <p14:creationId xmlns:p14="http://schemas.microsoft.com/office/powerpoint/2010/main" val="4758363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This training will provide employees with the steps necessary to submit OSHA-301 forms and CA-1/CA-2 forms using the Department of Labor application ECOMP.</a:t>
            </a:r>
            <a:endParaRPr lang="en-US" dirty="0"/>
          </a:p>
        </p:txBody>
      </p:sp>
      <p:sp>
        <p:nvSpPr>
          <p:cNvPr id="4" name="Rectangle 2"/>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5" name="Rectangle 2"/>
          <p:cNvSpPr>
            <a:spLocks noGrp="1" noChangeArrowheads="1"/>
          </p:cNvSpPr>
          <p:nvPr>
            <p:ph type="title" idx="4294967295"/>
          </p:nvPr>
        </p:nvSpPr>
        <p:spPr>
          <a:xfrm>
            <a:off x="457200" y="274638"/>
            <a:ext cx="8229600" cy="1143000"/>
          </a:xfrm>
        </p:spPr>
        <p:txBody>
          <a:bodyPr/>
          <a:lstStyle/>
          <a:p>
            <a:r>
              <a:rPr lang="en-US" altLang="en-US" dirty="0" smtClean="0">
                <a:solidFill>
                  <a:srgbClr val="FFFFFF"/>
                </a:solidFill>
              </a:rPr>
              <a:t>ECOMP</a:t>
            </a:r>
          </a:p>
        </p:txBody>
      </p:sp>
    </p:spTree>
    <p:extLst>
      <p:ext uri="{BB962C8B-B14F-4D97-AF65-F5344CB8AC3E}">
        <p14:creationId xmlns:p14="http://schemas.microsoft.com/office/powerpoint/2010/main" val="295682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112642"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2643" name="Rectangle 2"/>
          <p:cNvSpPr>
            <a:spLocks noGrp="1" noChangeArrowheads="1"/>
          </p:cNvSpPr>
          <p:nvPr>
            <p:ph type="title"/>
          </p:nvPr>
        </p:nvSpPr>
        <p:spPr>
          <a:xfrm>
            <a:off x="381000" y="188913"/>
            <a:ext cx="8524875" cy="1066800"/>
          </a:xfrm>
        </p:spPr>
        <p:txBody>
          <a:bodyPr/>
          <a:lstStyle/>
          <a:p>
            <a:r>
              <a:rPr lang="en-US" altLang="en-US" sz="4000" dirty="0" smtClean="0">
                <a:solidFill>
                  <a:srgbClr val="FFFFFF"/>
                </a:solidFill>
              </a:rPr>
              <a:t>Filing a CA-1 or CA-2</a:t>
            </a:r>
            <a:r>
              <a:rPr lang="en-US" altLang="en-US" sz="3200" dirty="0" smtClean="0">
                <a:solidFill>
                  <a:srgbClr val="FFFFFF"/>
                </a:solidFill>
              </a:rPr>
              <a:t>: Employee Portion</a:t>
            </a:r>
            <a:r>
              <a:rPr lang="en-US" altLang="en-US" sz="4000" dirty="0" smtClean="0">
                <a:solidFill>
                  <a:srgbClr val="FFFFFF"/>
                </a:solidFill>
              </a:rPr>
              <a:t> </a:t>
            </a:r>
          </a:p>
        </p:txBody>
      </p:sp>
      <p:pic>
        <p:nvPicPr>
          <p:cNvPr id="11264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477963"/>
            <a:ext cx="8610600" cy="5151437"/>
          </a:xfrm>
        </p:spPr>
      </p:pic>
      <p:sp>
        <p:nvSpPr>
          <p:cNvPr id="6" name="TextBox 5"/>
          <p:cNvSpPr txBox="1"/>
          <p:nvPr/>
        </p:nvSpPr>
        <p:spPr>
          <a:xfrm>
            <a:off x="6750868" y="2003079"/>
            <a:ext cx="990600" cy="123111"/>
          </a:xfrm>
          <a:prstGeom prst="rect">
            <a:avLst/>
          </a:prstGeom>
          <a:solidFill>
            <a:srgbClr val="FFFFCC"/>
          </a:solidFill>
        </p:spPr>
        <p:txBody>
          <a:bodyPr wrap="square" tIns="0" bIns="0" rtlCol="0">
            <a:spAutoFit/>
          </a:bodyPr>
          <a:lstStyle/>
          <a:p>
            <a:r>
              <a:rPr lang="en-US" sz="800" dirty="0" smtClean="0"/>
              <a:t>Joe Employee</a:t>
            </a:r>
            <a:endParaRPr lang="en-US" sz="800" dirty="0"/>
          </a:p>
        </p:txBody>
      </p:sp>
      <p:sp>
        <p:nvSpPr>
          <p:cNvPr id="7" name="TextBox 6"/>
          <p:cNvSpPr txBox="1"/>
          <p:nvPr/>
        </p:nvSpPr>
        <p:spPr>
          <a:xfrm>
            <a:off x="2590800" y="4215089"/>
            <a:ext cx="4769668" cy="1754326"/>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dirty="0" smtClean="0"/>
              <a:t>If this is the only OSHA-301 on the employee dashboard then the employee clicks </a:t>
            </a:r>
            <a:r>
              <a:rPr lang="en-US" b="1" i="1" dirty="0" smtClean="0"/>
              <a:t>Continue.  </a:t>
            </a:r>
            <a:r>
              <a:rPr lang="en-US" dirty="0" smtClean="0"/>
              <a:t>If there is more than one OSHA-301 form on the dashboard, the employee can select which OSHA-301 will be used as the basis for the FECA claim.</a:t>
            </a:r>
            <a:endParaRPr lang="en-US" dirty="0"/>
          </a:p>
        </p:txBody>
      </p:sp>
      <p:sp>
        <p:nvSpPr>
          <p:cNvPr id="8" name="TextBox 7"/>
          <p:cNvSpPr txBox="1"/>
          <p:nvPr/>
        </p:nvSpPr>
        <p:spPr>
          <a:xfrm>
            <a:off x="3070633" y="3095157"/>
            <a:ext cx="990600" cy="138499"/>
          </a:xfrm>
          <a:prstGeom prst="rect">
            <a:avLst/>
          </a:prstGeom>
          <a:solidFill>
            <a:schemeClr val="bg1">
              <a:lumMod val="95000"/>
            </a:schemeClr>
          </a:solidFill>
        </p:spPr>
        <p:txBody>
          <a:bodyPr wrap="square" tIns="0" bIns="0" rtlCol="0">
            <a:spAutoFit/>
          </a:bodyPr>
          <a:lstStyle/>
          <a:p>
            <a:r>
              <a:rPr lang="en-US" sz="900" dirty="0" smtClean="0"/>
              <a:t>Joe Employee</a:t>
            </a:r>
            <a:endParaRPr lang="en-US" sz="900" dirty="0"/>
          </a:p>
        </p:txBody>
      </p:sp>
    </p:spTree>
    <p:extLst>
      <p:ext uri="{BB962C8B-B14F-4D97-AF65-F5344CB8AC3E}">
        <p14:creationId xmlns:p14="http://schemas.microsoft.com/office/powerpoint/2010/main" val="23657106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114690"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4691" name="Rectangle 2"/>
          <p:cNvSpPr>
            <a:spLocks noGrp="1" noChangeArrowheads="1"/>
          </p:cNvSpPr>
          <p:nvPr>
            <p:ph type="title"/>
          </p:nvPr>
        </p:nvSpPr>
        <p:spPr>
          <a:xfrm>
            <a:off x="381000" y="188913"/>
            <a:ext cx="8524875" cy="1066800"/>
          </a:xfrm>
        </p:spPr>
        <p:txBody>
          <a:bodyPr/>
          <a:lstStyle/>
          <a:p>
            <a:r>
              <a:rPr lang="en-US" altLang="en-US" sz="4000" dirty="0" smtClean="0">
                <a:solidFill>
                  <a:srgbClr val="FFFFFF"/>
                </a:solidFill>
              </a:rPr>
              <a:t>Filing a CA-1 or CA-2</a:t>
            </a:r>
            <a:r>
              <a:rPr lang="en-US" altLang="en-US" sz="3200" dirty="0" smtClean="0">
                <a:solidFill>
                  <a:srgbClr val="FFFFFF"/>
                </a:solidFill>
              </a:rPr>
              <a:t>: Employee Portion</a:t>
            </a:r>
            <a:r>
              <a:rPr lang="en-US" altLang="en-US" sz="4000" dirty="0" smtClean="0">
                <a:solidFill>
                  <a:srgbClr val="FFFFFF"/>
                </a:solidFill>
              </a:rPr>
              <a:t> </a:t>
            </a:r>
          </a:p>
        </p:txBody>
      </p:sp>
      <p:pic>
        <p:nvPicPr>
          <p:cNvPr id="114692"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447800"/>
            <a:ext cx="8686800" cy="5227638"/>
          </a:xfrm>
        </p:spPr>
      </p:pic>
      <p:sp>
        <p:nvSpPr>
          <p:cNvPr id="6" name="TextBox 5"/>
          <p:cNvSpPr txBox="1"/>
          <p:nvPr/>
        </p:nvSpPr>
        <p:spPr>
          <a:xfrm>
            <a:off x="6723708" y="1984972"/>
            <a:ext cx="990600" cy="123111"/>
          </a:xfrm>
          <a:prstGeom prst="rect">
            <a:avLst/>
          </a:prstGeom>
          <a:solidFill>
            <a:srgbClr val="FFFFCC"/>
          </a:solidFill>
        </p:spPr>
        <p:txBody>
          <a:bodyPr wrap="square" tIns="0" bIns="0" rtlCol="0">
            <a:spAutoFit/>
          </a:bodyPr>
          <a:lstStyle/>
          <a:p>
            <a:r>
              <a:rPr lang="en-US" sz="800" dirty="0" smtClean="0"/>
              <a:t>Joe Employee</a:t>
            </a:r>
            <a:endParaRPr lang="en-US" sz="800" dirty="0"/>
          </a:p>
        </p:txBody>
      </p:sp>
      <p:sp>
        <p:nvSpPr>
          <p:cNvPr id="7" name="TextBox 6"/>
          <p:cNvSpPr txBox="1"/>
          <p:nvPr/>
        </p:nvSpPr>
        <p:spPr>
          <a:xfrm>
            <a:off x="2944640" y="5410200"/>
            <a:ext cx="4769668" cy="646331"/>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dirty="0" smtClean="0"/>
              <a:t>The employee then selects the type of form to be filed.</a:t>
            </a:r>
            <a:endParaRPr lang="en-US" dirty="0"/>
          </a:p>
        </p:txBody>
      </p:sp>
      <p:sp>
        <p:nvSpPr>
          <p:cNvPr id="3" name="TextBox 2"/>
          <p:cNvSpPr txBox="1"/>
          <p:nvPr/>
        </p:nvSpPr>
        <p:spPr>
          <a:xfrm>
            <a:off x="4675361" y="4741752"/>
            <a:ext cx="1473451" cy="276999"/>
          </a:xfrm>
          <a:prstGeom prst="rect">
            <a:avLst/>
          </a:prstGeom>
          <a:solidFill>
            <a:schemeClr val="bg1"/>
          </a:solidFill>
        </p:spPr>
        <p:txBody>
          <a:bodyPr wrap="square" tIns="0" bIns="0" rtlCol="0">
            <a:spAutoFit/>
          </a:bodyPr>
          <a:lstStyle/>
          <a:p>
            <a:pPr algn="ctr"/>
            <a:r>
              <a:rPr lang="en-US" dirty="0" smtClean="0"/>
              <a:t>OR</a:t>
            </a:r>
            <a:endParaRPr lang="en-US" dirty="0"/>
          </a:p>
        </p:txBody>
      </p:sp>
      <p:sp>
        <p:nvSpPr>
          <p:cNvPr id="2" name="Rectangle 1"/>
          <p:cNvSpPr/>
          <p:nvPr/>
        </p:nvSpPr>
        <p:spPr>
          <a:xfrm>
            <a:off x="2833734" y="4724400"/>
            <a:ext cx="5091066" cy="2731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805400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116738"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6739" name="Rectangle 2"/>
          <p:cNvSpPr>
            <a:spLocks noGrp="1" noChangeArrowheads="1"/>
          </p:cNvSpPr>
          <p:nvPr>
            <p:ph type="title"/>
          </p:nvPr>
        </p:nvSpPr>
        <p:spPr>
          <a:xfrm>
            <a:off x="381000" y="188913"/>
            <a:ext cx="8524875" cy="1066800"/>
          </a:xfrm>
        </p:spPr>
        <p:txBody>
          <a:bodyPr/>
          <a:lstStyle/>
          <a:p>
            <a:r>
              <a:rPr lang="en-US" altLang="en-US" sz="4000" dirty="0" smtClean="0">
                <a:solidFill>
                  <a:srgbClr val="FFFFFF"/>
                </a:solidFill>
              </a:rPr>
              <a:t>Filing a CA-1 or CA-2</a:t>
            </a:r>
            <a:r>
              <a:rPr lang="en-US" altLang="en-US" sz="3200" dirty="0" smtClean="0">
                <a:solidFill>
                  <a:srgbClr val="FFFFFF"/>
                </a:solidFill>
              </a:rPr>
              <a:t>: Employee Portion</a:t>
            </a:r>
            <a:r>
              <a:rPr lang="en-US" altLang="en-US" sz="4000" dirty="0" smtClean="0">
                <a:solidFill>
                  <a:srgbClr val="FFFFFF"/>
                </a:solidFill>
              </a:rPr>
              <a:t> </a:t>
            </a:r>
          </a:p>
        </p:txBody>
      </p:sp>
      <p:pic>
        <p:nvPicPr>
          <p:cNvPr id="11674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447800"/>
            <a:ext cx="8686800" cy="5227638"/>
          </a:xfrm>
        </p:spPr>
      </p:pic>
      <p:sp>
        <p:nvSpPr>
          <p:cNvPr id="6" name="TextBox 5"/>
          <p:cNvSpPr txBox="1"/>
          <p:nvPr/>
        </p:nvSpPr>
        <p:spPr>
          <a:xfrm>
            <a:off x="6768975" y="1939705"/>
            <a:ext cx="990600" cy="123111"/>
          </a:xfrm>
          <a:prstGeom prst="rect">
            <a:avLst/>
          </a:prstGeom>
          <a:solidFill>
            <a:srgbClr val="FFFFCC"/>
          </a:solidFill>
        </p:spPr>
        <p:txBody>
          <a:bodyPr wrap="square" tIns="0" bIns="0" rtlCol="0">
            <a:spAutoFit/>
          </a:bodyPr>
          <a:lstStyle/>
          <a:p>
            <a:r>
              <a:rPr lang="en-US" sz="800" dirty="0" smtClean="0"/>
              <a:t>Joe Employee</a:t>
            </a:r>
            <a:endParaRPr lang="en-US" sz="800" dirty="0"/>
          </a:p>
        </p:txBody>
      </p:sp>
      <p:sp>
        <p:nvSpPr>
          <p:cNvPr id="7" name="TextBox 6"/>
          <p:cNvSpPr txBox="1"/>
          <p:nvPr/>
        </p:nvSpPr>
        <p:spPr>
          <a:xfrm>
            <a:off x="6400800" y="2743200"/>
            <a:ext cx="2559868" cy="3139321"/>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dirty="0" smtClean="0"/>
              <a:t>The employee will then be guided through the filing process.  Information entered into the OSHA-301 that can be used on the CA form will automatically flow to the CA form thus eliminating the need to enter duplicate information</a:t>
            </a:r>
            <a:endParaRPr lang="en-US" dirty="0"/>
          </a:p>
        </p:txBody>
      </p:sp>
    </p:spTree>
    <p:extLst>
      <p:ext uri="{BB962C8B-B14F-4D97-AF65-F5344CB8AC3E}">
        <p14:creationId xmlns:p14="http://schemas.microsoft.com/office/powerpoint/2010/main" val="6006588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118786"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8787" name="Rectangle 2"/>
          <p:cNvSpPr>
            <a:spLocks noGrp="1" noChangeArrowheads="1"/>
          </p:cNvSpPr>
          <p:nvPr>
            <p:ph type="title"/>
          </p:nvPr>
        </p:nvSpPr>
        <p:spPr>
          <a:xfrm>
            <a:off x="381000" y="152400"/>
            <a:ext cx="8610600" cy="1066800"/>
          </a:xfrm>
        </p:spPr>
        <p:txBody>
          <a:bodyPr/>
          <a:lstStyle/>
          <a:p>
            <a:r>
              <a:rPr lang="en-US" altLang="en-US" sz="4000" dirty="0" smtClean="0">
                <a:solidFill>
                  <a:srgbClr val="FFFFFF"/>
                </a:solidFill>
              </a:rPr>
              <a:t>Filing a CA-1 or CA-2</a:t>
            </a:r>
            <a:r>
              <a:rPr lang="en-US" altLang="en-US" sz="3200" dirty="0" smtClean="0">
                <a:solidFill>
                  <a:srgbClr val="FFFFFF"/>
                </a:solidFill>
              </a:rPr>
              <a:t>: Employee Portion</a:t>
            </a:r>
            <a:r>
              <a:rPr lang="en-US" altLang="en-US" sz="4000" dirty="0" smtClean="0">
                <a:solidFill>
                  <a:srgbClr val="FFFFFF"/>
                </a:solidFill>
              </a:rPr>
              <a:t> </a:t>
            </a:r>
          </a:p>
        </p:txBody>
      </p:sp>
      <p:pic>
        <p:nvPicPr>
          <p:cNvPr id="11878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447800"/>
            <a:ext cx="8686800" cy="5227638"/>
          </a:xfrm>
        </p:spPr>
      </p:pic>
      <p:sp>
        <p:nvSpPr>
          <p:cNvPr id="6" name="TextBox 5"/>
          <p:cNvSpPr txBox="1"/>
          <p:nvPr/>
        </p:nvSpPr>
        <p:spPr>
          <a:xfrm>
            <a:off x="6732761" y="2021185"/>
            <a:ext cx="990600" cy="123111"/>
          </a:xfrm>
          <a:prstGeom prst="rect">
            <a:avLst/>
          </a:prstGeom>
          <a:solidFill>
            <a:srgbClr val="FFFFCC"/>
          </a:solidFill>
        </p:spPr>
        <p:txBody>
          <a:bodyPr wrap="square" tIns="0" bIns="0" rtlCol="0">
            <a:spAutoFit/>
          </a:bodyPr>
          <a:lstStyle/>
          <a:p>
            <a:r>
              <a:rPr lang="en-US" sz="800" dirty="0" smtClean="0"/>
              <a:t>Joe Employee</a:t>
            </a:r>
            <a:endParaRPr lang="en-US" sz="800" dirty="0"/>
          </a:p>
        </p:txBody>
      </p:sp>
      <p:sp>
        <p:nvSpPr>
          <p:cNvPr id="7" name="TextBox 6"/>
          <p:cNvSpPr txBox="1"/>
          <p:nvPr/>
        </p:nvSpPr>
        <p:spPr>
          <a:xfrm>
            <a:off x="6248400" y="3124200"/>
            <a:ext cx="2559868" cy="923330"/>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dirty="0" smtClean="0"/>
              <a:t>Clicking </a:t>
            </a:r>
            <a:r>
              <a:rPr lang="en-US" b="1" i="1" dirty="0" smtClean="0"/>
              <a:t>Continue</a:t>
            </a:r>
            <a:r>
              <a:rPr lang="en-US" dirty="0" smtClean="0"/>
              <a:t> will move the employee through the form</a:t>
            </a:r>
            <a:endParaRPr lang="en-US" dirty="0"/>
          </a:p>
        </p:txBody>
      </p:sp>
      <p:sp>
        <p:nvSpPr>
          <p:cNvPr id="2" name="Rectangle 1"/>
          <p:cNvSpPr/>
          <p:nvPr/>
        </p:nvSpPr>
        <p:spPr>
          <a:xfrm>
            <a:off x="7010400" y="2514600"/>
            <a:ext cx="14478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972677" y="6206905"/>
            <a:ext cx="14478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761665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120834"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20835" name="Rectangle 2"/>
          <p:cNvSpPr>
            <a:spLocks noGrp="1" noChangeArrowheads="1"/>
          </p:cNvSpPr>
          <p:nvPr>
            <p:ph type="title"/>
          </p:nvPr>
        </p:nvSpPr>
        <p:spPr>
          <a:xfrm>
            <a:off x="533400" y="188913"/>
            <a:ext cx="8372475" cy="1066800"/>
          </a:xfrm>
        </p:spPr>
        <p:txBody>
          <a:bodyPr/>
          <a:lstStyle/>
          <a:p>
            <a:r>
              <a:rPr lang="en-US" altLang="en-US" sz="4000" dirty="0" smtClean="0">
                <a:solidFill>
                  <a:srgbClr val="FFFFFF"/>
                </a:solidFill>
              </a:rPr>
              <a:t>Filing a CA-1 or CA-2</a:t>
            </a:r>
            <a:r>
              <a:rPr lang="en-US" altLang="en-US" sz="3200" dirty="0" smtClean="0">
                <a:solidFill>
                  <a:srgbClr val="FFFFFF"/>
                </a:solidFill>
              </a:rPr>
              <a:t>: Employee Portion</a:t>
            </a:r>
            <a:r>
              <a:rPr lang="en-US" altLang="en-US" sz="4000" dirty="0" smtClean="0">
                <a:solidFill>
                  <a:srgbClr val="FFFFFF"/>
                </a:solidFill>
              </a:rPr>
              <a:t> </a:t>
            </a:r>
          </a:p>
        </p:txBody>
      </p:sp>
      <p:pic>
        <p:nvPicPr>
          <p:cNvPr id="12083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24000"/>
            <a:ext cx="8686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714654" y="2319949"/>
            <a:ext cx="990600" cy="123111"/>
          </a:xfrm>
          <a:prstGeom prst="rect">
            <a:avLst/>
          </a:prstGeom>
          <a:solidFill>
            <a:srgbClr val="FFFFCC"/>
          </a:solidFill>
        </p:spPr>
        <p:txBody>
          <a:bodyPr wrap="square" tIns="0" bIns="0" rtlCol="0">
            <a:spAutoFit/>
          </a:bodyPr>
          <a:lstStyle/>
          <a:p>
            <a:r>
              <a:rPr lang="en-US" sz="800" dirty="0" smtClean="0"/>
              <a:t>Joe Employee</a:t>
            </a:r>
            <a:endParaRPr lang="en-US" sz="800" dirty="0"/>
          </a:p>
        </p:txBody>
      </p:sp>
      <p:sp>
        <p:nvSpPr>
          <p:cNvPr id="7" name="TextBox 6"/>
          <p:cNvSpPr txBox="1"/>
          <p:nvPr/>
        </p:nvSpPr>
        <p:spPr>
          <a:xfrm>
            <a:off x="6019800" y="4038600"/>
            <a:ext cx="2559868" cy="2062103"/>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600" dirty="0" smtClean="0"/>
              <a:t>A witness statement is not required.  If a witness statement was made, the witness information can be entered here and the actual statement uploaded into the system to be included with the claim submission.</a:t>
            </a:r>
            <a:endParaRPr lang="en-US" sz="1600" dirty="0"/>
          </a:p>
        </p:txBody>
      </p:sp>
    </p:spTree>
    <p:extLst>
      <p:ext uri="{BB962C8B-B14F-4D97-AF65-F5344CB8AC3E}">
        <p14:creationId xmlns:p14="http://schemas.microsoft.com/office/powerpoint/2010/main" val="31372969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122882"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22883" name="Rectangle 2"/>
          <p:cNvSpPr>
            <a:spLocks noGrp="1" noChangeArrowheads="1"/>
          </p:cNvSpPr>
          <p:nvPr>
            <p:ph type="title"/>
          </p:nvPr>
        </p:nvSpPr>
        <p:spPr>
          <a:xfrm>
            <a:off x="304800" y="152400"/>
            <a:ext cx="8601075" cy="1066800"/>
          </a:xfrm>
        </p:spPr>
        <p:txBody>
          <a:bodyPr/>
          <a:lstStyle/>
          <a:p>
            <a:r>
              <a:rPr lang="en-US" altLang="en-US" sz="4000" dirty="0" smtClean="0">
                <a:solidFill>
                  <a:srgbClr val="FFFFFF"/>
                </a:solidFill>
              </a:rPr>
              <a:t>Filing a CA-1 or CA-2</a:t>
            </a:r>
            <a:r>
              <a:rPr lang="en-US" altLang="en-US" sz="3200" dirty="0" smtClean="0">
                <a:solidFill>
                  <a:srgbClr val="FFFFFF"/>
                </a:solidFill>
              </a:rPr>
              <a:t>: Employee Portion</a:t>
            </a:r>
            <a:r>
              <a:rPr lang="en-US" altLang="en-US" sz="4000" dirty="0" smtClean="0">
                <a:solidFill>
                  <a:srgbClr val="FFFFFF"/>
                </a:solidFill>
              </a:rPr>
              <a:t> </a:t>
            </a:r>
          </a:p>
        </p:txBody>
      </p:sp>
      <p:pic>
        <p:nvPicPr>
          <p:cNvPr id="12288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447800"/>
            <a:ext cx="8686800" cy="5227638"/>
          </a:xfrm>
        </p:spPr>
      </p:pic>
      <p:sp>
        <p:nvSpPr>
          <p:cNvPr id="6" name="TextBox 5"/>
          <p:cNvSpPr txBox="1"/>
          <p:nvPr/>
        </p:nvSpPr>
        <p:spPr>
          <a:xfrm>
            <a:off x="6723708" y="2048345"/>
            <a:ext cx="990600" cy="123111"/>
          </a:xfrm>
          <a:prstGeom prst="rect">
            <a:avLst/>
          </a:prstGeom>
          <a:solidFill>
            <a:srgbClr val="FFFFCC"/>
          </a:solidFill>
        </p:spPr>
        <p:txBody>
          <a:bodyPr wrap="square" tIns="0" bIns="0" rtlCol="0">
            <a:spAutoFit/>
          </a:bodyPr>
          <a:lstStyle/>
          <a:p>
            <a:r>
              <a:rPr lang="en-US" sz="800" dirty="0" smtClean="0"/>
              <a:t>Joe Employee</a:t>
            </a:r>
            <a:endParaRPr lang="en-US" sz="800" dirty="0"/>
          </a:p>
        </p:txBody>
      </p:sp>
      <p:sp>
        <p:nvSpPr>
          <p:cNvPr id="7" name="TextBox 6"/>
          <p:cNvSpPr txBox="1"/>
          <p:nvPr/>
        </p:nvSpPr>
        <p:spPr>
          <a:xfrm>
            <a:off x="304800" y="4038600"/>
            <a:ext cx="3169468" cy="2308324"/>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600" dirty="0" smtClean="0"/>
              <a:t>All documents that the employee wishes to include with their initial claim submission can be uploaded here.  This is not the only time that the employee can submit documents to OWCP.  It is, however, the only opportunity to initially submit documents with the claim filed through ECOMP.</a:t>
            </a:r>
            <a:endParaRPr lang="en-US" sz="1600" dirty="0"/>
          </a:p>
        </p:txBody>
      </p:sp>
    </p:spTree>
    <p:extLst>
      <p:ext uri="{BB962C8B-B14F-4D97-AF65-F5344CB8AC3E}">
        <p14:creationId xmlns:p14="http://schemas.microsoft.com/office/powerpoint/2010/main" val="18944174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124930"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24931" name="Rectangle 2"/>
          <p:cNvSpPr>
            <a:spLocks noGrp="1" noChangeArrowheads="1"/>
          </p:cNvSpPr>
          <p:nvPr>
            <p:ph type="title"/>
          </p:nvPr>
        </p:nvSpPr>
        <p:spPr>
          <a:xfrm>
            <a:off x="381000" y="188913"/>
            <a:ext cx="8524875" cy="1066800"/>
          </a:xfrm>
        </p:spPr>
        <p:txBody>
          <a:bodyPr/>
          <a:lstStyle/>
          <a:p>
            <a:r>
              <a:rPr lang="en-US" altLang="en-US" sz="4000" dirty="0" smtClean="0">
                <a:solidFill>
                  <a:srgbClr val="FFFFFF"/>
                </a:solidFill>
              </a:rPr>
              <a:t>Filing a CA-1 or CA-2</a:t>
            </a:r>
            <a:r>
              <a:rPr lang="en-US" altLang="en-US" sz="3200" dirty="0" smtClean="0">
                <a:solidFill>
                  <a:srgbClr val="FFFFFF"/>
                </a:solidFill>
              </a:rPr>
              <a:t>: Employee Portion</a:t>
            </a:r>
            <a:r>
              <a:rPr lang="en-US" altLang="en-US" sz="4000" dirty="0" smtClean="0">
                <a:solidFill>
                  <a:srgbClr val="FFFFFF"/>
                </a:solidFill>
              </a:rPr>
              <a:t> </a:t>
            </a:r>
          </a:p>
        </p:txBody>
      </p:sp>
      <p:pic>
        <p:nvPicPr>
          <p:cNvPr id="124932"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447800"/>
            <a:ext cx="8686800" cy="5227638"/>
          </a:xfrm>
        </p:spPr>
      </p:pic>
      <p:sp>
        <p:nvSpPr>
          <p:cNvPr id="6" name="TextBox 5"/>
          <p:cNvSpPr txBox="1"/>
          <p:nvPr/>
        </p:nvSpPr>
        <p:spPr>
          <a:xfrm>
            <a:off x="6678441" y="1885383"/>
            <a:ext cx="990600" cy="123111"/>
          </a:xfrm>
          <a:prstGeom prst="rect">
            <a:avLst/>
          </a:prstGeom>
          <a:solidFill>
            <a:srgbClr val="FFFFCC"/>
          </a:solidFill>
        </p:spPr>
        <p:txBody>
          <a:bodyPr wrap="square" tIns="0" bIns="0" rtlCol="0">
            <a:spAutoFit/>
          </a:bodyPr>
          <a:lstStyle/>
          <a:p>
            <a:r>
              <a:rPr lang="en-US" sz="800" dirty="0" smtClean="0"/>
              <a:t>Joe Employee</a:t>
            </a:r>
            <a:endParaRPr lang="en-US" sz="800" dirty="0"/>
          </a:p>
        </p:txBody>
      </p:sp>
      <p:sp>
        <p:nvSpPr>
          <p:cNvPr id="7" name="TextBox 6"/>
          <p:cNvSpPr txBox="1"/>
          <p:nvPr/>
        </p:nvSpPr>
        <p:spPr>
          <a:xfrm>
            <a:off x="6248400" y="2667000"/>
            <a:ext cx="2559868" cy="3046988"/>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600" dirty="0" smtClean="0"/>
              <a:t>When the employee has completed filling in the required information they will be allowed the opportunity to review the information entered.  If information needs to be changed the employee can go back and change it.</a:t>
            </a:r>
          </a:p>
          <a:p>
            <a:r>
              <a:rPr lang="en-US" sz="1600" dirty="0" smtClean="0"/>
              <a:t>If a required field is missing, a notification will appear on the screen.  </a:t>
            </a:r>
            <a:endParaRPr lang="en-US" sz="1600" dirty="0"/>
          </a:p>
        </p:txBody>
      </p:sp>
    </p:spTree>
    <p:extLst>
      <p:ext uri="{BB962C8B-B14F-4D97-AF65-F5344CB8AC3E}">
        <p14:creationId xmlns:p14="http://schemas.microsoft.com/office/powerpoint/2010/main" val="187914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126978"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26979" name="Rectangle 2"/>
          <p:cNvSpPr>
            <a:spLocks noGrp="1" noChangeArrowheads="1"/>
          </p:cNvSpPr>
          <p:nvPr>
            <p:ph type="title"/>
          </p:nvPr>
        </p:nvSpPr>
        <p:spPr>
          <a:xfrm>
            <a:off x="152400" y="188913"/>
            <a:ext cx="8753475" cy="1066800"/>
          </a:xfrm>
        </p:spPr>
        <p:txBody>
          <a:bodyPr/>
          <a:lstStyle/>
          <a:p>
            <a:r>
              <a:rPr lang="en-US" altLang="en-US" sz="4000" dirty="0" smtClean="0">
                <a:solidFill>
                  <a:srgbClr val="FFFFFF"/>
                </a:solidFill>
              </a:rPr>
              <a:t>Filing a CA-1 or CA-2</a:t>
            </a:r>
            <a:r>
              <a:rPr lang="en-US" altLang="en-US" sz="3200" dirty="0" smtClean="0">
                <a:solidFill>
                  <a:srgbClr val="FFFFFF"/>
                </a:solidFill>
              </a:rPr>
              <a:t>: Employee Portion</a:t>
            </a:r>
            <a:r>
              <a:rPr lang="en-US" altLang="en-US" sz="4000" dirty="0" smtClean="0">
                <a:solidFill>
                  <a:srgbClr val="FFFFFF"/>
                </a:solidFill>
              </a:rPr>
              <a:t> </a:t>
            </a:r>
          </a:p>
        </p:txBody>
      </p:sp>
      <p:pic>
        <p:nvPicPr>
          <p:cNvPr id="12698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24000"/>
            <a:ext cx="8601075" cy="5029200"/>
          </a:xfrm>
        </p:spPr>
      </p:pic>
      <p:sp>
        <p:nvSpPr>
          <p:cNvPr id="6" name="TextBox 5"/>
          <p:cNvSpPr txBox="1"/>
          <p:nvPr/>
        </p:nvSpPr>
        <p:spPr>
          <a:xfrm>
            <a:off x="6642227" y="2184148"/>
            <a:ext cx="990600" cy="123111"/>
          </a:xfrm>
          <a:prstGeom prst="rect">
            <a:avLst/>
          </a:prstGeom>
          <a:solidFill>
            <a:srgbClr val="FFFFCC"/>
          </a:solidFill>
        </p:spPr>
        <p:txBody>
          <a:bodyPr wrap="square" tIns="0" bIns="0" rtlCol="0">
            <a:spAutoFit/>
          </a:bodyPr>
          <a:lstStyle/>
          <a:p>
            <a:r>
              <a:rPr lang="en-US" sz="800" dirty="0" smtClean="0"/>
              <a:t>Joe Employee</a:t>
            </a:r>
            <a:endParaRPr lang="en-US" sz="800" dirty="0"/>
          </a:p>
        </p:txBody>
      </p:sp>
      <p:sp>
        <p:nvSpPr>
          <p:cNvPr id="7" name="TextBox 6"/>
          <p:cNvSpPr txBox="1"/>
          <p:nvPr/>
        </p:nvSpPr>
        <p:spPr>
          <a:xfrm>
            <a:off x="6096000" y="2868852"/>
            <a:ext cx="2559868" cy="2800767"/>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600" dirty="0" smtClean="0"/>
              <a:t>The last step in the process is to </a:t>
            </a:r>
            <a:r>
              <a:rPr lang="en-US" sz="1600" b="1" dirty="0" smtClean="0"/>
              <a:t>sign the form and file</a:t>
            </a:r>
            <a:r>
              <a:rPr lang="en-US" sz="1600" dirty="0" smtClean="0"/>
              <a:t>.  </a:t>
            </a:r>
            <a:r>
              <a:rPr lang="en-US" sz="1600" b="1" dirty="0" smtClean="0"/>
              <a:t>A hard copy form with the employee’s  and supervisor’s signature is required to be maintained by the agency</a:t>
            </a:r>
            <a:r>
              <a:rPr lang="en-US" sz="1600" dirty="0" smtClean="0"/>
              <a:t>.  Obtaining the signatures on the hard copy form will not delay the electronic filing of the claim form.</a:t>
            </a:r>
            <a:endParaRPr lang="en-US" sz="1600" dirty="0"/>
          </a:p>
        </p:txBody>
      </p:sp>
    </p:spTree>
    <p:extLst>
      <p:ext uri="{BB962C8B-B14F-4D97-AF65-F5344CB8AC3E}">
        <p14:creationId xmlns:p14="http://schemas.microsoft.com/office/powerpoint/2010/main" val="32690499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129026"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29027" name="Rectangle 2"/>
          <p:cNvSpPr>
            <a:spLocks noGrp="1" noChangeArrowheads="1"/>
          </p:cNvSpPr>
          <p:nvPr>
            <p:ph type="title"/>
          </p:nvPr>
        </p:nvSpPr>
        <p:spPr>
          <a:xfrm>
            <a:off x="304800" y="188913"/>
            <a:ext cx="8601075" cy="1066800"/>
          </a:xfrm>
        </p:spPr>
        <p:txBody>
          <a:bodyPr/>
          <a:lstStyle/>
          <a:p>
            <a:r>
              <a:rPr lang="en-US" altLang="en-US" sz="4000" dirty="0" smtClean="0">
                <a:solidFill>
                  <a:srgbClr val="FFFFFF"/>
                </a:solidFill>
              </a:rPr>
              <a:t>Filing a CA-1 or CA-2</a:t>
            </a:r>
            <a:r>
              <a:rPr lang="en-US" altLang="en-US" sz="3200" dirty="0" smtClean="0">
                <a:solidFill>
                  <a:srgbClr val="FFFFFF"/>
                </a:solidFill>
              </a:rPr>
              <a:t>: Employee Portion</a:t>
            </a:r>
            <a:r>
              <a:rPr lang="en-US" altLang="en-US" sz="4000" dirty="0" smtClean="0">
                <a:solidFill>
                  <a:srgbClr val="FFFFFF"/>
                </a:solidFill>
              </a:rPr>
              <a:t> </a:t>
            </a:r>
          </a:p>
        </p:txBody>
      </p:sp>
      <p:pic>
        <p:nvPicPr>
          <p:cNvPr id="12902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24000"/>
            <a:ext cx="8601075" cy="5105400"/>
          </a:xfrm>
        </p:spPr>
      </p:pic>
      <p:sp>
        <p:nvSpPr>
          <p:cNvPr id="6" name="TextBox 5"/>
          <p:cNvSpPr txBox="1"/>
          <p:nvPr/>
        </p:nvSpPr>
        <p:spPr>
          <a:xfrm>
            <a:off x="6642227" y="2211308"/>
            <a:ext cx="990600" cy="123111"/>
          </a:xfrm>
          <a:prstGeom prst="rect">
            <a:avLst/>
          </a:prstGeom>
          <a:solidFill>
            <a:srgbClr val="FFFFCC"/>
          </a:solidFill>
        </p:spPr>
        <p:txBody>
          <a:bodyPr wrap="square" tIns="0" bIns="0" rtlCol="0">
            <a:spAutoFit/>
          </a:bodyPr>
          <a:lstStyle/>
          <a:p>
            <a:r>
              <a:rPr lang="en-US" sz="800" dirty="0" smtClean="0"/>
              <a:t>Joe Employee</a:t>
            </a:r>
            <a:endParaRPr lang="en-US" sz="800" dirty="0"/>
          </a:p>
        </p:txBody>
      </p:sp>
      <p:sp>
        <p:nvSpPr>
          <p:cNvPr id="7" name="TextBox 6"/>
          <p:cNvSpPr txBox="1"/>
          <p:nvPr/>
        </p:nvSpPr>
        <p:spPr>
          <a:xfrm>
            <a:off x="3505200" y="2667000"/>
            <a:ext cx="3200400" cy="338554"/>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600" dirty="0" smtClean="0"/>
              <a:t>The employee will then click </a:t>
            </a:r>
            <a:r>
              <a:rPr lang="en-US" sz="1600" b="1" i="1" dirty="0" smtClean="0"/>
              <a:t>I Agree</a:t>
            </a:r>
            <a:endParaRPr lang="en-US" sz="1600" b="1" i="1" dirty="0"/>
          </a:p>
        </p:txBody>
      </p:sp>
    </p:spTree>
    <p:extLst>
      <p:ext uri="{BB962C8B-B14F-4D97-AF65-F5344CB8AC3E}">
        <p14:creationId xmlns:p14="http://schemas.microsoft.com/office/powerpoint/2010/main" val="31619974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131074"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1075" name="Rectangle 2"/>
          <p:cNvSpPr>
            <a:spLocks noGrp="1" noChangeArrowheads="1"/>
          </p:cNvSpPr>
          <p:nvPr>
            <p:ph type="title"/>
          </p:nvPr>
        </p:nvSpPr>
        <p:spPr>
          <a:xfrm>
            <a:off x="304800" y="188913"/>
            <a:ext cx="8601075" cy="1066800"/>
          </a:xfrm>
        </p:spPr>
        <p:txBody>
          <a:bodyPr/>
          <a:lstStyle/>
          <a:p>
            <a:r>
              <a:rPr lang="en-US" altLang="en-US" sz="4000" dirty="0" smtClean="0">
                <a:solidFill>
                  <a:srgbClr val="FFFFFF"/>
                </a:solidFill>
              </a:rPr>
              <a:t>Filing a CA-1 or CA-2</a:t>
            </a:r>
            <a:r>
              <a:rPr lang="en-US" altLang="en-US" sz="3200" dirty="0" smtClean="0">
                <a:solidFill>
                  <a:srgbClr val="FFFFFF"/>
                </a:solidFill>
              </a:rPr>
              <a:t>: Employee Portion</a:t>
            </a:r>
            <a:r>
              <a:rPr lang="en-US" altLang="en-US" sz="4000" dirty="0" smtClean="0">
                <a:solidFill>
                  <a:srgbClr val="FFFFFF"/>
                </a:solidFill>
              </a:rPr>
              <a:t> </a:t>
            </a:r>
          </a:p>
        </p:txBody>
      </p:sp>
      <p:pic>
        <p:nvPicPr>
          <p:cNvPr id="13107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24000"/>
            <a:ext cx="8610600" cy="5151438"/>
          </a:xfrm>
        </p:spPr>
      </p:pic>
      <p:sp>
        <p:nvSpPr>
          <p:cNvPr id="6" name="TextBox 5"/>
          <p:cNvSpPr txBox="1"/>
          <p:nvPr/>
        </p:nvSpPr>
        <p:spPr>
          <a:xfrm>
            <a:off x="6669388" y="2084560"/>
            <a:ext cx="990600" cy="123111"/>
          </a:xfrm>
          <a:prstGeom prst="rect">
            <a:avLst/>
          </a:prstGeom>
          <a:solidFill>
            <a:srgbClr val="FFFFCC"/>
          </a:solidFill>
        </p:spPr>
        <p:txBody>
          <a:bodyPr wrap="square" tIns="0" bIns="0" rtlCol="0">
            <a:spAutoFit/>
          </a:bodyPr>
          <a:lstStyle/>
          <a:p>
            <a:r>
              <a:rPr lang="en-US" sz="800" dirty="0" smtClean="0"/>
              <a:t>Joe Employee</a:t>
            </a:r>
            <a:endParaRPr lang="en-US" sz="800" dirty="0"/>
          </a:p>
        </p:txBody>
      </p:sp>
      <p:sp>
        <p:nvSpPr>
          <p:cNvPr id="7" name="TextBox 6"/>
          <p:cNvSpPr txBox="1"/>
          <p:nvPr/>
        </p:nvSpPr>
        <p:spPr>
          <a:xfrm>
            <a:off x="3369397" y="3457295"/>
            <a:ext cx="990600" cy="138499"/>
          </a:xfrm>
          <a:prstGeom prst="rect">
            <a:avLst/>
          </a:prstGeom>
          <a:solidFill>
            <a:schemeClr val="bg1">
              <a:lumMod val="95000"/>
            </a:schemeClr>
          </a:solidFill>
        </p:spPr>
        <p:txBody>
          <a:bodyPr wrap="square" tIns="0" bIns="0" rtlCol="0">
            <a:spAutoFit/>
          </a:bodyPr>
          <a:lstStyle/>
          <a:p>
            <a:r>
              <a:rPr lang="en-US" sz="900" dirty="0" smtClean="0"/>
              <a:t>Joe Employee</a:t>
            </a:r>
            <a:endParaRPr lang="en-US" sz="900" dirty="0"/>
          </a:p>
        </p:txBody>
      </p:sp>
      <p:sp>
        <p:nvSpPr>
          <p:cNvPr id="8" name="TextBox 7"/>
          <p:cNvSpPr txBox="1"/>
          <p:nvPr/>
        </p:nvSpPr>
        <p:spPr>
          <a:xfrm>
            <a:off x="3657600" y="4191000"/>
            <a:ext cx="3200400" cy="830997"/>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600" dirty="0" smtClean="0"/>
              <a:t>The employee then can see the status of the claim.  Clicking </a:t>
            </a:r>
            <a:r>
              <a:rPr lang="en-US" sz="1600" b="1" i="1" dirty="0" smtClean="0"/>
              <a:t>Done</a:t>
            </a:r>
            <a:r>
              <a:rPr lang="en-US" sz="1600" dirty="0" smtClean="0"/>
              <a:t> completes the process</a:t>
            </a:r>
            <a:endParaRPr lang="en-US" sz="1600" b="1" i="1" dirty="0"/>
          </a:p>
        </p:txBody>
      </p:sp>
      <p:sp>
        <p:nvSpPr>
          <p:cNvPr id="2" name="Oval 1"/>
          <p:cNvSpPr/>
          <p:nvPr/>
        </p:nvSpPr>
        <p:spPr>
          <a:xfrm>
            <a:off x="6669388" y="3048000"/>
            <a:ext cx="1636412" cy="5477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Arrow Connector 3"/>
          <p:cNvCxnSpPr/>
          <p:nvPr/>
        </p:nvCxnSpPr>
        <p:spPr>
          <a:xfrm flipV="1">
            <a:off x="6402688" y="3550934"/>
            <a:ext cx="533400" cy="595206"/>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7164688" y="6228784"/>
            <a:ext cx="1217312" cy="2897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22325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ECOMP is a Department of Labor application that will allow DOD to file OSHA-301, CA-1, CA-2, and CA-7 forms electronically.</a:t>
            </a:r>
          </a:p>
          <a:p>
            <a:r>
              <a:rPr lang="en-US" dirty="0" smtClean="0"/>
              <a:t>ECOMP will be replacing the current EDI method DOD uses to file claims electronically.</a:t>
            </a:r>
          </a:p>
          <a:p>
            <a:r>
              <a:rPr lang="en-US" dirty="0" smtClean="0"/>
              <a:t>This switch will affect employees, supervisors, injury comp specialists, and safety personnel.</a:t>
            </a:r>
            <a:endParaRPr lang="en-US" dirty="0"/>
          </a:p>
        </p:txBody>
      </p:sp>
      <p:sp>
        <p:nvSpPr>
          <p:cNvPr id="4" name="Rectangle 2"/>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5" name="Rectangle 2"/>
          <p:cNvSpPr>
            <a:spLocks noGrp="1" noChangeArrowheads="1"/>
          </p:cNvSpPr>
          <p:nvPr>
            <p:ph type="title" idx="4294967295"/>
          </p:nvPr>
        </p:nvSpPr>
        <p:spPr>
          <a:xfrm>
            <a:off x="457200" y="274638"/>
            <a:ext cx="8229600" cy="1143000"/>
          </a:xfrm>
        </p:spPr>
        <p:txBody>
          <a:bodyPr/>
          <a:lstStyle/>
          <a:p>
            <a:r>
              <a:rPr lang="en-US" altLang="en-US" dirty="0" smtClean="0">
                <a:solidFill>
                  <a:srgbClr val="FFFFFF"/>
                </a:solidFill>
              </a:rPr>
              <a:t>ECOMP</a:t>
            </a:r>
          </a:p>
        </p:txBody>
      </p:sp>
    </p:spTree>
    <p:extLst>
      <p:ext uri="{BB962C8B-B14F-4D97-AF65-F5344CB8AC3E}">
        <p14:creationId xmlns:p14="http://schemas.microsoft.com/office/powerpoint/2010/main" val="10197701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133122"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3123" name="Rectangle 2"/>
          <p:cNvSpPr>
            <a:spLocks noGrp="1" noChangeArrowheads="1"/>
          </p:cNvSpPr>
          <p:nvPr>
            <p:ph type="title"/>
          </p:nvPr>
        </p:nvSpPr>
        <p:spPr>
          <a:xfrm>
            <a:off x="304800" y="188913"/>
            <a:ext cx="8601075" cy="1066800"/>
          </a:xfrm>
        </p:spPr>
        <p:txBody>
          <a:bodyPr/>
          <a:lstStyle/>
          <a:p>
            <a:r>
              <a:rPr lang="en-US" altLang="en-US" sz="4000" dirty="0" smtClean="0">
                <a:solidFill>
                  <a:srgbClr val="FFFFFF"/>
                </a:solidFill>
              </a:rPr>
              <a:t>Updated Employee Dashboard</a:t>
            </a:r>
          </a:p>
        </p:txBody>
      </p:sp>
      <p:pic>
        <p:nvPicPr>
          <p:cNvPr id="13312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24000"/>
            <a:ext cx="8686800" cy="5151438"/>
          </a:xfrm>
        </p:spPr>
      </p:pic>
      <p:sp>
        <p:nvSpPr>
          <p:cNvPr id="6" name="TextBox 5"/>
          <p:cNvSpPr txBox="1"/>
          <p:nvPr/>
        </p:nvSpPr>
        <p:spPr>
          <a:xfrm>
            <a:off x="3124200" y="5105400"/>
            <a:ext cx="3200400" cy="584775"/>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600" dirty="0" smtClean="0"/>
              <a:t>The dashboard will now reflect all the forms filed by the employee.</a:t>
            </a:r>
            <a:endParaRPr lang="en-US" sz="1600" b="1" i="1" dirty="0"/>
          </a:p>
        </p:txBody>
      </p:sp>
      <p:sp>
        <p:nvSpPr>
          <p:cNvPr id="7" name="TextBox 6"/>
          <p:cNvSpPr txBox="1"/>
          <p:nvPr/>
        </p:nvSpPr>
        <p:spPr>
          <a:xfrm>
            <a:off x="3034419" y="3774167"/>
            <a:ext cx="990600" cy="138499"/>
          </a:xfrm>
          <a:prstGeom prst="rect">
            <a:avLst/>
          </a:prstGeom>
          <a:solidFill>
            <a:schemeClr val="bg1">
              <a:lumMod val="95000"/>
            </a:schemeClr>
          </a:solidFill>
        </p:spPr>
        <p:txBody>
          <a:bodyPr wrap="square" tIns="0" bIns="0" rtlCol="0">
            <a:spAutoFit/>
          </a:bodyPr>
          <a:lstStyle/>
          <a:p>
            <a:r>
              <a:rPr lang="en-US" sz="900" dirty="0" smtClean="0"/>
              <a:t>Joe Employee</a:t>
            </a:r>
            <a:endParaRPr lang="en-US" sz="900" dirty="0"/>
          </a:p>
        </p:txBody>
      </p:sp>
      <p:sp>
        <p:nvSpPr>
          <p:cNvPr id="8" name="TextBox 7"/>
          <p:cNvSpPr txBox="1"/>
          <p:nvPr/>
        </p:nvSpPr>
        <p:spPr>
          <a:xfrm>
            <a:off x="3034419" y="4570872"/>
            <a:ext cx="990600" cy="138499"/>
          </a:xfrm>
          <a:prstGeom prst="rect">
            <a:avLst/>
          </a:prstGeom>
          <a:solidFill>
            <a:schemeClr val="bg1">
              <a:lumMod val="95000"/>
            </a:schemeClr>
          </a:solidFill>
        </p:spPr>
        <p:txBody>
          <a:bodyPr wrap="square" tIns="0" bIns="0" rtlCol="0">
            <a:spAutoFit/>
          </a:bodyPr>
          <a:lstStyle/>
          <a:p>
            <a:r>
              <a:rPr lang="en-US" sz="900" dirty="0" smtClean="0"/>
              <a:t>Joe Employee</a:t>
            </a:r>
            <a:endParaRPr lang="en-US" sz="900" dirty="0"/>
          </a:p>
        </p:txBody>
      </p:sp>
      <p:sp>
        <p:nvSpPr>
          <p:cNvPr id="9" name="TextBox 8"/>
          <p:cNvSpPr txBox="1"/>
          <p:nvPr/>
        </p:nvSpPr>
        <p:spPr>
          <a:xfrm>
            <a:off x="6723709" y="2030239"/>
            <a:ext cx="990600" cy="123111"/>
          </a:xfrm>
          <a:prstGeom prst="rect">
            <a:avLst/>
          </a:prstGeom>
          <a:solidFill>
            <a:srgbClr val="FFFFCC"/>
          </a:solidFill>
        </p:spPr>
        <p:txBody>
          <a:bodyPr wrap="square" tIns="0" bIns="0" rtlCol="0">
            <a:spAutoFit/>
          </a:bodyPr>
          <a:lstStyle/>
          <a:p>
            <a:r>
              <a:rPr lang="en-US" sz="800" dirty="0" smtClean="0"/>
              <a:t>Joe Employee</a:t>
            </a:r>
            <a:endParaRPr lang="en-US" sz="800" dirty="0"/>
          </a:p>
        </p:txBody>
      </p:sp>
    </p:spTree>
    <p:extLst>
      <p:ext uri="{BB962C8B-B14F-4D97-AF65-F5344CB8AC3E}">
        <p14:creationId xmlns:p14="http://schemas.microsoft.com/office/powerpoint/2010/main" val="25928164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2" name="Title 1"/>
          <p:cNvSpPr>
            <a:spLocks noGrp="1"/>
          </p:cNvSpPr>
          <p:nvPr>
            <p:ph type="title"/>
          </p:nvPr>
        </p:nvSpPr>
        <p:spPr>
          <a:xfrm>
            <a:off x="457200" y="0"/>
            <a:ext cx="8229600" cy="1219200"/>
          </a:xfrm>
        </p:spPr>
        <p:txBody>
          <a:bodyPr/>
          <a:lstStyle/>
          <a:p>
            <a:r>
              <a:rPr lang="en-US" dirty="0" smtClean="0">
                <a:solidFill>
                  <a:schemeClr val="bg1"/>
                </a:solidFill>
              </a:rPr>
              <a:t>Additional Training</a:t>
            </a:r>
            <a:endParaRPr lang="en-US" dirty="0">
              <a:solidFill>
                <a:schemeClr val="bg1"/>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672" y="1289363"/>
            <a:ext cx="8985328" cy="5562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352800" y="3886200"/>
            <a:ext cx="3124200" cy="1754326"/>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en-US" dirty="0" smtClean="0"/>
              <a:t>Additional training is available for employees.  To view this training click on the </a:t>
            </a:r>
            <a:r>
              <a:rPr lang="en-US" b="1" i="1" dirty="0" smtClean="0"/>
              <a:t>Filing Forms as an Injured Worker </a:t>
            </a:r>
            <a:r>
              <a:rPr lang="en-US" dirty="0" smtClean="0"/>
              <a:t>link on the ECOMP page under the </a:t>
            </a:r>
            <a:r>
              <a:rPr lang="en-US" b="1" dirty="0" smtClean="0"/>
              <a:t>Help</a:t>
            </a:r>
            <a:r>
              <a:rPr lang="en-US" dirty="0" smtClean="0"/>
              <a:t> section.</a:t>
            </a:r>
            <a:endParaRPr lang="en-US" b="1" i="1" dirty="0"/>
          </a:p>
        </p:txBody>
      </p:sp>
      <p:sp>
        <p:nvSpPr>
          <p:cNvPr id="3" name="Rectangle 2"/>
          <p:cNvSpPr/>
          <p:nvPr/>
        </p:nvSpPr>
        <p:spPr>
          <a:xfrm>
            <a:off x="304800" y="5891543"/>
            <a:ext cx="1397251"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p:cNvCxnSpPr/>
          <p:nvPr/>
        </p:nvCxnSpPr>
        <p:spPr>
          <a:xfrm flipH="1">
            <a:off x="1752600" y="4630579"/>
            <a:ext cx="1600200" cy="142543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62407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225" y="677863"/>
            <a:ext cx="7575550" cy="550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2"/>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2" name="Title 1"/>
          <p:cNvSpPr>
            <a:spLocks noGrp="1"/>
          </p:cNvSpPr>
          <p:nvPr>
            <p:ph type="title"/>
          </p:nvPr>
        </p:nvSpPr>
        <p:spPr>
          <a:xfrm>
            <a:off x="457200" y="0"/>
            <a:ext cx="8229600" cy="1219200"/>
          </a:xfrm>
        </p:spPr>
        <p:txBody>
          <a:bodyPr/>
          <a:lstStyle/>
          <a:p>
            <a:r>
              <a:rPr lang="en-US" dirty="0" smtClean="0">
                <a:solidFill>
                  <a:schemeClr val="bg1"/>
                </a:solidFill>
              </a:rPr>
              <a:t>Additional Training</a:t>
            </a:r>
            <a:endParaRPr lang="en-US" dirty="0">
              <a:solidFill>
                <a:schemeClr val="bg1"/>
              </a:solidFill>
            </a:endParaRPr>
          </a:p>
        </p:txBody>
      </p:sp>
      <p:sp>
        <p:nvSpPr>
          <p:cNvPr id="5" name="TextBox 4"/>
          <p:cNvSpPr txBox="1"/>
          <p:nvPr/>
        </p:nvSpPr>
        <p:spPr>
          <a:xfrm>
            <a:off x="2286000" y="4267200"/>
            <a:ext cx="3124200" cy="2308324"/>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en-US" dirty="0" smtClean="0"/>
              <a:t>The employee can then see video tutorials by clicking on the topic listed on the left side of the screen.  The tutorials will show the employee the steps necessary to perform the action and can be paused or replayed as necessary.</a:t>
            </a:r>
            <a:endParaRPr lang="en-US" b="1" i="1" dirty="0"/>
          </a:p>
        </p:txBody>
      </p:sp>
      <p:sp>
        <p:nvSpPr>
          <p:cNvPr id="7" name="Rectangle 6"/>
          <p:cNvSpPr/>
          <p:nvPr/>
        </p:nvSpPr>
        <p:spPr>
          <a:xfrm>
            <a:off x="1066800" y="1905000"/>
            <a:ext cx="1066800" cy="39624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6175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1" descr="The ECOMP Claims Process 1 v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524000"/>
            <a:ext cx="8229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3" name="Rectangle 2"/>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28674" name="Line 3"/>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8675" name="Rectangle 2"/>
          <p:cNvSpPr>
            <a:spLocks noGrp="1" noChangeArrowheads="1"/>
          </p:cNvSpPr>
          <p:nvPr>
            <p:ph type="title" idx="4294967295"/>
          </p:nvPr>
        </p:nvSpPr>
        <p:spPr/>
        <p:txBody>
          <a:bodyPr/>
          <a:lstStyle/>
          <a:p>
            <a:r>
              <a:rPr lang="en-US" altLang="en-US" dirty="0" smtClean="0">
                <a:solidFill>
                  <a:srgbClr val="FFFFFF"/>
                </a:solidFill>
              </a:rPr>
              <a:t>ECOMP’s Workflow</a:t>
            </a:r>
          </a:p>
        </p:txBody>
      </p:sp>
      <p:sp>
        <p:nvSpPr>
          <p:cNvPr id="2" name="Rectangle 1"/>
          <p:cNvSpPr/>
          <p:nvPr/>
        </p:nvSpPr>
        <p:spPr>
          <a:xfrm>
            <a:off x="533400" y="3200400"/>
            <a:ext cx="2514600" cy="320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04800" y="3429000"/>
            <a:ext cx="3200400" cy="1077218"/>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en-US" sz="1600" dirty="0" smtClean="0"/>
              <a:t>National Guard has elected to use the option to file OSHA-301 forms using ECOMP as a notice of workplace injury or illness.</a:t>
            </a:r>
            <a:endParaRPr lang="en-US" sz="1600" dirty="0"/>
          </a:p>
        </p:txBody>
      </p:sp>
    </p:spTree>
    <p:extLst>
      <p:ext uri="{BB962C8B-B14F-4D97-AF65-F5344CB8AC3E}">
        <p14:creationId xmlns:p14="http://schemas.microsoft.com/office/powerpoint/2010/main" val="35802293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6"/>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59394" name="Line 7"/>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9395" name="Rectangle 2"/>
          <p:cNvSpPr>
            <a:spLocks noGrp="1" noChangeArrowheads="1"/>
          </p:cNvSpPr>
          <p:nvPr>
            <p:ph type="title" idx="4294967295"/>
          </p:nvPr>
        </p:nvSpPr>
        <p:spPr/>
        <p:txBody>
          <a:bodyPr/>
          <a:lstStyle/>
          <a:p>
            <a:r>
              <a:rPr lang="en-US" altLang="en-US" dirty="0" smtClean="0">
                <a:solidFill>
                  <a:srgbClr val="FFFFFF"/>
                </a:solidFill>
              </a:rPr>
              <a:t>Benefits of using ECOMP</a:t>
            </a:r>
          </a:p>
        </p:txBody>
      </p:sp>
      <p:sp>
        <p:nvSpPr>
          <p:cNvPr id="59396" name="Rectangle 3"/>
          <p:cNvSpPr>
            <a:spLocks noGrp="1" noChangeArrowheads="1"/>
          </p:cNvSpPr>
          <p:nvPr>
            <p:ph type="body" idx="4294967295"/>
          </p:nvPr>
        </p:nvSpPr>
        <p:spPr>
          <a:xfrm>
            <a:off x="685800" y="1600200"/>
            <a:ext cx="8143875" cy="4648200"/>
          </a:xfrm>
        </p:spPr>
        <p:txBody>
          <a:bodyPr>
            <a:normAutofit/>
          </a:bodyPr>
          <a:lstStyle/>
          <a:p>
            <a:r>
              <a:rPr lang="en-US" altLang="en-US" sz="2400" dirty="0" smtClean="0"/>
              <a:t>Employee can file a claim from home and submit to their supervisor.  They do not have to use a computer at work or sit with their supervisor in order to file a claim.</a:t>
            </a:r>
          </a:p>
          <a:p>
            <a:r>
              <a:rPr lang="en-US" altLang="en-US" sz="2400" dirty="0" smtClean="0"/>
              <a:t>Documents supporting the claim can be uploaded at the time the claim is entered by the employee.  This means that crucial information will be seen by the Claims Examiner when the claim is submitted, speeding up adjudication of the claim.</a:t>
            </a:r>
          </a:p>
          <a:p>
            <a:r>
              <a:rPr lang="en-US" altLang="en-US" sz="2400" dirty="0"/>
              <a:t>Employees can log into ECOMP and </a:t>
            </a:r>
            <a:r>
              <a:rPr lang="en-US" altLang="en-US" sz="2400" dirty="0" smtClean="0"/>
              <a:t>view </a:t>
            </a:r>
            <a:r>
              <a:rPr lang="en-US" altLang="en-US" sz="2400" dirty="0"/>
              <a:t>and print copies of claim forms </a:t>
            </a:r>
            <a:r>
              <a:rPr lang="en-US" altLang="en-US" sz="2400" dirty="0" smtClean="0"/>
              <a:t>when </a:t>
            </a:r>
            <a:r>
              <a:rPr lang="en-US" altLang="en-US" sz="2400" dirty="0"/>
              <a:t>necessary.</a:t>
            </a:r>
          </a:p>
          <a:p>
            <a:endParaRPr lang="en-US" altLang="en-US" sz="2400" dirty="0" smtClean="0"/>
          </a:p>
        </p:txBody>
      </p:sp>
    </p:spTree>
    <p:extLst>
      <p:ext uri="{BB962C8B-B14F-4D97-AF65-F5344CB8AC3E}">
        <p14:creationId xmlns:p14="http://schemas.microsoft.com/office/powerpoint/2010/main" val="34228899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6"/>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59394" name="Line 7"/>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9395" name="Rectangle 2"/>
          <p:cNvSpPr>
            <a:spLocks noGrp="1" noChangeArrowheads="1"/>
          </p:cNvSpPr>
          <p:nvPr>
            <p:ph type="title" idx="4294967295"/>
          </p:nvPr>
        </p:nvSpPr>
        <p:spPr/>
        <p:txBody>
          <a:bodyPr/>
          <a:lstStyle/>
          <a:p>
            <a:r>
              <a:rPr lang="en-US" altLang="en-US" dirty="0" smtClean="0">
                <a:solidFill>
                  <a:srgbClr val="FFFFFF"/>
                </a:solidFill>
              </a:rPr>
              <a:t>Benefits of using ECOMP</a:t>
            </a:r>
          </a:p>
        </p:txBody>
      </p:sp>
      <p:sp>
        <p:nvSpPr>
          <p:cNvPr id="59396" name="Rectangle 3"/>
          <p:cNvSpPr>
            <a:spLocks noGrp="1" noChangeArrowheads="1"/>
          </p:cNvSpPr>
          <p:nvPr>
            <p:ph type="body" idx="4294967295"/>
          </p:nvPr>
        </p:nvSpPr>
        <p:spPr>
          <a:xfrm>
            <a:off x="685800" y="1600200"/>
            <a:ext cx="8143875" cy="4648200"/>
          </a:xfrm>
        </p:spPr>
        <p:txBody>
          <a:bodyPr>
            <a:normAutofit/>
          </a:bodyPr>
          <a:lstStyle/>
          <a:p>
            <a:r>
              <a:rPr lang="en-US" altLang="en-US" sz="2400" dirty="0" smtClean="0"/>
              <a:t>Employees can check status of claim submission and will receive claim numbers when assigned by DOL.</a:t>
            </a:r>
          </a:p>
          <a:p>
            <a:r>
              <a:rPr lang="en-US" altLang="en-US" sz="2400" dirty="0"/>
              <a:t>Claim numbers are received more quickly from DOL allowing medical providers to bill OWCP and thus reduce any problems when providers want to initially submit bills after treatment.</a:t>
            </a:r>
          </a:p>
          <a:p>
            <a:endParaRPr lang="en-US" altLang="en-US" sz="2400" dirty="0" smtClean="0"/>
          </a:p>
        </p:txBody>
      </p:sp>
    </p:spTree>
    <p:extLst>
      <p:ext uri="{BB962C8B-B14F-4D97-AF65-F5344CB8AC3E}">
        <p14:creationId xmlns:p14="http://schemas.microsoft.com/office/powerpoint/2010/main" val="7042316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6"/>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59394" name="Line 7"/>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9395" name="Rectangle 2"/>
          <p:cNvSpPr>
            <a:spLocks noGrp="1" noChangeArrowheads="1"/>
          </p:cNvSpPr>
          <p:nvPr>
            <p:ph type="title" idx="4294967295"/>
          </p:nvPr>
        </p:nvSpPr>
        <p:spPr/>
        <p:txBody>
          <a:bodyPr/>
          <a:lstStyle/>
          <a:p>
            <a:r>
              <a:rPr lang="en-US" altLang="en-US" dirty="0" smtClean="0">
                <a:solidFill>
                  <a:srgbClr val="FFFFFF"/>
                </a:solidFill>
              </a:rPr>
              <a:t>Alternate methods of filing</a:t>
            </a:r>
          </a:p>
        </p:txBody>
      </p:sp>
      <p:sp>
        <p:nvSpPr>
          <p:cNvPr id="59396" name="Rectangle 3"/>
          <p:cNvSpPr>
            <a:spLocks noGrp="1" noChangeArrowheads="1"/>
          </p:cNvSpPr>
          <p:nvPr>
            <p:ph type="body" idx="4294967295"/>
          </p:nvPr>
        </p:nvSpPr>
        <p:spPr>
          <a:xfrm>
            <a:off x="685800" y="1600200"/>
            <a:ext cx="8143875" cy="4648200"/>
          </a:xfrm>
        </p:spPr>
        <p:txBody>
          <a:bodyPr>
            <a:normAutofit/>
          </a:bodyPr>
          <a:lstStyle/>
          <a:p>
            <a:r>
              <a:rPr lang="en-US" altLang="en-US" sz="2800" dirty="0" smtClean="0"/>
              <a:t>If a claim cannot be filed by the employee using ECOMP, there are alternate methods of filing the claim with DOL.</a:t>
            </a:r>
          </a:p>
          <a:p>
            <a:pPr lvl="1"/>
            <a:r>
              <a:rPr lang="en-US" altLang="en-US" sz="2400" dirty="0" smtClean="0"/>
              <a:t>The agency can elect to have agency personnel (Injury Compensation Specialist) file a claim on behalf of an employee.  This will be an agency decision and will most likely be done on a case by case basis that is dependent upon specific circumstances.</a:t>
            </a:r>
          </a:p>
          <a:p>
            <a:pPr lvl="1"/>
            <a:r>
              <a:rPr lang="en-US" altLang="en-US" sz="2400" dirty="0" smtClean="0"/>
              <a:t>Hard copy claim form can be processed through the agency and sent to DOL.</a:t>
            </a:r>
          </a:p>
        </p:txBody>
      </p:sp>
    </p:spTree>
    <p:extLst>
      <p:ext uri="{BB962C8B-B14F-4D97-AF65-F5344CB8AC3E}">
        <p14:creationId xmlns:p14="http://schemas.microsoft.com/office/powerpoint/2010/main" val="13539085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6"/>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59394" name="Line 7"/>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9395" name="Rectangle 2"/>
          <p:cNvSpPr>
            <a:spLocks noGrp="1" noChangeArrowheads="1"/>
          </p:cNvSpPr>
          <p:nvPr>
            <p:ph type="title" idx="4294967295"/>
          </p:nvPr>
        </p:nvSpPr>
        <p:spPr/>
        <p:txBody>
          <a:bodyPr/>
          <a:lstStyle/>
          <a:p>
            <a:r>
              <a:rPr lang="en-US" altLang="en-US" dirty="0" smtClean="0">
                <a:solidFill>
                  <a:srgbClr val="FFFFFF"/>
                </a:solidFill>
              </a:rPr>
              <a:t>Employee Registration </a:t>
            </a:r>
          </a:p>
        </p:txBody>
      </p:sp>
      <p:sp>
        <p:nvSpPr>
          <p:cNvPr id="59396" name="Rectangle 3"/>
          <p:cNvSpPr>
            <a:spLocks noGrp="1" noChangeArrowheads="1"/>
          </p:cNvSpPr>
          <p:nvPr>
            <p:ph type="body" idx="4294967295"/>
          </p:nvPr>
        </p:nvSpPr>
        <p:spPr>
          <a:xfrm>
            <a:off x="685800" y="1600200"/>
            <a:ext cx="8143875" cy="4648200"/>
          </a:xfrm>
        </p:spPr>
        <p:txBody>
          <a:bodyPr>
            <a:normAutofit/>
          </a:bodyPr>
          <a:lstStyle/>
          <a:p>
            <a:r>
              <a:rPr lang="en-US" altLang="en-US" sz="2800" b="1" dirty="0" smtClean="0"/>
              <a:t>Employees must first register and create an account in ECOMP in order to file a claim. During registration, the employee will select their Department/Agency/Duty Station &amp; enter Supervisor E-mail address</a:t>
            </a:r>
            <a:r>
              <a:rPr lang="en-US" altLang="en-US" sz="2800" dirty="0" smtClean="0"/>
              <a:t>.  </a:t>
            </a:r>
          </a:p>
          <a:p>
            <a:r>
              <a:rPr lang="en-US" altLang="en-US" sz="2800" dirty="0" smtClean="0"/>
              <a:t>Employee uses the Internet at any computer to access the ECOMP URL </a:t>
            </a:r>
            <a:r>
              <a:rPr lang="en-US" altLang="en-US" sz="2800" dirty="0" smtClean="0">
                <a:hlinkClick r:id="rId3"/>
              </a:rPr>
              <a:t>www.ecomp.dol.gov</a:t>
            </a:r>
            <a:endParaRPr lang="en-US" altLang="en-US" sz="2800" dirty="0" smtClean="0"/>
          </a:p>
          <a:p>
            <a:r>
              <a:rPr lang="en-US" altLang="en-US" sz="2800" dirty="0" smtClean="0"/>
              <a:t>They can then use this account whenever they file subsequent claims using a User ID and Password established when they register. </a:t>
            </a:r>
          </a:p>
        </p:txBody>
      </p:sp>
    </p:spTree>
    <p:extLst>
      <p:ext uri="{BB962C8B-B14F-4D97-AF65-F5344CB8AC3E}">
        <p14:creationId xmlns:p14="http://schemas.microsoft.com/office/powerpoint/2010/main" val="29370375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6"/>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59394" name="Line 7"/>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9395" name="Rectangle 2"/>
          <p:cNvSpPr>
            <a:spLocks noGrp="1" noChangeArrowheads="1"/>
          </p:cNvSpPr>
          <p:nvPr>
            <p:ph type="title" idx="4294967295"/>
          </p:nvPr>
        </p:nvSpPr>
        <p:spPr/>
        <p:txBody>
          <a:bodyPr/>
          <a:lstStyle/>
          <a:p>
            <a:r>
              <a:rPr lang="en-US" altLang="en-US" dirty="0" smtClean="0">
                <a:solidFill>
                  <a:srgbClr val="FFFFFF"/>
                </a:solidFill>
              </a:rPr>
              <a:t>Employee Registration </a:t>
            </a:r>
          </a:p>
        </p:txBody>
      </p:sp>
      <p:sp>
        <p:nvSpPr>
          <p:cNvPr id="59396" name="Rectangle 3"/>
          <p:cNvSpPr>
            <a:spLocks noGrp="1" noChangeArrowheads="1"/>
          </p:cNvSpPr>
          <p:nvPr>
            <p:ph type="body" idx="4294967295"/>
          </p:nvPr>
        </p:nvSpPr>
        <p:spPr>
          <a:xfrm>
            <a:off x="685800" y="1600200"/>
            <a:ext cx="8143875" cy="4648200"/>
          </a:xfrm>
        </p:spPr>
        <p:txBody>
          <a:bodyPr>
            <a:normAutofit/>
          </a:bodyPr>
          <a:lstStyle/>
          <a:p>
            <a:r>
              <a:rPr lang="en-US" altLang="en-US" sz="2800" dirty="0" smtClean="0"/>
              <a:t>The application guides the employee through the process for ease of use.</a:t>
            </a:r>
          </a:p>
          <a:p>
            <a:r>
              <a:rPr lang="en-US" altLang="en-US" sz="2800" dirty="0" smtClean="0"/>
              <a:t>Passwords can be reset using security questions set up during registration so employees do not have to worry about forgotten passwords.</a:t>
            </a:r>
          </a:p>
          <a:p>
            <a:r>
              <a:rPr lang="en-US" altLang="en-US" sz="2800" dirty="0" smtClean="0"/>
              <a:t>Employees can use their home computer, if they so desire, to file the required forms.</a:t>
            </a:r>
          </a:p>
        </p:txBody>
      </p:sp>
    </p:spTree>
    <p:extLst>
      <p:ext uri="{BB962C8B-B14F-4D97-AF65-F5344CB8AC3E}">
        <p14:creationId xmlns:p14="http://schemas.microsoft.com/office/powerpoint/2010/main" val="8142350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1125</TotalTime>
  <Words>1500</Words>
  <Application>Microsoft Office PowerPoint</Application>
  <PresentationFormat>On-screen Show (4:3)</PresentationFormat>
  <Paragraphs>111</Paragraphs>
  <Slides>32</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Times New Roman</vt:lpstr>
      <vt:lpstr>Office Theme</vt:lpstr>
      <vt:lpstr>ECOMP For National Guard Technician Employees</vt:lpstr>
      <vt:lpstr>ECOMP</vt:lpstr>
      <vt:lpstr>ECOMP</vt:lpstr>
      <vt:lpstr>ECOMP’s Workflow</vt:lpstr>
      <vt:lpstr>Benefits of using ECOMP</vt:lpstr>
      <vt:lpstr>Benefits of using ECOMP</vt:lpstr>
      <vt:lpstr>Alternate methods of filing</vt:lpstr>
      <vt:lpstr>Employee Registration </vt:lpstr>
      <vt:lpstr>Employee Registration </vt:lpstr>
      <vt:lpstr>PowerPoint Presentation</vt:lpstr>
      <vt:lpstr>Employee Registration</vt:lpstr>
      <vt:lpstr>Employee Registration</vt:lpstr>
      <vt:lpstr>Filing an OSHA 301: Employee Portion </vt:lpstr>
      <vt:lpstr>Filing an OSHA 301: Employee Portion </vt:lpstr>
      <vt:lpstr>Filing an OSHA 301: Employee Portion </vt:lpstr>
      <vt:lpstr>Filing an OSHA 301 : Employee Portion </vt:lpstr>
      <vt:lpstr>Filing an OSHA 301 : Employee Portion </vt:lpstr>
      <vt:lpstr>Filing an OSHA 301 : Employee Portion </vt:lpstr>
      <vt:lpstr>Filing a CA-1 or CA-2: Employee Portion </vt:lpstr>
      <vt:lpstr>Filing a CA-1 or CA-2: Employee Portion </vt:lpstr>
      <vt:lpstr>Filing a CA-1 or CA-2: Employee Portion </vt:lpstr>
      <vt:lpstr>Filing a CA-1 or CA-2: Employee Portion </vt:lpstr>
      <vt:lpstr>Filing a CA-1 or CA-2: Employee Portion </vt:lpstr>
      <vt:lpstr>Filing a CA-1 or CA-2: Employee Portion </vt:lpstr>
      <vt:lpstr>Filing a CA-1 or CA-2: Employee Portion </vt:lpstr>
      <vt:lpstr>Filing a CA-1 or CA-2: Employee Portion </vt:lpstr>
      <vt:lpstr>Filing a CA-1 or CA-2: Employee Portion </vt:lpstr>
      <vt:lpstr>Filing a CA-1 or CA-2: Employee Portion </vt:lpstr>
      <vt:lpstr>Filing a CA-1 or CA-2: Employee Portion </vt:lpstr>
      <vt:lpstr>Updated Employee Dashboard</vt:lpstr>
      <vt:lpstr>Additional Training</vt:lpstr>
      <vt:lpstr>Additional Training</vt:lpstr>
    </vt:vector>
  </TitlesOfParts>
  <Company>DCPAS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ECOMP’s Workflow</dc:title>
  <dc:creator>Inserra, Christopher J., CIV DCPAS</dc:creator>
  <cp:lastModifiedBy>danielle.i.silva</cp:lastModifiedBy>
  <cp:revision>30</cp:revision>
  <cp:lastPrinted>2015-06-05T18:29:08Z</cp:lastPrinted>
  <dcterms:created xsi:type="dcterms:W3CDTF">2015-01-08T13:54:08Z</dcterms:created>
  <dcterms:modified xsi:type="dcterms:W3CDTF">2015-06-05T18:29:18Z</dcterms:modified>
</cp:coreProperties>
</file>