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59" autoAdjust="0"/>
    <p:restoredTop sz="94660"/>
  </p:normalViewPr>
  <p:slideViewPr>
    <p:cSldViewPr>
      <p:cViewPr varScale="1">
        <p:scale>
          <a:sx n="65" d="100"/>
          <a:sy n="65" d="100"/>
        </p:scale>
        <p:origin x="2707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62CA2-F212-40EC-8C04-3164A95CA08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64D2A-F119-4768-B294-8023E7D988F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FD06A-1C4E-480D-BDE2-D58D9E93677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7AB2F-7F94-4E8F-818A-567C6FED016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5AEE4-8E1D-4B33-8FC5-E6F0A291A20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6C6E1-6BE1-4B3E-9838-CAF5FD09DC4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AB801-7EC4-4DC7-882D-DC227739448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C339B-80C6-44E0-930B-FDBDAE57F9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0EF96-20B6-4F1F-B4FB-08E4538C2D6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2E482-5618-4B61-B633-9F4C420B3DE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A834F-B3AD-48B6-B04D-8FAF518490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C083D4-1A26-4D98-8D9E-6BFDD1E48E0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019800" y="8945563"/>
            <a:ext cx="106680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" dirty="0"/>
              <a:t>Revised Dec 08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600200" y="-381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tabLst>
                <a:tab pos="3371850" algn="l"/>
              </a:tabLst>
            </a:pPr>
            <a:r>
              <a:rPr lang="en-US" sz="1400" b="1" dirty="0"/>
              <a:t>SUPERVISOR’S OWCP CHECKLIST</a:t>
            </a: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>
            <a:off x="0" y="228600"/>
            <a:ext cx="68580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28600" y="342900"/>
            <a:ext cx="662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Name</a:t>
            </a:r>
            <a:r>
              <a:rPr lang="en-US" sz="1000" dirty="0"/>
              <a:t>:__________________________                 </a:t>
            </a:r>
            <a:r>
              <a:rPr lang="en-US" sz="1200" dirty="0"/>
              <a:t>DOI</a:t>
            </a:r>
            <a:r>
              <a:rPr lang="en-US" sz="1000" dirty="0"/>
              <a:t>:_____________         	        </a:t>
            </a:r>
            <a:r>
              <a:rPr lang="en-US" sz="1200" dirty="0"/>
              <a:t>Claim</a:t>
            </a:r>
            <a:r>
              <a:rPr lang="en-US" sz="1000" dirty="0"/>
              <a:t> #:___________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0" y="584200"/>
            <a:ext cx="6858000" cy="2746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1. Injury Reported - 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33400" y="889000"/>
            <a:ext cx="5943600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</a:t>
            </a:r>
            <a:r>
              <a:rPr lang="en-US" sz="1000" dirty="0" smtClean="0"/>
              <a:t> Employee reports incident by completing OSHA form at website </a:t>
            </a:r>
            <a:r>
              <a:rPr lang="en-US" sz="1000" u="sng" dirty="0"/>
              <a:t>https://www.ecomp.dol.gov/#</a:t>
            </a:r>
            <a:endParaRPr lang="en-US" sz="1000" dirty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 smtClean="0"/>
              <a:t>  Employee may then access CA 1, Traumatic Injury or CA 2, </a:t>
            </a:r>
            <a:r>
              <a:rPr lang="en-US" sz="1000" dirty="0"/>
              <a:t>Occupational Disease claim form </a:t>
            </a:r>
            <a:endParaRPr lang="en-US" sz="1000" dirty="0" smtClean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 smtClean="0"/>
              <a:t>  Supervisor receives email notice of OSHA form and or CA 1 or 2 form to complete</a:t>
            </a:r>
            <a:endParaRPr lang="en-US" sz="1000" dirty="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0" y="1409700"/>
            <a:ext cx="6858000" cy="2746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2. Notify Safety - 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33400" y="1698625"/>
            <a:ext cx="594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</a:t>
            </a:r>
            <a:r>
              <a:rPr lang="en-US" sz="1000" dirty="0" smtClean="0"/>
              <a:t>Upon receipt of OSHA 301 email notification, review and forward </a:t>
            </a:r>
            <a:r>
              <a:rPr lang="en-US" sz="1000" dirty="0"/>
              <a:t>form to Safety Designee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0" y="1905000"/>
            <a:ext cx="6858000" cy="2746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3. Medical Documentation – </a:t>
            </a:r>
            <a:r>
              <a:rPr lang="en-US" sz="1200" b="1" dirty="0" smtClean="0"/>
              <a:t>Upload into WEEDS (</a:t>
            </a:r>
            <a:r>
              <a:rPr lang="en-US" sz="1000" b="1" i="1" dirty="0" smtClean="0"/>
              <a:t>Must </a:t>
            </a:r>
            <a:r>
              <a:rPr lang="en-US" sz="1000" b="1" i="1" dirty="0"/>
              <a:t>be signed by </a:t>
            </a:r>
            <a:r>
              <a:rPr lang="en-US" sz="1000" b="1" i="1" dirty="0" smtClean="0"/>
              <a:t>physician)</a:t>
            </a:r>
            <a:r>
              <a:rPr lang="en-US" sz="1200" b="1" dirty="0" smtClean="0"/>
              <a:t>  </a:t>
            </a:r>
            <a:endParaRPr lang="en-US" sz="1200" b="1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533400" y="2209800"/>
            <a:ext cx="59436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CA-16, Authorization for examination (only issue within 48hrs of injury) 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CA-20, Attending Physician’s Report (each time medial treatment received)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CA-17, Duty Status Report (must submit after each treatment)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Injured employee must notify physician that Agency offers light duty  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2924175"/>
            <a:ext cx="6858000" cy="2746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4. Continuation of Pay (COP) – </a:t>
            </a:r>
            <a:r>
              <a:rPr lang="en-US" sz="1000" b="1" i="1" dirty="0"/>
              <a:t>Must be supported by medical documentation </a:t>
            </a:r>
            <a:r>
              <a:rPr lang="en-US" sz="1200" b="1" dirty="0"/>
              <a:t>  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533400" y="3228975"/>
            <a:ext cx="5943600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b="1" dirty="0"/>
              <a:t>  </a:t>
            </a:r>
            <a:r>
              <a:rPr lang="en-US" sz="1000" b="1" u="sng" dirty="0"/>
              <a:t>45 calendar days</a:t>
            </a:r>
            <a:r>
              <a:rPr lang="en-US" sz="1000" b="1" dirty="0"/>
              <a:t> entitlement following date of traumatic injury</a:t>
            </a:r>
            <a:r>
              <a:rPr lang="en-US" sz="1000" dirty="0"/>
              <a:t> </a:t>
            </a:r>
            <a:endParaRPr lang="en-US" sz="1000" u="sng" dirty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Time card code for COP:  LU for date of injury and LT 45 days after injury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Four digit code for time card is month and day of injury 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If claim is denied, change COP to LS, LA or LWOP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Notify ICPA when COP is used  </a:t>
            </a:r>
            <a:r>
              <a:rPr lang="en-US" sz="1000" dirty="0" smtClean="0"/>
              <a:t>(supporting medical documentation required)</a:t>
            </a:r>
            <a:endParaRPr lang="en-US" sz="1000" dirty="0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0" y="4038600"/>
            <a:ext cx="6858000" cy="2746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5. Medical Authorization – </a:t>
            </a:r>
            <a:r>
              <a:rPr lang="en-US" sz="1000" b="1" i="1" dirty="0"/>
              <a:t>Must be supported by medical justification</a:t>
            </a:r>
            <a:r>
              <a:rPr lang="en-US" sz="1200" b="1" dirty="0"/>
              <a:t> 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33400" y="4327525"/>
            <a:ext cx="6324600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Physician requests authorization: phone </a:t>
            </a:r>
            <a:r>
              <a:rPr lang="en-US" sz="1000" dirty="0" smtClean="0"/>
              <a:t>(844) 493-1966,  </a:t>
            </a:r>
            <a:r>
              <a:rPr lang="en-US" sz="1000" dirty="0"/>
              <a:t>fax (800) 215-4901, http://owcp.dol.acs-inc.com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Medical Provider must have </a:t>
            </a:r>
            <a:r>
              <a:rPr lang="en-US" sz="1000" b="1" dirty="0"/>
              <a:t>ACS Provider Number</a:t>
            </a:r>
            <a:r>
              <a:rPr lang="en-US" sz="1000" dirty="0"/>
              <a:t> to receive authorization 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Physician must state ICD-9, diagnosis code and CPT, procedure code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0" y="4897438"/>
            <a:ext cx="6858000" cy="27463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6. Compensation after 45 days – </a:t>
            </a:r>
            <a:r>
              <a:rPr lang="en-US" sz="1000" b="1" i="1" dirty="0"/>
              <a:t>IF NEEDED</a:t>
            </a:r>
            <a:r>
              <a:rPr lang="en-US" sz="1200" b="1" dirty="0"/>
              <a:t> - </a:t>
            </a:r>
            <a:r>
              <a:rPr lang="en-US" sz="1000" b="1" i="1" dirty="0"/>
              <a:t>Must be supported by medical documentation</a:t>
            </a:r>
            <a:endParaRPr lang="en-US" sz="1200" b="1" dirty="0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533400" y="5202238"/>
            <a:ext cx="59436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Must be in LWOP (Leave Without Pay) status 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CA-7, Claim for Compensation (submit every two weeks)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SF-1199A, Direct Deposit Sign-up 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After 80hrs of LWOP, submit SF-52 to HRO requesting LWOP status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Pay rate is three-fourths (3/4) </a:t>
            </a:r>
            <a:r>
              <a:rPr lang="en-US" sz="1000" i="1" dirty="0"/>
              <a:t>with</a:t>
            </a:r>
            <a:r>
              <a:rPr lang="en-US" sz="1000" dirty="0"/>
              <a:t> dependents and two-thirds (2/3) </a:t>
            </a:r>
            <a:r>
              <a:rPr lang="en-US" sz="1000" i="1" dirty="0"/>
              <a:t>without</a:t>
            </a:r>
            <a:r>
              <a:rPr lang="en-US" sz="1000" dirty="0"/>
              <a:t> dependents     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0" y="6069013"/>
            <a:ext cx="6858000" cy="27463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7. Medical Bills – 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33400" y="6351588"/>
            <a:ext cx="5943600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Website:  http://owcp.dol.acs-inc.com (</a:t>
            </a:r>
            <a:r>
              <a:rPr lang="en-US" sz="1000" b="1" dirty="0"/>
              <a:t>Provider search is available on this site</a:t>
            </a:r>
            <a:r>
              <a:rPr lang="en-US" sz="1000" dirty="0"/>
              <a:t>)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Medical Provider must have </a:t>
            </a:r>
            <a:r>
              <a:rPr lang="en-US" sz="1000" b="1" dirty="0"/>
              <a:t>ACS Provider Number</a:t>
            </a:r>
            <a:r>
              <a:rPr lang="en-US" sz="1000" dirty="0"/>
              <a:t> to receive payment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Bills submitted manually must be submitted on HCFA-1500 or UB-92 </a:t>
            </a:r>
          </a:p>
          <a:p>
            <a:pPr>
              <a:lnSpc>
                <a:spcPct val="3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/>
              <a:t>Mailing Address:    		ACS Customer Service</a:t>
            </a:r>
            <a:r>
              <a:rPr lang="en-US" sz="800" dirty="0"/>
              <a:t>: </a:t>
            </a:r>
            <a:r>
              <a:rPr lang="en-US" sz="1000" dirty="0" smtClean="0"/>
              <a:t>(844) 493-1966</a:t>
            </a:r>
          </a:p>
          <a:p>
            <a:pPr>
              <a:lnSpc>
                <a:spcPct val="3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0" y="7421563"/>
            <a:ext cx="6858000" cy="27463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8. Reimbursement – </a:t>
            </a:r>
            <a:r>
              <a:rPr lang="en-US" sz="1000" b="1" i="1" dirty="0"/>
              <a:t>IF NEEDED</a:t>
            </a:r>
            <a:endParaRPr lang="en-US" sz="1200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33400" y="7718425"/>
            <a:ext cx="594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000" dirty="0"/>
              <a:t>  </a:t>
            </a:r>
            <a:r>
              <a:rPr lang="en-US" sz="1000" dirty="0" smtClean="0"/>
              <a:t>OWCP-915 - </a:t>
            </a:r>
            <a:r>
              <a:rPr lang="en-US" sz="1000" dirty="0"/>
              <a:t>Medical  and  </a:t>
            </a:r>
            <a:r>
              <a:rPr lang="en-US" sz="1000" dirty="0" smtClean="0"/>
              <a:t>OWCP-957 - </a:t>
            </a:r>
            <a:r>
              <a:rPr lang="en-US" sz="1000" dirty="0"/>
              <a:t>Travel – Submit with required documentation to ICPA 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0" y="7953375"/>
            <a:ext cx="6858000" cy="2746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     9. Agency Point of Contact – ICPA</a:t>
            </a:r>
            <a:r>
              <a:rPr lang="en-US" sz="1200" b="1" dirty="0" smtClean="0"/>
              <a:t>:</a:t>
            </a:r>
            <a:endParaRPr lang="en-US" sz="1200" b="1" i="1" dirty="0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381000" y="8229600"/>
            <a:ext cx="2743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 smtClean="0"/>
              <a:t>State Headquarters</a:t>
            </a:r>
            <a:endParaRPr lang="en-US" sz="1000" dirty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 smtClean="0"/>
              <a:t>Address</a:t>
            </a:r>
            <a:endParaRPr lang="en-US" sz="1000" dirty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 smtClean="0"/>
              <a:t>Street</a:t>
            </a:r>
            <a:endParaRPr lang="en-US" sz="1000" dirty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 smtClean="0"/>
              <a:t>City/State/Zip</a:t>
            </a:r>
            <a:endParaRPr lang="en-US" sz="1000" dirty="0"/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200400" y="8305800"/>
            <a:ext cx="25146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/>
              <a:t>Phone</a:t>
            </a:r>
            <a:r>
              <a:rPr lang="en-US" sz="1000" dirty="0" smtClean="0"/>
              <a:t>:</a:t>
            </a:r>
            <a:endParaRPr lang="en-US" sz="1000" dirty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/>
              <a:t>Fax</a:t>
            </a:r>
            <a:r>
              <a:rPr lang="en-US" sz="1000" dirty="0" smtClean="0"/>
              <a:t>:</a:t>
            </a:r>
            <a:endParaRPr lang="en-US" sz="1000" dirty="0"/>
          </a:p>
          <a:p>
            <a:pPr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dirty="0"/>
              <a:t>E-mail</a:t>
            </a:r>
            <a:r>
              <a:rPr lang="en-US" sz="1000" dirty="0" smtClean="0"/>
              <a:t>:</a:t>
            </a:r>
            <a:endParaRPr lang="en-US" sz="1000" dirty="0"/>
          </a:p>
        </p:txBody>
      </p:sp>
      <p:cxnSp>
        <p:nvCxnSpPr>
          <p:cNvPr id="2080" name="AutoShape 32"/>
          <p:cNvCxnSpPr>
            <a:cxnSpLocks noChangeShapeType="1"/>
          </p:cNvCxnSpPr>
          <p:nvPr/>
        </p:nvCxnSpPr>
        <p:spPr bwMode="auto">
          <a:xfrm>
            <a:off x="0" y="292100"/>
            <a:ext cx="6858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524000" y="6810375"/>
            <a:ext cx="20574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 smtClean="0"/>
              <a:t>US </a:t>
            </a:r>
            <a:r>
              <a:rPr lang="en-US" sz="1000" dirty="0"/>
              <a:t>Dept of </a:t>
            </a:r>
            <a:r>
              <a:rPr lang="en-US" sz="1000" dirty="0" smtClean="0"/>
              <a:t>Labor-OWCP</a:t>
            </a: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1000" dirty="0" smtClean="0"/>
              <a:t>PO </a:t>
            </a:r>
            <a:r>
              <a:rPr lang="en-US" sz="1000" dirty="0"/>
              <a:t>Box 8300		 </a:t>
            </a:r>
          </a:p>
          <a:p>
            <a:pPr>
              <a:lnSpc>
                <a:spcPct val="90000"/>
              </a:lnSpc>
            </a:pPr>
            <a:r>
              <a:rPr lang="en-US" sz="1000" dirty="0"/>
              <a:t>London, KY 40742-8300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466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Default Design</vt:lpstr>
      <vt:lpstr>PowerPoint Presentation</vt:lpstr>
    </vt:vector>
  </TitlesOfParts>
  <Company>US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allison.holmes</dc:creator>
  <cp:lastModifiedBy>danielle.i.silva</cp:lastModifiedBy>
  <cp:revision>43</cp:revision>
  <cp:lastPrinted>2015-06-05T18:28:26Z</cp:lastPrinted>
  <dcterms:created xsi:type="dcterms:W3CDTF">2007-03-28T13:39:56Z</dcterms:created>
  <dcterms:modified xsi:type="dcterms:W3CDTF">2015-06-05T18:28:44Z</dcterms:modified>
</cp:coreProperties>
</file>