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8"/>
  </p:notesMasterIdLst>
  <p:handoutMasterIdLst>
    <p:handoutMasterId r:id="rId109"/>
  </p:handoutMasterIdLst>
  <p:sldIdLst>
    <p:sldId id="256" r:id="rId2"/>
    <p:sldId id="362" r:id="rId3"/>
    <p:sldId id="364" r:id="rId4"/>
    <p:sldId id="363" r:id="rId5"/>
    <p:sldId id="531" r:id="rId6"/>
    <p:sldId id="653" r:id="rId7"/>
    <p:sldId id="654" r:id="rId8"/>
    <p:sldId id="657" r:id="rId9"/>
    <p:sldId id="655" r:id="rId10"/>
    <p:sldId id="656" r:id="rId11"/>
    <p:sldId id="660" r:id="rId12"/>
    <p:sldId id="659" r:id="rId13"/>
    <p:sldId id="658" r:id="rId14"/>
    <p:sldId id="505" r:id="rId15"/>
    <p:sldId id="532" r:id="rId16"/>
    <p:sldId id="481" r:id="rId17"/>
    <p:sldId id="480" r:id="rId18"/>
    <p:sldId id="486" r:id="rId19"/>
    <p:sldId id="511" r:id="rId20"/>
    <p:sldId id="533" r:id="rId21"/>
    <p:sldId id="493" r:id="rId22"/>
    <p:sldId id="494" r:id="rId23"/>
    <p:sldId id="611" r:id="rId24"/>
    <p:sldId id="534" r:id="rId25"/>
    <p:sldId id="662" r:id="rId26"/>
    <p:sldId id="539" r:id="rId27"/>
    <p:sldId id="541" r:id="rId28"/>
    <p:sldId id="496" r:id="rId29"/>
    <p:sldId id="537" r:id="rId30"/>
    <p:sldId id="536" r:id="rId31"/>
    <p:sldId id="538" r:id="rId32"/>
    <p:sldId id="535" r:id="rId33"/>
    <p:sldId id="542" r:id="rId34"/>
    <p:sldId id="543" r:id="rId35"/>
    <p:sldId id="544" r:id="rId36"/>
    <p:sldId id="545" r:id="rId37"/>
    <p:sldId id="546" r:id="rId38"/>
    <p:sldId id="547" r:id="rId39"/>
    <p:sldId id="548" r:id="rId40"/>
    <p:sldId id="550" r:id="rId41"/>
    <p:sldId id="551" r:id="rId42"/>
    <p:sldId id="552" r:id="rId43"/>
    <p:sldId id="553" r:id="rId44"/>
    <p:sldId id="555" r:id="rId45"/>
    <p:sldId id="556" r:id="rId46"/>
    <p:sldId id="554" r:id="rId47"/>
    <p:sldId id="557" r:id="rId48"/>
    <p:sldId id="558" r:id="rId49"/>
    <p:sldId id="559" r:id="rId50"/>
    <p:sldId id="560" r:id="rId51"/>
    <p:sldId id="561" r:id="rId52"/>
    <p:sldId id="562" r:id="rId53"/>
    <p:sldId id="661" r:id="rId54"/>
    <p:sldId id="563" r:id="rId55"/>
    <p:sldId id="564" r:id="rId56"/>
    <p:sldId id="565" r:id="rId57"/>
    <p:sldId id="566" r:id="rId58"/>
    <p:sldId id="567" r:id="rId59"/>
    <p:sldId id="568" r:id="rId60"/>
    <p:sldId id="569" r:id="rId61"/>
    <p:sldId id="570" r:id="rId62"/>
    <p:sldId id="371" r:id="rId63"/>
    <p:sldId id="663" r:id="rId64"/>
    <p:sldId id="572" r:id="rId65"/>
    <p:sldId id="574" r:id="rId66"/>
    <p:sldId id="575" r:id="rId67"/>
    <p:sldId id="573" r:id="rId68"/>
    <p:sldId id="672" r:id="rId69"/>
    <p:sldId id="671" r:id="rId70"/>
    <p:sldId id="576" r:id="rId71"/>
    <p:sldId id="673" r:id="rId72"/>
    <p:sldId id="577" r:id="rId73"/>
    <p:sldId id="674" r:id="rId74"/>
    <p:sldId id="675" r:id="rId75"/>
    <p:sldId id="669" r:id="rId76"/>
    <p:sldId id="578" r:id="rId77"/>
    <p:sldId id="652" r:id="rId78"/>
    <p:sldId id="680" r:id="rId79"/>
    <p:sldId id="580" r:id="rId80"/>
    <p:sldId id="581" r:id="rId81"/>
    <p:sldId id="670" r:id="rId82"/>
    <p:sldId id="582" r:id="rId83"/>
    <p:sldId id="583" r:id="rId84"/>
    <p:sldId id="664" r:id="rId85"/>
    <p:sldId id="585" r:id="rId86"/>
    <p:sldId id="678" r:id="rId87"/>
    <p:sldId id="587" r:id="rId88"/>
    <p:sldId id="588" r:id="rId89"/>
    <p:sldId id="589" r:id="rId90"/>
    <p:sldId id="593" r:id="rId91"/>
    <p:sldId id="666" r:id="rId92"/>
    <p:sldId id="594" r:id="rId93"/>
    <p:sldId id="596" r:id="rId94"/>
    <p:sldId id="597" r:id="rId95"/>
    <p:sldId id="677" r:id="rId96"/>
    <p:sldId id="667" r:id="rId97"/>
    <p:sldId id="598" r:id="rId98"/>
    <p:sldId id="676" r:id="rId99"/>
    <p:sldId id="665" r:id="rId100"/>
    <p:sldId id="608" r:id="rId101"/>
    <p:sldId id="606" r:id="rId102"/>
    <p:sldId id="607" r:id="rId103"/>
    <p:sldId id="679" r:id="rId104"/>
    <p:sldId id="610" r:id="rId105"/>
    <p:sldId id="668" r:id="rId106"/>
    <p:sldId id="609" r:id="rId107"/>
  </p:sldIdLst>
  <p:sldSz cx="12192000" cy="6858000"/>
  <p:notesSz cx="9199563" cy="6858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9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58CF"/>
    <a:srgbClr val="4597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565D92-48DE-5A99-059E-B6C44C9FC550}" v="392" dt="2024-04-25T20:02:35.0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85981" autoAdjust="0"/>
  </p:normalViewPr>
  <p:slideViewPr>
    <p:cSldViewPr>
      <p:cViewPr varScale="1">
        <p:scale>
          <a:sx n="69" d="100"/>
          <a:sy n="69" d="100"/>
        </p:scale>
        <p:origin x="1190" y="72"/>
      </p:cViewPr>
      <p:guideLst>
        <p:guide orient="horz" pos="2208"/>
        <p:guide pos="3840"/>
      </p:guideLst>
    </p:cSldViewPr>
  </p:slideViewPr>
  <p:outlineViewPr>
    <p:cViewPr>
      <p:scale>
        <a:sx n="33" d="100"/>
        <a:sy n="33" d="100"/>
      </p:scale>
      <p:origin x="0" y="-12064"/>
    </p:cViewPr>
  </p:outlineViewPr>
  <p:notesTextViewPr>
    <p:cViewPr>
      <p:scale>
        <a:sx n="100" d="100"/>
        <a:sy n="100" d="100"/>
      </p:scale>
      <p:origin x="0" y="0"/>
    </p:cViewPr>
  </p:notesTextViewPr>
  <p:sorterViewPr>
    <p:cViewPr>
      <p:scale>
        <a:sx n="118" d="100"/>
        <a:sy n="118" d="100"/>
      </p:scale>
      <p:origin x="0" y="0"/>
    </p:cViewPr>
  </p:sorterViewPr>
  <p:notesViewPr>
    <p:cSldViewPr>
      <p:cViewPr varScale="1">
        <p:scale>
          <a:sx n="129" d="100"/>
          <a:sy n="129" d="100"/>
        </p:scale>
        <p:origin x="2696" y="200"/>
      </p:cViewPr>
      <p:guideLst>
        <p:guide orient="horz" pos="2160"/>
        <p:guide pos="289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A4C689-ED9F-1D4B-A5C6-033CA9D6858D}"/>
              </a:ext>
            </a:extLst>
          </p:cNvPr>
          <p:cNvSpPr>
            <a:spLocks noGrp="1"/>
          </p:cNvSpPr>
          <p:nvPr>
            <p:ph type="hdr" sz="quarter"/>
          </p:nvPr>
        </p:nvSpPr>
        <p:spPr>
          <a:xfrm>
            <a:off x="0" y="0"/>
            <a:ext cx="3986213"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1B93949-1F46-6C4C-829A-7FE07F150967}"/>
              </a:ext>
            </a:extLst>
          </p:cNvPr>
          <p:cNvSpPr>
            <a:spLocks noGrp="1"/>
          </p:cNvSpPr>
          <p:nvPr>
            <p:ph type="dt" sz="quarter" idx="1"/>
          </p:nvPr>
        </p:nvSpPr>
        <p:spPr>
          <a:xfrm>
            <a:off x="5210175" y="0"/>
            <a:ext cx="3987800" cy="344488"/>
          </a:xfrm>
          <a:prstGeom prst="rect">
            <a:avLst/>
          </a:prstGeom>
        </p:spPr>
        <p:txBody>
          <a:bodyPr vert="horz" lIns="91440" tIns="45720" rIns="91440" bIns="45720" rtlCol="0"/>
          <a:lstStyle>
            <a:lvl1pPr algn="r">
              <a:defRPr sz="1200"/>
            </a:lvl1pPr>
          </a:lstStyle>
          <a:p>
            <a:fld id="{FF88453D-EC69-FD48-B94B-912E2EC0DA24}" type="datetimeFigureOut">
              <a:rPr lang="en-US" smtClean="0"/>
              <a:t>6/4/2025</a:t>
            </a:fld>
            <a:endParaRPr lang="en-US"/>
          </a:p>
        </p:txBody>
      </p:sp>
      <p:sp>
        <p:nvSpPr>
          <p:cNvPr id="4" name="Footer Placeholder 3">
            <a:extLst>
              <a:ext uri="{FF2B5EF4-FFF2-40B4-BE49-F238E27FC236}">
                <a16:creationId xmlns:a16="http://schemas.microsoft.com/office/drawing/2014/main" id="{5F9CA083-4A6A-4442-8FA9-E7AD3FB058C1}"/>
              </a:ext>
            </a:extLst>
          </p:cNvPr>
          <p:cNvSpPr>
            <a:spLocks noGrp="1"/>
          </p:cNvSpPr>
          <p:nvPr>
            <p:ph type="ftr" sz="quarter" idx="2"/>
          </p:nvPr>
        </p:nvSpPr>
        <p:spPr>
          <a:xfrm>
            <a:off x="0" y="6513513"/>
            <a:ext cx="3986213"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FCDF68-9D0C-504B-9CF3-8FBB0DCA411A}"/>
              </a:ext>
            </a:extLst>
          </p:cNvPr>
          <p:cNvSpPr>
            <a:spLocks noGrp="1"/>
          </p:cNvSpPr>
          <p:nvPr>
            <p:ph type="sldNum" sz="quarter" idx="3"/>
          </p:nvPr>
        </p:nvSpPr>
        <p:spPr>
          <a:xfrm>
            <a:off x="5210175" y="6513513"/>
            <a:ext cx="3987800" cy="344487"/>
          </a:xfrm>
          <a:prstGeom prst="rect">
            <a:avLst/>
          </a:prstGeom>
        </p:spPr>
        <p:txBody>
          <a:bodyPr vert="horz" lIns="91440" tIns="45720" rIns="91440" bIns="45720" rtlCol="0" anchor="b"/>
          <a:lstStyle>
            <a:lvl1pPr algn="r">
              <a:defRPr sz="1200"/>
            </a:lvl1pPr>
          </a:lstStyle>
          <a:p>
            <a:fld id="{D553F6E0-B728-A144-80C9-C3F8E50526F4}" type="slidenum">
              <a:rPr lang="en-US" smtClean="0"/>
              <a:t>‹#›</a:t>
            </a:fld>
            <a:endParaRPr lang="en-US"/>
          </a:p>
        </p:txBody>
      </p:sp>
    </p:spTree>
    <p:extLst>
      <p:ext uri="{BB962C8B-B14F-4D97-AF65-F5344CB8AC3E}">
        <p14:creationId xmlns:p14="http://schemas.microsoft.com/office/powerpoint/2010/main" val="134587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DDFF6201-3B5A-9741-ADCF-CF326155BEC3}"/>
              </a:ext>
            </a:extLst>
          </p:cNvPr>
          <p:cNvSpPr>
            <a:spLocks noGrp="1" noChangeArrowheads="1"/>
          </p:cNvSpPr>
          <p:nvPr>
            <p:ph type="hdr" sz="quarter"/>
          </p:nvPr>
        </p:nvSpPr>
        <p:spPr bwMode="auto">
          <a:xfrm>
            <a:off x="0" y="0"/>
            <a:ext cx="3986477" cy="343196"/>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80899" name="Rectangle 3">
            <a:extLst>
              <a:ext uri="{FF2B5EF4-FFF2-40B4-BE49-F238E27FC236}">
                <a16:creationId xmlns:a16="http://schemas.microsoft.com/office/drawing/2014/main" id="{A623E2C6-8B27-7B4C-B9D6-C826A1035408}"/>
              </a:ext>
            </a:extLst>
          </p:cNvPr>
          <p:cNvSpPr>
            <a:spLocks noGrp="1" noChangeArrowheads="1"/>
          </p:cNvSpPr>
          <p:nvPr>
            <p:ph type="dt" idx="1"/>
          </p:nvPr>
        </p:nvSpPr>
        <p:spPr bwMode="auto">
          <a:xfrm>
            <a:off x="5210957" y="0"/>
            <a:ext cx="3986477" cy="343196"/>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4780F702-234B-F640-B486-05F03CFD5826}"/>
              </a:ext>
            </a:extLst>
          </p:cNvPr>
          <p:cNvSpPr>
            <a:spLocks noGrp="1" noRot="1" noChangeAspect="1" noChangeArrowheads="1" noTextEdit="1"/>
          </p:cNvSpPr>
          <p:nvPr>
            <p:ph type="sldImg" idx="2"/>
          </p:nvPr>
        </p:nvSpPr>
        <p:spPr bwMode="auto">
          <a:xfrm>
            <a:off x="2312988" y="514350"/>
            <a:ext cx="4573587"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1" name="Rectangle 5">
            <a:extLst>
              <a:ext uri="{FF2B5EF4-FFF2-40B4-BE49-F238E27FC236}">
                <a16:creationId xmlns:a16="http://schemas.microsoft.com/office/drawing/2014/main" id="{58CC0D29-4DA0-974E-BA99-8381325FF2B8}"/>
              </a:ext>
            </a:extLst>
          </p:cNvPr>
          <p:cNvSpPr>
            <a:spLocks noGrp="1" noChangeArrowheads="1"/>
          </p:cNvSpPr>
          <p:nvPr>
            <p:ph type="body" sz="quarter" idx="3"/>
          </p:nvPr>
        </p:nvSpPr>
        <p:spPr bwMode="auto">
          <a:xfrm>
            <a:off x="919957" y="3257994"/>
            <a:ext cx="7359650" cy="3085212"/>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0902" name="Rectangle 6">
            <a:extLst>
              <a:ext uri="{FF2B5EF4-FFF2-40B4-BE49-F238E27FC236}">
                <a16:creationId xmlns:a16="http://schemas.microsoft.com/office/drawing/2014/main" id="{6C3C644B-C0CF-C54D-9ADA-36D863DD904F}"/>
              </a:ext>
            </a:extLst>
          </p:cNvPr>
          <p:cNvSpPr>
            <a:spLocks noGrp="1" noChangeArrowheads="1"/>
          </p:cNvSpPr>
          <p:nvPr>
            <p:ph type="ftr" sz="quarter" idx="4"/>
          </p:nvPr>
        </p:nvSpPr>
        <p:spPr bwMode="auto">
          <a:xfrm>
            <a:off x="0" y="6513621"/>
            <a:ext cx="3986477" cy="343196"/>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80903" name="Rectangle 7">
            <a:extLst>
              <a:ext uri="{FF2B5EF4-FFF2-40B4-BE49-F238E27FC236}">
                <a16:creationId xmlns:a16="http://schemas.microsoft.com/office/drawing/2014/main" id="{3B6050EC-BDC7-DC4D-9448-28915CBA024F}"/>
              </a:ext>
            </a:extLst>
          </p:cNvPr>
          <p:cNvSpPr>
            <a:spLocks noGrp="1" noChangeArrowheads="1"/>
          </p:cNvSpPr>
          <p:nvPr>
            <p:ph type="sldNum" sz="quarter" idx="5"/>
          </p:nvPr>
        </p:nvSpPr>
        <p:spPr bwMode="auto">
          <a:xfrm>
            <a:off x="5210957" y="6513621"/>
            <a:ext cx="3986477" cy="343196"/>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7D37B37-FFF6-C54D-92E2-BAA1CB24001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a:extLst>
              <a:ext uri="{FF2B5EF4-FFF2-40B4-BE49-F238E27FC236}">
                <a16:creationId xmlns:a16="http://schemas.microsoft.com/office/drawing/2014/main" id="{708320A6-8D8A-0343-9427-3D1BB7AC60C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9072F84-94C6-0340-AB5E-CB719E6EE7E5}" type="slidenum">
              <a:rPr lang="en-US" altLang="en-US" smtClean="0"/>
              <a:pPr>
                <a:spcBef>
                  <a:spcPct val="0"/>
                </a:spcBef>
              </a:pPr>
              <a:t>1</a:t>
            </a:fld>
            <a:endParaRPr lang="en-US" altLang="en-US"/>
          </a:p>
        </p:txBody>
      </p:sp>
      <p:sp>
        <p:nvSpPr>
          <p:cNvPr id="4098" name="Rectangle 2">
            <a:extLst>
              <a:ext uri="{FF2B5EF4-FFF2-40B4-BE49-F238E27FC236}">
                <a16:creationId xmlns:a16="http://schemas.microsoft.com/office/drawing/2014/main" id="{C77FA786-2680-4442-A99B-F7484EC41227}"/>
              </a:ext>
            </a:extLst>
          </p:cNvPr>
          <p:cNvSpPr>
            <a:spLocks noGrp="1" noRot="1" noChangeAspect="1" noChangeArrowheads="1" noTextEdit="1"/>
          </p:cNvSpPr>
          <p:nvPr>
            <p:ph type="sldImg"/>
          </p:nvPr>
        </p:nvSpPr>
        <p:spPr>
          <a:xfrm>
            <a:off x="2312988" y="514350"/>
            <a:ext cx="4573587" cy="2571750"/>
          </a:xfrm>
          <a:ln/>
        </p:spPr>
      </p:sp>
      <p:sp>
        <p:nvSpPr>
          <p:cNvPr id="4099" name="Rectangle 3">
            <a:extLst>
              <a:ext uri="{FF2B5EF4-FFF2-40B4-BE49-F238E27FC236}">
                <a16:creationId xmlns:a16="http://schemas.microsoft.com/office/drawing/2014/main" id="{6B6AFF4D-C1C2-FB41-B23D-D89A619B33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charset="0"/>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10</a:t>
            </a:fld>
            <a:endParaRPr lang="en-US" altLang="en-US"/>
          </a:p>
        </p:txBody>
      </p:sp>
    </p:spTree>
    <p:extLst>
      <p:ext uri="{BB962C8B-B14F-4D97-AF65-F5344CB8AC3E}">
        <p14:creationId xmlns:p14="http://schemas.microsoft.com/office/powerpoint/2010/main" val="3485430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11</a:t>
            </a:fld>
            <a:endParaRPr lang="en-US" altLang="en-US"/>
          </a:p>
        </p:txBody>
      </p:sp>
    </p:spTree>
    <p:extLst>
      <p:ext uri="{BB962C8B-B14F-4D97-AF65-F5344CB8AC3E}">
        <p14:creationId xmlns:p14="http://schemas.microsoft.com/office/powerpoint/2010/main" val="3071229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12</a:t>
            </a:fld>
            <a:endParaRPr lang="en-US" altLang="en-US"/>
          </a:p>
        </p:txBody>
      </p:sp>
    </p:spTree>
    <p:extLst>
      <p:ext uri="{BB962C8B-B14F-4D97-AF65-F5344CB8AC3E}">
        <p14:creationId xmlns:p14="http://schemas.microsoft.com/office/powerpoint/2010/main" val="1719697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13</a:t>
            </a:fld>
            <a:endParaRPr lang="en-US" altLang="en-US"/>
          </a:p>
        </p:txBody>
      </p:sp>
    </p:spTree>
    <p:extLst>
      <p:ext uri="{BB962C8B-B14F-4D97-AF65-F5344CB8AC3E}">
        <p14:creationId xmlns:p14="http://schemas.microsoft.com/office/powerpoint/2010/main" val="2178888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14</a:t>
            </a:fld>
            <a:endParaRPr lang="en-US" altLang="en-US"/>
          </a:p>
        </p:txBody>
      </p:sp>
    </p:spTree>
    <p:extLst>
      <p:ext uri="{BB962C8B-B14F-4D97-AF65-F5344CB8AC3E}">
        <p14:creationId xmlns:p14="http://schemas.microsoft.com/office/powerpoint/2010/main" val="379572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15</a:t>
            </a:fld>
            <a:endParaRPr lang="en-US" altLang="en-US"/>
          </a:p>
        </p:txBody>
      </p:sp>
    </p:spTree>
    <p:extLst>
      <p:ext uri="{BB962C8B-B14F-4D97-AF65-F5344CB8AC3E}">
        <p14:creationId xmlns:p14="http://schemas.microsoft.com/office/powerpoint/2010/main" val="2675175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16</a:t>
            </a:fld>
            <a:endParaRPr lang="en-US" altLang="en-US"/>
          </a:p>
        </p:txBody>
      </p:sp>
    </p:spTree>
    <p:extLst>
      <p:ext uri="{BB962C8B-B14F-4D97-AF65-F5344CB8AC3E}">
        <p14:creationId xmlns:p14="http://schemas.microsoft.com/office/powerpoint/2010/main" val="3215109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17</a:t>
            </a:fld>
            <a:endParaRPr lang="en-US" altLang="en-US"/>
          </a:p>
        </p:txBody>
      </p:sp>
    </p:spTree>
    <p:extLst>
      <p:ext uri="{BB962C8B-B14F-4D97-AF65-F5344CB8AC3E}">
        <p14:creationId xmlns:p14="http://schemas.microsoft.com/office/powerpoint/2010/main" val="4160177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18</a:t>
            </a:fld>
            <a:endParaRPr lang="en-US" altLang="en-US"/>
          </a:p>
        </p:txBody>
      </p:sp>
    </p:spTree>
    <p:extLst>
      <p:ext uri="{BB962C8B-B14F-4D97-AF65-F5344CB8AC3E}">
        <p14:creationId xmlns:p14="http://schemas.microsoft.com/office/powerpoint/2010/main" val="3672971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aw-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19</a:t>
            </a:fld>
            <a:endParaRPr lang="en-US" altLang="en-US"/>
          </a:p>
        </p:txBody>
      </p:sp>
    </p:spTree>
    <p:extLst>
      <p:ext uri="{BB962C8B-B14F-4D97-AF65-F5344CB8AC3E}">
        <p14:creationId xmlns:p14="http://schemas.microsoft.com/office/powerpoint/2010/main" val="2726502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B04908A2-7843-7D42-A19D-72B4755DCE1E}"/>
              </a:ext>
            </a:extLst>
          </p:cNvPr>
          <p:cNvSpPr>
            <a:spLocks noGrp="1" noRot="1" noChangeAspect="1" noChangeArrowheads="1" noTextEdit="1"/>
          </p:cNvSpPr>
          <p:nvPr>
            <p:ph type="sldImg"/>
          </p:nvPr>
        </p:nvSpPr>
        <p:spPr>
          <a:xfrm>
            <a:off x="2312988" y="514350"/>
            <a:ext cx="4573587" cy="2571750"/>
          </a:xfrm>
          <a:ln/>
        </p:spPr>
      </p:sp>
      <p:sp>
        <p:nvSpPr>
          <p:cNvPr id="6146" name="Notes Placeholder 2">
            <a:extLst>
              <a:ext uri="{FF2B5EF4-FFF2-40B4-BE49-F238E27FC236}">
                <a16:creationId xmlns:a16="http://schemas.microsoft.com/office/drawing/2014/main" id="{2EA9C670-A29B-FB45-BBB8-CB00772450E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6147" name="Slide Number Placeholder 3">
            <a:extLst>
              <a:ext uri="{FF2B5EF4-FFF2-40B4-BE49-F238E27FC236}">
                <a16:creationId xmlns:a16="http://schemas.microsoft.com/office/drawing/2014/main" id="{8E795CFA-4682-3941-BFA9-0EF2B2FF58A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99B72A-E831-904B-BC5A-D5B25EB51A5B}" type="slidenum">
              <a:rPr lang="en-US" altLang="en-US" smtClean="0"/>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Arial"/>
              <a:cs typeface="Arial"/>
            </a:endParaRPr>
          </a:p>
          <a:p>
            <a:endParaRPr lang="en-US" sz="1200" b="0" i="0" kern="1200" dirty="0">
              <a:solidFill>
                <a:schemeClr val="tx1"/>
              </a:solidFill>
              <a:effectLst/>
              <a:latin typeface="Arial" charset="0"/>
              <a:ea typeface="+mn-ea"/>
              <a:cs typeface="+mn-cs"/>
            </a:endParaRPr>
          </a:p>
          <a:p>
            <a:pPr lvl="0"/>
            <a:endParaRPr lang="en-US" sz="1200" kern="1200" dirty="0">
              <a:solidFill>
                <a:schemeClr val="tx1"/>
              </a:solidFill>
              <a:effectLst/>
              <a:cs typeface="Arial" charset="0"/>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20</a:t>
            </a:fld>
            <a:endParaRPr lang="en-US" altLang="en-US"/>
          </a:p>
        </p:txBody>
      </p:sp>
    </p:spTree>
    <p:extLst>
      <p:ext uri="{BB962C8B-B14F-4D97-AF65-F5344CB8AC3E}">
        <p14:creationId xmlns:p14="http://schemas.microsoft.com/office/powerpoint/2010/main" val="2529742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err="1"/>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21</a:t>
            </a:fld>
            <a:endParaRPr lang="en-US" altLang="en-US"/>
          </a:p>
        </p:txBody>
      </p:sp>
    </p:spTree>
    <p:extLst>
      <p:ext uri="{BB962C8B-B14F-4D97-AF65-F5344CB8AC3E}">
        <p14:creationId xmlns:p14="http://schemas.microsoft.com/office/powerpoint/2010/main" val="1824624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Establish communication with 117</a:t>
            </a:r>
            <a:r>
              <a:rPr lang="en-US" sz="1200" kern="1200" baseline="30000" dirty="0">
                <a:solidFill>
                  <a:schemeClr val="tx1"/>
                </a:solidFill>
                <a:effectLst/>
                <a:latin typeface="Arial" charset="0"/>
                <a:ea typeface="+mn-ea"/>
                <a:cs typeface="+mn-cs"/>
              </a:rPr>
              <a:t>th</a:t>
            </a:r>
            <a:r>
              <a:rPr lang="en-US" sz="1200" kern="1200" dirty="0">
                <a:solidFill>
                  <a:schemeClr val="tx1"/>
                </a:solidFill>
                <a:effectLst/>
                <a:latin typeface="Arial" charset="0"/>
                <a:ea typeface="+mn-ea"/>
                <a:cs typeface="+mn-cs"/>
              </a:rPr>
              <a:t> MPAD, as they will approve all products and be the release authority during exercises or some training events.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The State PAO will be your full-time higher PA element.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The State PAO oversees and provides all UPAR training and serve as PA SMEs. During State Active Duty Missions there may be a Task Force PAO, but you can always contact the State PAO. </a:t>
            </a:r>
          </a:p>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22</a:t>
            </a:fld>
            <a:endParaRPr lang="en-US" altLang="en-US"/>
          </a:p>
        </p:txBody>
      </p:sp>
    </p:spTree>
    <p:extLst>
      <p:ext uri="{BB962C8B-B14F-4D97-AF65-F5344CB8AC3E}">
        <p14:creationId xmlns:p14="http://schemas.microsoft.com/office/powerpoint/2010/main" val="2223528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23</a:t>
            </a:fld>
            <a:endParaRPr lang="en-US" altLang="en-US"/>
          </a:p>
        </p:txBody>
      </p:sp>
    </p:spTree>
    <p:extLst>
      <p:ext uri="{BB962C8B-B14F-4D97-AF65-F5344CB8AC3E}">
        <p14:creationId xmlns:p14="http://schemas.microsoft.com/office/powerpoint/2010/main" val="3324420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24</a:t>
            </a:fld>
            <a:endParaRPr lang="en-US" altLang="en-US"/>
          </a:p>
        </p:txBody>
      </p:sp>
    </p:spTree>
    <p:extLst>
      <p:ext uri="{BB962C8B-B14F-4D97-AF65-F5344CB8AC3E}">
        <p14:creationId xmlns:p14="http://schemas.microsoft.com/office/powerpoint/2010/main" val="3637770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000" dirty="0"/>
          </a:p>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26</a:t>
            </a:fld>
            <a:endParaRPr lang="en-US" altLang="en-US"/>
          </a:p>
        </p:txBody>
      </p:sp>
    </p:spTree>
    <p:extLst>
      <p:ext uri="{BB962C8B-B14F-4D97-AF65-F5344CB8AC3E}">
        <p14:creationId xmlns:p14="http://schemas.microsoft.com/office/powerpoint/2010/main" val="3318267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27</a:t>
            </a:fld>
            <a:endParaRPr lang="en-US" altLang="en-US"/>
          </a:p>
        </p:txBody>
      </p:sp>
    </p:spTree>
    <p:extLst>
      <p:ext uri="{BB962C8B-B14F-4D97-AF65-F5344CB8AC3E}">
        <p14:creationId xmlns:p14="http://schemas.microsoft.com/office/powerpoint/2010/main" val="996876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28</a:t>
            </a:fld>
            <a:endParaRPr lang="en-US" altLang="en-US"/>
          </a:p>
        </p:txBody>
      </p:sp>
    </p:spTree>
    <p:extLst>
      <p:ext uri="{BB962C8B-B14F-4D97-AF65-F5344CB8AC3E}">
        <p14:creationId xmlns:p14="http://schemas.microsoft.com/office/powerpoint/2010/main" val="38737784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29</a:t>
            </a:fld>
            <a:endParaRPr lang="en-US" altLang="en-US"/>
          </a:p>
        </p:txBody>
      </p:sp>
    </p:spTree>
    <p:extLst>
      <p:ext uri="{BB962C8B-B14F-4D97-AF65-F5344CB8AC3E}">
        <p14:creationId xmlns:p14="http://schemas.microsoft.com/office/powerpoint/2010/main" val="3542659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HDR settings: (</a:t>
            </a:r>
            <a:r>
              <a:rPr lang="en-US" sz="1200" b="0" i="0" kern="1200" dirty="0">
                <a:solidFill>
                  <a:schemeClr val="tx1"/>
                </a:solidFill>
                <a:effectLst/>
                <a:latin typeface="Arial" charset="0"/>
                <a:ea typeface="+mn-ea"/>
                <a:cs typeface="+mn-cs"/>
              </a:rPr>
              <a:t>High Dynamic Range), HDR photo is created by balancing the shadows and highlights of an image so that neither is being favored or ignored</a:t>
            </a:r>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30</a:t>
            </a:fld>
            <a:endParaRPr lang="en-US" altLang="en-US"/>
          </a:p>
        </p:txBody>
      </p:sp>
    </p:spTree>
    <p:extLst>
      <p:ext uri="{BB962C8B-B14F-4D97-AF65-F5344CB8AC3E}">
        <p14:creationId xmlns:p14="http://schemas.microsoft.com/office/powerpoint/2010/main" val="3373487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tell all of us your rank, first and last name, unit, favorite snack.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Thank you all for being here</a:t>
            </a:r>
            <a:br>
              <a:rPr lang="en-US" dirty="0"/>
            </a:br>
            <a:br>
              <a:rPr lang="en-US" dirty="0"/>
            </a:br>
            <a:r>
              <a:rPr lang="en-US" dirty="0"/>
              <a:t>learn the basics of how to be a UPAR. </a:t>
            </a:r>
            <a:r>
              <a:rPr lang="en-US" altLang="en-US" dirty="0">
                <a:latin typeface="Arial" panose="020B0604020202020204" pitchFamily="34" charset="0"/>
              </a:rPr>
              <a:t>advanced UPAR class offered. UPAR It nests with the slides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latin typeface="Arial"/>
                <a:cs typeface="Arial"/>
              </a:rPr>
              <a:t>The highest PA element is the State Public Affairs Office, if they can get 3-5 pics from UPARs a quarter, help share the HIARNG story</a:t>
            </a:r>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a:t>
            </a:fld>
            <a:endParaRPr lang="en-US" altLang="en-US"/>
          </a:p>
        </p:txBody>
      </p:sp>
    </p:spTree>
    <p:extLst>
      <p:ext uri="{BB962C8B-B14F-4D97-AF65-F5344CB8AC3E}">
        <p14:creationId xmlns:p14="http://schemas.microsoft.com/office/powerpoint/2010/main" val="1155645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200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31</a:t>
            </a:fld>
            <a:endParaRPr lang="en-US" altLang="en-US"/>
          </a:p>
        </p:txBody>
      </p:sp>
    </p:spTree>
    <p:extLst>
      <p:ext uri="{BB962C8B-B14F-4D97-AF65-F5344CB8AC3E}">
        <p14:creationId xmlns:p14="http://schemas.microsoft.com/office/powerpoint/2010/main" val="1345209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32</a:t>
            </a:fld>
            <a:endParaRPr lang="en-US" altLang="en-US"/>
          </a:p>
        </p:txBody>
      </p:sp>
    </p:spTree>
    <p:extLst>
      <p:ext uri="{BB962C8B-B14F-4D97-AF65-F5344CB8AC3E}">
        <p14:creationId xmlns:p14="http://schemas.microsoft.com/office/powerpoint/2010/main" val="2676501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33</a:t>
            </a:fld>
            <a:endParaRPr lang="en-US" altLang="en-US"/>
          </a:p>
        </p:txBody>
      </p:sp>
    </p:spTree>
    <p:extLst>
      <p:ext uri="{BB962C8B-B14F-4D97-AF65-F5344CB8AC3E}">
        <p14:creationId xmlns:p14="http://schemas.microsoft.com/office/powerpoint/2010/main" val="27719859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dirty="0">
                <a:solidFill>
                  <a:schemeClr val="tx1"/>
                </a:solidFill>
                <a:effectLst/>
                <a:latin typeface="Arial"/>
                <a:cs typeface="Arial"/>
              </a:rPr>
              <a:t>Eye Level: camera / smartphone</a:t>
            </a:r>
            <a:r>
              <a:rPr lang="en-US" sz="2000" dirty="0">
                <a:latin typeface="Arial"/>
                <a:cs typeface="Arial"/>
              </a:rPr>
              <a:t> </a:t>
            </a:r>
            <a:r>
              <a:rPr lang="en-US" sz="2000" b="0" i="0" u="none" strike="noStrike" kern="1200" dirty="0">
                <a:solidFill>
                  <a:schemeClr val="tx1"/>
                </a:solidFill>
                <a:effectLst/>
                <a:latin typeface="Arial"/>
                <a:cs typeface="Arial"/>
              </a:rPr>
              <a:t>is placed at the same height as the eyes of the </a:t>
            </a:r>
            <a:r>
              <a:rPr lang="en-US" sz="2000" dirty="0">
                <a:latin typeface="Arial"/>
                <a:cs typeface="Arial"/>
              </a:rPr>
              <a:t>subject</a:t>
            </a:r>
            <a:r>
              <a:rPr lang="en-US" sz="2000" b="0" i="0" u="none" strike="noStrike" kern="1200" dirty="0">
                <a:solidFill>
                  <a:schemeClr val="tx1"/>
                </a:solidFill>
                <a:effectLst/>
                <a:latin typeface="Arial"/>
                <a:cs typeface="Arial"/>
              </a:rPr>
              <a:t> in your frame</a:t>
            </a:r>
            <a:endParaRPr lang="en-US" sz="2000"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34</a:t>
            </a:fld>
            <a:endParaRPr lang="en-US" altLang="en-US"/>
          </a:p>
        </p:txBody>
      </p:sp>
    </p:spTree>
    <p:extLst>
      <p:ext uri="{BB962C8B-B14F-4D97-AF65-F5344CB8AC3E}">
        <p14:creationId xmlns:p14="http://schemas.microsoft.com/office/powerpoint/2010/main" val="34179226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dirty="0">
                <a:solidFill>
                  <a:schemeClr val="tx1"/>
                </a:solidFill>
                <a:effectLst/>
                <a:latin typeface="Arial"/>
                <a:cs typeface="Arial"/>
              </a:rPr>
              <a:t>Top Angle: where the</a:t>
            </a:r>
            <a:r>
              <a:rPr lang="en-US" sz="2000" dirty="0">
                <a:latin typeface="Arial"/>
                <a:cs typeface="Arial"/>
              </a:rPr>
              <a:t> </a:t>
            </a:r>
            <a:r>
              <a:rPr lang="en-US" dirty="0">
                <a:latin typeface="Arial"/>
                <a:cs typeface="Arial"/>
              </a:rPr>
              <a:t>smartphone</a:t>
            </a:r>
            <a:r>
              <a:rPr lang="en-US" sz="2000" dirty="0">
                <a:latin typeface="Arial"/>
                <a:cs typeface="Arial"/>
              </a:rPr>
              <a:t> </a:t>
            </a:r>
            <a:r>
              <a:rPr lang="en-US" sz="2000" b="0" i="0" u="none" strike="noStrike" kern="1200" dirty="0">
                <a:solidFill>
                  <a:schemeClr val="tx1"/>
                </a:solidFill>
                <a:effectLst/>
                <a:latin typeface="Arial"/>
                <a:cs typeface="Arial"/>
              </a:rPr>
              <a:t>looks down on the subject </a:t>
            </a:r>
            <a:endParaRPr lang="en-US" sz="2000"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35</a:t>
            </a:fld>
            <a:endParaRPr lang="en-US" altLang="en-US"/>
          </a:p>
        </p:txBody>
      </p:sp>
    </p:spTree>
    <p:extLst>
      <p:ext uri="{BB962C8B-B14F-4D97-AF65-F5344CB8AC3E}">
        <p14:creationId xmlns:p14="http://schemas.microsoft.com/office/powerpoint/2010/main" val="703153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u="none" strike="noStrike" kern="1200" dirty="0">
                <a:solidFill>
                  <a:schemeClr val="tx1"/>
                </a:solidFill>
                <a:effectLst/>
                <a:latin typeface="Arial"/>
                <a:cs typeface="Arial"/>
              </a:rPr>
              <a:t>A high-angle shot: placing the smartphone high about your head angled down on your subject.</a:t>
            </a:r>
            <a:r>
              <a:rPr lang="en-US" sz="2000" dirty="0">
                <a:latin typeface="Arial"/>
                <a:cs typeface="Arial"/>
              </a:rPr>
              <a:t> </a:t>
            </a:r>
            <a:r>
              <a:rPr lang="en-US" sz="2000" b="0" i="0" u="none" strike="noStrike" kern="1200" dirty="0">
                <a:solidFill>
                  <a:schemeClr val="tx1"/>
                </a:solidFill>
                <a:effectLst/>
                <a:latin typeface="Arial"/>
                <a:cs typeface="Arial"/>
              </a:rPr>
              <a:t> Similar to a top angle</a:t>
            </a:r>
            <a:endParaRPr lang="en-US" sz="2000" b="0"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36</a:t>
            </a:fld>
            <a:endParaRPr lang="en-US" altLang="en-US"/>
          </a:p>
        </p:txBody>
      </p:sp>
    </p:spTree>
    <p:extLst>
      <p:ext uri="{BB962C8B-B14F-4D97-AF65-F5344CB8AC3E}">
        <p14:creationId xmlns:p14="http://schemas.microsoft.com/office/powerpoint/2010/main" val="14279571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Framed / Hidden View: </a:t>
            </a:r>
            <a:r>
              <a:rPr lang="en-US" sz="2000" b="0" i="0" u="none" strike="noStrike" kern="1200" dirty="0">
                <a:solidFill>
                  <a:schemeClr val="tx1"/>
                </a:solidFill>
                <a:effectLst/>
                <a:latin typeface="Arial" charset="0"/>
                <a:ea typeface="+mn-ea"/>
                <a:cs typeface="+mn-cs"/>
              </a:rPr>
              <a:t>can be set and framed in any </a:t>
            </a:r>
            <a:r>
              <a:rPr lang="en-US" sz="2000" b="1" i="0" u="none" strike="noStrike" kern="1200" dirty="0">
                <a:solidFill>
                  <a:schemeClr val="tx1"/>
                </a:solidFill>
                <a:effectLst/>
                <a:latin typeface="Arial" charset="0"/>
                <a:ea typeface="+mn-ea"/>
                <a:cs typeface="+mn-cs"/>
              </a:rPr>
              <a:t>shot</a:t>
            </a:r>
            <a:r>
              <a:rPr lang="en-US" sz="2000" b="0" i="0" u="none" strike="noStrike" kern="1200" dirty="0">
                <a:solidFill>
                  <a:schemeClr val="tx1"/>
                </a:solidFill>
                <a:effectLst/>
                <a:latin typeface="Arial" charset="0"/>
                <a:ea typeface="+mn-ea"/>
                <a:cs typeface="+mn-cs"/>
              </a:rPr>
              <a:t> size you like, just as long as there is only one character featured within the </a:t>
            </a:r>
            <a:r>
              <a:rPr lang="en-US" sz="2000" b="1" i="0" u="none" strike="noStrike" kern="1200" dirty="0">
                <a:solidFill>
                  <a:schemeClr val="tx1"/>
                </a:solidFill>
                <a:effectLst/>
                <a:latin typeface="Arial" charset="0"/>
                <a:ea typeface="+mn-ea"/>
                <a:cs typeface="+mn-cs"/>
              </a:rPr>
              <a:t>frame</a:t>
            </a: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37</a:t>
            </a:fld>
            <a:endParaRPr lang="en-US" altLang="en-US"/>
          </a:p>
        </p:txBody>
      </p:sp>
    </p:spTree>
    <p:extLst>
      <p:ext uri="{BB962C8B-B14F-4D97-AF65-F5344CB8AC3E}">
        <p14:creationId xmlns:p14="http://schemas.microsoft.com/office/powerpoint/2010/main" val="30827346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Framed / Hidden View: </a:t>
            </a:r>
            <a:r>
              <a:rPr lang="en-US" sz="2000" b="0" i="0" u="none" strike="noStrike" kern="1200" dirty="0">
                <a:solidFill>
                  <a:schemeClr val="tx1"/>
                </a:solidFill>
                <a:effectLst/>
                <a:latin typeface="Arial" charset="0"/>
                <a:ea typeface="+mn-ea"/>
                <a:cs typeface="+mn-cs"/>
              </a:rPr>
              <a:t>can be set and framed in any </a:t>
            </a:r>
            <a:r>
              <a:rPr lang="en-US" sz="2000" b="1" i="0" u="none" strike="noStrike" kern="1200" dirty="0">
                <a:solidFill>
                  <a:schemeClr val="tx1"/>
                </a:solidFill>
                <a:effectLst/>
                <a:latin typeface="Arial" charset="0"/>
                <a:ea typeface="+mn-ea"/>
                <a:cs typeface="+mn-cs"/>
              </a:rPr>
              <a:t>shot</a:t>
            </a:r>
            <a:r>
              <a:rPr lang="en-US" sz="2000" b="0" i="0" u="none" strike="noStrike" kern="1200" dirty="0">
                <a:solidFill>
                  <a:schemeClr val="tx1"/>
                </a:solidFill>
                <a:effectLst/>
                <a:latin typeface="Arial" charset="0"/>
                <a:ea typeface="+mn-ea"/>
                <a:cs typeface="+mn-cs"/>
              </a:rPr>
              <a:t> size you like, just as long as there is only one character featured within the </a:t>
            </a:r>
            <a:r>
              <a:rPr lang="en-US" sz="2000" b="1" i="0" u="none" strike="noStrike" kern="1200" dirty="0">
                <a:solidFill>
                  <a:schemeClr val="tx1"/>
                </a:solidFill>
                <a:effectLst/>
                <a:latin typeface="Arial" charset="0"/>
                <a:ea typeface="+mn-ea"/>
                <a:cs typeface="+mn-cs"/>
              </a:rPr>
              <a:t>frame</a:t>
            </a: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38</a:t>
            </a:fld>
            <a:endParaRPr lang="en-US" altLang="en-US"/>
          </a:p>
        </p:txBody>
      </p:sp>
    </p:spTree>
    <p:extLst>
      <p:ext uri="{BB962C8B-B14F-4D97-AF65-F5344CB8AC3E}">
        <p14:creationId xmlns:p14="http://schemas.microsoft.com/office/powerpoint/2010/main" val="196067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Space in front of the subject</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39</a:t>
            </a:fld>
            <a:endParaRPr lang="en-US" altLang="en-US"/>
          </a:p>
        </p:txBody>
      </p:sp>
    </p:spTree>
    <p:extLst>
      <p:ext uri="{BB962C8B-B14F-4D97-AF65-F5344CB8AC3E}">
        <p14:creationId xmlns:p14="http://schemas.microsoft.com/office/powerpoint/2010/main" val="33720151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Space in front of the subject</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40</a:t>
            </a:fld>
            <a:endParaRPr lang="en-US" altLang="en-US"/>
          </a:p>
        </p:txBody>
      </p:sp>
    </p:spTree>
    <p:extLst>
      <p:ext uri="{BB962C8B-B14F-4D97-AF65-F5344CB8AC3E}">
        <p14:creationId xmlns:p14="http://schemas.microsoft.com/office/powerpoint/2010/main" val="1566723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over 5,500 stories to tell. </a:t>
            </a:r>
          </a:p>
          <a:p>
            <a:r>
              <a:rPr lang="en-US" dirty="0"/>
              <a:t>PA Specialists cannot cover everything. </a:t>
            </a:r>
          </a:p>
          <a:p>
            <a:endParaRPr lang="en-US" dirty="0"/>
          </a:p>
          <a:p>
            <a:r>
              <a:rPr lang="en-US" dirty="0"/>
              <a:t>Commanders will need to provide you UPARs two things….</a:t>
            </a:r>
          </a:p>
          <a:p>
            <a:r>
              <a:rPr lang="en-US" dirty="0"/>
              <a:t>Time: </a:t>
            </a:r>
            <a:r>
              <a:rPr lang="en-US" sz="1200" kern="1200" dirty="0">
                <a:solidFill>
                  <a:schemeClr val="tx1"/>
                </a:solidFill>
                <a:effectLst/>
                <a:latin typeface="Arial" charset="0"/>
                <a:ea typeface="+mn-ea"/>
                <a:cs typeface="+mn-cs"/>
              </a:rPr>
              <a:t>for a UPAR to plan and carry out tasks, to meet with the UPAR to plan and initiate the unit’s PA Plan.  </a:t>
            </a:r>
            <a:endParaRPr lang="en-US" dirty="0"/>
          </a:p>
          <a:p>
            <a:endParaRPr lang="en-US" dirty="0"/>
          </a:p>
          <a:p>
            <a:r>
              <a:rPr lang="en-US" dirty="0"/>
              <a:t>Support:</a:t>
            </a:r>
            <a:r>
              <a:rPr lang="en-US" sz="1200" kern="1200" dirty="0">
                <a:solidFill>
                  <a:schemeClr val="tx1"/>
                </a:solidFill>
                <a:effectLst/>
                <a:latin typeface="Arial" charset="0"/>
                <a:ea typeface="+mn-ea"/>
                <a:cs typeface="+mn-cs"/>
              </a:rPr>
              <a:t> The unit’s staff need to know the UPAR and that command supports the UPAR's efforts. Involve the UPAR in unit meetings, access to info</a:t>
            </a:r>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a:t>
            </a:fld>
            <a:endParaRPr lang="en-US" altLang="en-US"/>
          </a:p>
        </p:txBody>
      </p:sp>
    </p:spTree>
    <p:extLst>
      <p:ext uri="{BB962C8B-B14F-4D97-AF65-F5344CB8AC3E}">
        <p14:creationId xmlns:p14="http://schemas.microsoft.com/office/powerpoint/2010/main" val="32667196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2000" dirty="0"/>
              <a:t>Do not crop an off-center picture. It takes away interest in picture and looks odd</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41</a:t>
            </a:fld>
            <a:endParaRPr lang="en-US" altLang="en-US"/>
          </a:p>
        </p:txBody>
      </p:sp>
    </p:spTree>
    <p:extLst>
      <p:ext uri="{BB962C8B-B14F-4D97-AF65-F5344CB8AC3E}">
        <p14:creationId xmlns:p14="http://schemas.microsoft.com/office/powerpoint/2010/main" val="20430938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Low Angle: </a:t>
            </a:r>
            <a:r>
              <a:rPr lang="en-US" sz="2000" b="0" i="0" u="none" strike="noStrike" kern="1200" dirty="0">
                <a:solidFill>
                  <a:schemeClr val="tx1"/>
                </a:solidFill>
                <a:effectLst/>
                <a:latin typeface="Arial" charset="0"/>
                <a:ea typeface="+mn-ea"/>
                <a:cs typeface="+mn-cs"/>
              </a:rPr>
              <a:t>conveys a number of emotions or feelings about the subject in the frame, it gives them power</a:t>
            </a:r>
          </a:p>
          <a:p>
            <a:endParaRPr lang="en-US" sz="2000" b="0" i="0" u="none" strike="noStrike" kern="1200" dirty="0">
              <a:solidFill>
                <a:schemeClr val="tx1"/>
              </a:solidFill>
              <a:effectLst/>
              <a:latin typeface="Arial" charset="0"/>
              <a:ea typeface="+mn-ea"/>
              <a:cs typeface="+mn-cs"/>
            </a:endParaRPr>
          </a:p>
          <a:p>
            <a:r>
              <a:rPr lang="en-US" sz="2000" b="0" i="0" u="none" strike="noStrike" kern="1200" dirty="0">
                <a:solidFill>
                  <a:schemeClr val="tx1"/>
                </a:solidFill>
                <a:effectLst/>
                <a:latin typeface="Arial" charset="0"/>
                <a:ea typeface="+mn-ea"/>
                <a:cs typeface="+mn-cs"/>
              </a:rPr>
              <a:t>You can get low, or you can just hold the camera low</a:t>
            </a: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42</a:t>
            </a:fld>
            <a:endParaRPr lang="en-US" altLang="en-US"/>
          </a:p>
        </p:txBody>
      </p:sp>
    </p:spTree>
    <p:extLst>
      <p:ext uri="{BB962C8B-B14F-4D97-AF65-F5344CB8AC3E}">
        <p14:creationId xmlns:p14="http://schemas.microsoft.com/office/powerpoint/2010/main" val="14326326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0" i="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43</a:t>
            </a:fld>
            <a:endParaRPr lang="en-US" altLang="en-US"/>
          </a:p>
        </p:txBody>
      </p:sp>
    </p:spTree>
    <p:extLst>
      <p:ext uri="{BB962C8B-B14F-4D97-AF65-F5344CB8AC3E}">
        <p14:creationId xmlns:p14="http://schemas.microsoft.com/office/powerpoint/2010/main" val="10653694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0" i="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44</a:t>
            </a:fld>
            <a:endParaRPr lang="en-US" altLang="en-US"/>
          </a:p>
        </p:txBody>
      </p:sp>
    </p:spTree>
    <p:extLst>
      <p:ext uri="{BB962C8B-B14F-4D97-AF65-F5344CB8AC3E}">
        <p14:creationId xmlns:p14="http://schemas.microsoft.com/office/powerpoint/2010/main" val="18406823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2000" b="0" i="0" u="none" strike="noStrike"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45</a:t>
            </a:fld>
            <a:endParaRPr lang="en-US" altLang="en-US"/>
          </a:p>
        </p:txBody>
      </p:sp>
    </p:spTree>
    <p:extLst>
      <p:ext uri="{BB962C8B-B14F-4D97-AF65-F5344CB8AC3E}">
        <p14:creationId xmlns:p14="http://schemas.microsoft.com/office/powerpoint/2010/main" val="31487853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0" i="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46</a:t>
            </a:fld>
            <a:endParaRPr lang="en-US" altLang="en-US"/>
          </a:p>
        </p:txBody>
      </p:sp>
    </p:spTree>
    <p:extLst>
      <p:ext uri="{BB962C8B-B14F-4D97-AF65-F5344CB8AC3E}">
        <p14:creationId xmlns:p14="http://schemas.microsoft.com/office/powerpoint/2010/main" val="40563187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47</a:t>
            </a:fld>
            <a:endParaRPr lang="en-US" altLang="en-US"/>
          </a:p>
        </p:txBody>
      </p:sp>
    </p:spTree>
    <p:extLst>
      <p:ext uri="{BB962C8B-B14F-4D97-AF65-F5344CB8AC3E}">
        <p14:creationId xmlns:p14="http://schemas.microsoft.com/office/powerpoint/2010/main" val="8055318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48</a:t>
            </a:fld>
            <a:endParaRPr lang="en-US" altLang="en-US"/>
          </a:p>
        </p:txBody>
      </p:sp>
    </p:spTree>
    <p:extLst>
      <p:ext uri="{BB962C8B-B14F-4D97-AF65-F5344CB8AC3E}">
        <p14:creationId xmlns:p14="http://schemas.microsoft.com/office/powerpoint/2010/main" val="38610419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49</a:t>
            </a:fld>
            <a:endParaRPr lang="en-US" altLang="en-US"/>
          </a:p>
        </p:txBody>
      </p:sp>
    </p:spTree>
    <p:extLst>
      <p:ext uri="{BB962C8B-B14F-4D97-AF65-F5344CB8AC3E}">
        <p14:creationId xmlns:p14="http://schemas.microsoft.com/office/powerpoint/2010/main" val="11147967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50</a:t>
            </a:fld>
            <a:endParaRPr lang="en-US" altLang="en-US"/>
          </a:p>
        </p:txBody>
      </p:sp>
    </p:spTree>
    <p:extLst>
      <p:ext uri="{BB962C8B-B14F-4D97-AF65-F5344CB8AC3E}">
        <p14:creationId xmlns:p14="http://schemas.microsoft.com/office/powerpoint/2010/main" val="1119880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a:t>
            </a:fld>
            <a:endParaRPr lang="en-US" altLang="en-US"/>
          </a:p>
        </p:txBody>
      </p:sp>
    </p:spTree>
    <p:extLst>
      <p:ext uri="{BB962C8B-B14F-4D97-AF65-F5344CB8AC3E}">
        <p14:creationId xmlns:p14="http://schemas.microsoft.com/office/powerpoint/2010/main" val="20437649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51</a:t>
            </a:fld>
            <a:endParaRPr lang="en-US" altLang="en-US"/>
          </a:p>
        </p:txBody>
      </p:sp>
    </p:spTree>
    <p:extLst>
      <p:ext uri="{BB962C8B-B14F-4D97-AF65-F5344CB8AC3E}">
        <p14:creationId xmlns:p14="http://schemas.microsoft.com/office/powerpoint/2010/main" val="18218594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Rehearsals, you move around action, expected “money shots” that should be captured, easy to get up close, you know where action will be</a:t>
            </a:r>
          </a:p>
          <a:p>
            <a:endParaRPr lang="en-US" sz="2000" dirty="0"/>
          </a:p>
          <a:p>
            <a:r>
              <a:rPr lang="en-US" sz="2000" dirty="0"/>
              <a:t>Other- equipment, formations, PT, office, field….more challenging, shoot plenty, review later, find the good nuggets, action and posed shots will be</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52</a:t>
            </a:fld>
            <a:endParaRPr lang="en-US" altLang="en-US"/>
          </a:p>
        </p:txBody>
      </p:sp>
    </p:spTree>
    <p:extLst>
      <p:ext uri="{BB962C8B-B14F-4D97-AF65-F5344CB8AC3E}">
        <p14:creationId xmlns:p14="http://schemas.microsoft.com/office/powerpoint/2010/main" val="15160206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that there are people behind you- ceremonies</a:t>
            </a:r>
          </a:p>
          <a:p>
            <a:r>
              <a:rPr lang="en-US" dirty="0">
                <a:latin typeface="Arial"/>
                <a:cs typeface="Arial"/>
              </a:rPr>
              <a:t>Don’t photo-bomb other photogs or videographer- ceremonies </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a:pPr>
                <a:defRPr/>
              </a:pPr>
              <a:t>53</a:t>
            </a:fld>
            <a:endParaRPr lang="en-US" altLang="en-US"/>
          </a:p>
        </p:txBody>
      </p:sp>
    </p:spTree>
    <p:extLst>
      <p:ext uri="{BB962C8B-B14F-4D97-AF65-F5344CB8AC3E}">
        <p14:creationId xmlns:p14="http://schemas.microsoft.com/office/powerpoint/2010/main" val="20916841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Hands in pockets, proper PPE, eyes open, body language is positive, don’t make subjects look bad</a:t>
            </a:r>
          </a:p>
          <a:p>
            <a:endParaRPr lang="en-US" sz="2000" dirty="0"/>
          </a:p>
          <a:p>
            <a:r>
              <a:rPr lang="en-US" sz="2000" dirty="0"/>
              <a:t>Candid vs posed </a:t>
            </a:r>
          </a:p>
          <a:p>
            <a:endParaRPr lang="en-US" sz="20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b="1" i="0" u="none" strike="noStrike" kern="1200" dirty="0">
                <a:solidFill>
                  <a:schemeClr val="tx1"/>
                </a:solidFill>
                <a:effectLst/>
                <a:latin typeface="Arial" charset="0"/>
                <a:ea typeface="+mn-ea"/>
                <a:cs typeface="+mn-cs"/>
              </a:rPr>
              <a:t>Focus on the face- </a:t>
            </a:r>
            <a:r>
              <a:rPr lang="en-US" sz="2000" b="0" i="0" u="none" strike="noStrike" kern="1200" dirty="0">
                <a:solidFill>
                  <a:schemeClr val="tx1"/>
                </a:solidFill>
                <a:effectLst/>
                <a:latin typeface="Arial" charset="0"/>
                <a:ea typeface="+mn-ea"/>
                <a:cs typeface="+mn-cs"/>
              </a:rPr>
              <a:t>without any context or background scenery, a face can express a lot.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b="0" i="0" u="none" strike="noStrike" kern="1200" dirty="0">
                <a:solidFill>
                  <a:schemeClr val="tx1"/>
                </a:solidFill>
                <a:effectLst/>
                <a:latin typeface="Arial" charset="0"/>
                <a:ea typeface="+mn-ea"/>
                <a:cs typeface="+mn-cs"/>
              </a:rPr>
              <a:t>It’s also constantly changing from emotion to emotion, giving you an endless source of interesting shots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000" b="0" i="0" u="none" strike="noStrike"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b="0" i="0" u="none" strike="noStrike" kern="1200" dirty="0">
                <a:solidFill>
                  <a:schemeClr val="tx1"/>
                </a:solidFill>
                <a:effectLst/>
                <a:latin typeface="Arial" charset="0"/>
                <a:ea typeface="+mn-ea"/>
                <a:cs typeface="+mn-cs"/>
              </a:rPr>
              <a:t>A prime spot to look for candid photos is in a group or pair of people</a:t>
            </a: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54</a:t>
            </a:fld>
            <a:endParaRPr lang="en-US" altLang="en-US"/>
          </a:p>
        </p:txBody>
      </p:sp>
    </p:spTree>
    <p:extLst>
      <p:ext uri="{BB962C8B-B14F-4D97-AF65-F5344CB8AC3E}">
        <p14:creationId xmlns:p14="http://schemas.microsoft.com/office/powerpoint/2010/main" val="7226112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dirty="0"/>
              <a:t>Posed Award or promotion ceremony.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000" dirty="0"/>
          </a:p>
          <a:p>
            <a:r>
              <a:rPr lang="en-US" sz="2000" b="1" i="0" u="none" strike="noStrike" kern="1200" dirty="0">
                <a:solidFill>
                  <a:schemeClr val="tx1"/>
                </a:solidFill>
                <a:effectLst/>
                <a:latin typeface="Arial" charset="0"/>
                <a:ea typeface="+mn-ea"/>
                <a:cs typeface="+mn-cs"/>
              </a:rPr>
              <a:t>Get</a:t>
            </a:r>
            <a:r>
              <a:rPr lang="en-US" sz="2000" b="0" i="0" u="none" strike="noStrike" kern="1200" dirty="0">
                <a:solidFill>
                  <a:schemeClr val="tx1"/>
                </a:solidFill>
                <a:effectLst/>
                <a:latin typeface="Arial" charset="0"/>
                <a:ea typeface="+mn-ea"/>
                <a:cs typeface="+mn-cs"/>
              </a:rPr>
              <a:t> Close and Watch Your Subjects Without Being Noticed</a:t>
            </a:r>
          </a:p>
          <a:p>
            <a:r>
              <a:rPr lang="en-US" sz="2000" b="0" i="0" u="none" strike="noStrike" kern="1200" dirty="0">
                <a:solidFill>
                  <a:schemeClr val="tx1"/>
                </a:solidFill>
                <a:effectLst/>
                <a:latin typeface="Arial" charset="0"/>
                <a:ea typeface="+mn-ea"/>
                <a:cs typeface="+mn-cs"/>
              </a:rPr>
              <a:t>Turn off the Flash to Stay Discreet</a:t>
            </a:r>
          </a:p>
          <a:p>
            <a:r>
              <a:rPr lang="en-US" sz="2000" b="0" i="0" u="none" strike="noStrike" kern="1200" dirty="0">
                <a:solidFill>
                  <a:schemeClr val="tx1"/>
                </a:solidFill>
                <a:effectLst/>
                <a:latin typeface="Arial" charset="0"/>
                <a:ea typeface="+mn-ea"/>
                <a:cs typeface="+mn-cs"/>
              </a:rPr>
              <a:t>Move Around Your Subjects for </a:t>
            </a:r>
            <a:r>
              <a:rPr lang="en-US" sz="2000" b="1" i="0" u="none" strike="noStrike" kern="1200" dirty="0">
                <a:solidFill>
                  <a:schemeClr val="tx1"/>
                </a:solidFill>
                <a:effectLst/>
                <a:latin typeface="Arial" charset="0"/>
                <a:ea typeface="+mn-ea"/>
                <a:cs typeface="+mn-cs"/>
              </a:rPr>
              <a:t>Better</a:t>
            </a:r>
            <a:r>
              <a:rPr lang="en-US" sz="2000" b="0" i="0" u="none" strike="noStrike" kern="1200" dirty="0">
                <a:solidFill>
                  <a:schemeClr val="tx1"/>
                </a:solidFill>
                <a:effectLst/>
                <a:latin typeface="Arial" charset="0"/>
                <a:ea typeface="+mn-ea"/>
                <a:cs typeface="+mn-cs"/>
              </a:rPr>
              <a:t> Composition</a:t>
            </a:r>
          </a:p>
          <a:p>
            <a:r>
              <a:rPr lang="en-US" sz="2000" b="0" i="0" u="none" strike="noStrike" kern="1200" dirty="0">
                <a:solidFill>
                  <a:schemeClr val="tx1"/>
                </a:solidFill>
                <a:effectLst/>
                <a:latin typeface="Arial" charset="0"/>
                <a:ea typeface="+mn-ea"/>
                <a:cs typeface="+mn-cs"/>
              </a:rPr>
              <a:t>Shoot in Burst Mode to Capture Every Moment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55</a:t>
            </a:fld>
            <a:endParaRPr lang="en-US" altLang="en-US"/>
          </a:p>
        </p:txBody>
      </p:sp>
    </p:spTree>
    <p:extLst>
      <p:ext uri="{BB962C8B-B14F-4D97-AF65-F5344CB8AC3E}">
        <p14:creationId xmlns:p14="http://schemas.microsoft.com/office/powerpoint/2010/main" val="3900571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dirty="0"/>
              <a:t>Even you need to take a posed shot, look for interesting backgrounds, use low or high angle to take the shot. Be creative. </a:t>
            </a:r>
          </a:p>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56</a:t>
            </a:fld>
            <a:endParaRPr lang="en-US" altLang="en-US"/>
          </a:p>
        </p:txBody>
      </p:sp>
    </p:spTree>
    <p:extLst>
      <p:ext uri="{BB962C8B-B14F-4D97-AF65-F5344CB8AC3E}">
        <p14:creationId xmlns:p14="http://schemas.microsoft.com/office/powerpoint/2010/main" val="32571644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Find something interesting in the background, it does not need to be in focus, but it should add context to the shot. </a:t>
            </a:r>
          </a:p>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57</a:t>
            </a:fld>
            <a:endParaRPr lang="en-US" altLang="en-US"/>
          </a:p>
        </p:txBody>
      </p:sp>
    </p:spTree>
    <p:extLst>
      <p:ext uri="{BB962C8B-B14F-4D97-AF65-F5344CB8AC3E}">
        <p14:creationId xmlns:p14="http://schemas.microsoft.com/office/powerpoint/2010/main" val="9667024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Promotion on left- she has a puppet on her hand while taking the oath of office. Big no go! And she was a PAO. </a:t>
            </a:r>
          </a:p>
          <a:p>
            <a:endParaRPr lang="en-US" sz="2000" dirty="0"/>
          </a:p>
          <a:p>
            <a:r>
              <a:rPr lang="en-US" sz="2000" dirty="0"/>
              <a:t>Dude on right is all kinds of wrong. I don’t know what status he is, I don’t know if he knew either. </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58</a:t>
            </a:fld>
            <a:endParaRPr lang="en-US" altLang="en-US"/>
          </a:p>
        </p:txBody>
      </p:sp>
    </p:spTree>
    <p:extLst>
      <p:ext uri="{BB962C8B-B14F-4D97-AF65-F5344CB8AC3E}">
        <p14:creationId xmlns:p14="http://schemas.microsoft.com/office/powerpoint/2010/main" val="86778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PPE- masks not covering nose</a:t>
            </a:r>
          </a:p>
          <a:p>
            <a:r>
              <a:rPr lang="en-US" sz="2000" dirty="0"/>
              <a:t>Background- OPSEC, maps or lists or statuses of equipment</a:t>
            </a:r>
          </a:p>
          <a:p>
            <a:endParaRPr lang="en-US" sz="2000" dirty="0"/>
          </a:p>
          <a:p>
            <a:r>
              <a:rPr lang="en-US" sz="2000" dirty="0"/>
              <a:t>Tonguing a POW sign</a:t>
            </a:r>
            <a:br>
              <a:rPr lang="en-US" sz="2000" dirty="0"/>
            </a:br>
            <a:r>
              <a:rPr lang="en-US" sz="2000" dirty="0"/>
              <a:t>Jumping out of airplane with a fish, then taking a pic of it. Dumb. </a:t>
            </a:r>
          </a:p>
          <a:p>
            <a:r>
              <a:rPr lang="en-US" sz="2000" dirty="0"/>
              <a:t>People like flipping the camera off at the end of a course. Please don’t do this. </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59</a:t>
            </a:fld>
            <a:endParaRPr lang="en-US" altLang="en-US"/>
          </a:p>
        </p:txBody>
      </p:sp>
    </p:spTree>
    <p:extLst>
      <p:ext uri="{BB962C8B-B14F-4D97-AF65-F5344CB8AC3E}">
        <p14:creationId xmlns:p14="http://schemas.microsoft.com/office/powerpoint/2010/main" val="29677026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dirty="0">
                <a:latin typeface="Arial"/>
                <a:cs typeface="Arial"/>
              </a:rPr>
              <a:t>Establishing Shot: </a:t>
            </a:r>
            <a:r>
              <a:rPr lang="en-US" sz="2000" b="0" i="0" u="none" strike="noStrike" kern="1200" dirty="0">
                <a:solidFill>
                  <a:schemeClr val="tx1"/>
                </a:solidFill>
                <a:effectLst/>
                <a:latin typeface="Arial"/>
                <a:cs typeface="Arial"/>
              </a:rPr>
              <a:t>lets the audience know the setting for the scene they're about to watch</a:t>
            </a:r>
            <a:endParaRPr lang="en-US" sz="2000" dirty="0">
              <a:latin typeface="Arial"/>
              <a:cs typeface="Arial"/>
            </a:endParaRPr>
          </a:p>
          <a:p>
            <a:endParaRPr lang="en-US" sz="2000" dirty="0"/>
          </a:p>
          <a:p>
            <a:r>
              <a:rPr lang="en-US" sz="2000" dirty="0"/>
              <a:t>Long Shot: </a:t>
            </a:r>
            <a:r>
              <a:rPr lang="en-US" sz="2000" b="0" i="0" u="none" strike="noStrike" kern="1200" dirty="0">
                <a:solidFill>
                  <a:schemeClr val="tx1"/>
                </a:solidFill>
                <a:effectLst/>
                <a:latin typeface="Arial" charset="0"/>
                <a:ea typeface="+mn-ea"/>
                <a:cs typeface="+mn-cs"/>
              </a:rPr>
              <a:t>a view of a scene</a:t>
            </a:r>
          </a:p>
          <a:p>
            <a:endParaRPr lang="en-US" sz="2000" dirty="0"/>
          </a:p>
          <a:p>
            <a:r>
              <a:rPr lang="en-US" sz="2000" dirty="0">
                <a:latin typeface="Arial"/>
                <a:cs typeface="Arial"/>
              </a:rPr>
              <a:t>Medium Shot: </a:t>
            </a:r>
            <a:r>
              <a:rPr lang="en-US" sz="2000" b="0" i="0" u="none" strike="noStrike" kern="1200" dirty="0">
                <a:solidFill>
                  <a:schemeClr val="tx1"/>
                </a:solidFill>
                <a:effectLst/>
                <a:latin typeface="Arial"/>
                <a:cs typeface="Arial"/>
              </a:rPr>
              <a:t>is</a:t>
            </a:r>
            <a:r>
              <a:rPr lang="en-US" sz="2000" b="1" i="0" u="none" strike="noStrike" kern="1200" dirty="0">
                <a:solidFill>
                  <a:schemeClr val="tx1"/>
                </a:solidFill>
                <a:effectLst/>
                <a:latin typeface="Arial"/>
                <a:cs typeface="Arial"/>
              </a:rPr>
              <a:t> </a:t>
            </a:r>
            <a:r>
              <a:rPr lang="en-US" sz="2000" b="0" i="0" u="none" strike="noStrike" kern="1200" dirty="0">
                <a:solidFill>
                  <a:schemeClr val="tx1"/>
                </a:solidFill>
                <a:effectLst/>
                <a:latin typeface="Arial"/>
                <a:cs typeface="Arial"/>
              </a:rPr>
              <a:t>a shot that frames the subject from just above their head down to about midway on their torso.</a:t>
            </a:r>
            <a:endParaRPr lang="en-US" sz="2000" dirty="0">
              <a:latin typeface="Arial"/>
              <a:cs typeface="Arial"/>
            </a:endParaRPr>
          </a:p>
          <a:p>
            <a:endParaRPr lang="en-US" sz="2000" dirty="0"/>
          </a:p>
          <a:p>
            <a:r>
              <a:rPr lang="en-US" sz="2000" dirty="0"/>
              <a:t>Close-up: faces</a:t>
            </a:r>
          </a:p>
          <a:p>
            <a:endParaRPr lang="en-US" sz="2000" dirty="0"/>
          </a:p>
          <a:p>
            <a:r>
              <a:rPr lang="en-US" sz="2000" dirty="0"/>
              <a:t>Extreme Close-up: hands on an instrument or turning a wrench</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60</a:t>
            </a:fld>
            <a:endParaRPr lang="en-US" altLang="en-US"/>
          </a:p>
        </p:txBody>
      </p:sp>
    </p:spTree>
    <p:extLst>
      <p:ext uri="{BB962C8B-B14F-4D97-AF65-F5344CB8AC3E}">
        <p14:creationId xmlns:p14="http://schemas.microsoft.com/office/powerpoint/2010/main" val="4232147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a:t>
            </a:fld>
            <a:endParaRPr lang="en-US" altLang="en-US"/>
          </a:p>
        </p:txBody>
      </p:sp>
    </p:spTree>
    <p:extLst>
      <p:ext uri="{BB962C8B-B14F-4D97-AF65-F5344CB8AC3E}">
        <p14:creationId xmlns:p14="http://schemas.microsoft.com/office/powerpoint/2010/main" val="3634111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000"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61</a:t>
            </a:fld>
            <a:endParaRPr lang="en-US" altLang="en-US"/>
          </a:p>
        </p:txBody>
      </p:sp>
    </p:spTree>
    <p:extLst>
      <p:ext uri="{BB962C8B-B14F-4D97-AF65-F5344CB8AC3E}">
        <p14:creationId xmlns:p14="http://schemas.microsoft.com/office/powerpoint/2010/main" val="14380271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62</a:t>
            </a:fld>
            <a:endParaRPr lang="en-US" altLang="en-US"/>
          </a:p>
        </p:txBody>
      </p:sp>
    </p:spTree>
    <p:extLst>
      <p:ext uri="{BB962C8B-B14F-4D97-AF65-F5344CB8AC3E}">
        <p14:creationId xmlns:p14="http://schemas.microsoft.com/office/powerpoint/2010/main" val="16353955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0" lvl="0" indent="-260350" algn="l">
              <a:spcBef>
                <a:spcPts val="0"/>
              </a:spcBef>
              <a:spcAft>
                <a:spcPts val="0"/>
              </a:spcAft>
              <a:buSzPts val="1100"/>
              <a:buChar char="►"/>
            </a:pPr>
            <a:r>
              <a:rPr lang="en-US" sz="2000" dirty="0"/>
              <a:t>An explanation of what is going on in a photograph and why it is important to the audience. </a:t>
            </a:r>
          </a:p>
          <a:p>
            <a:pPr marL="254000" lvl="0" indent="-260350" algn="l">
              <a:spcBef>
                <a:spcPts val="800"/>
              </a:spcBef>
              <a:spcAft>
                <a:spcPts val="0"/>
              </a:spcAft>
              <a:buSzPts val="1100"/>
              <a:buChar char="►"/>
            </a:pPr>
            <a:r>
              <a:rPr lang="en-US" sz="2000" dirty="0"/>
              <a:t>If possible include command messages</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64</a:t>
            </a:fld>
            <a:endParaRPr lang="en-US" altLang="en-US"/>
          </a:p>
        </p:txBody>
      </p:sp>
    </p:spTree>
    <p:extLst>
      <p:ext uri="{BB962C8B-B14F-4D97-AF65-F5344CB8AC3E}">
        <p14:creationId xmlns:p14="http://schemas.microsoft.com/office/powerpoint/2010/main" val="3740802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0" lvl="0" indent="-260350" algn="l">
              <a:spcBef>
                <a:spcPts val="0"/>
              </a:spcBef>
              <a:spcAft>
                <a:spcPts val="0"/>
              </a:spcAft>
              <a:buSzPts val="1100"/>
              <a:buChar char="►"/>
            </a:pPr>
            <a:endParaRPr lang="en-US" sz="2000"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65</a:t>
            </a:fld>
            <a:endParaRPr lang="en-US" altLang="en-US"/>
          </a:p>
        </p:txBody>
      </p:sp>
    </p:spTree>
    <p:extLst>
      <p:ext uri="{BB962C8B-B14F-4D97-AF65-F5344CB8AC3E}">
        <p14:creationId xmlns:p14="http://schemas.microsoft.com/office/powerpoint/2010/main" val="41256635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0" lvl="0" indent="-260350" algn="l">
              <a:spcBef>
                <a:spcPts val="0"/>
              </a:spcBef>
              <a:spcAft>
                <a:spcPts val="0"/>
              </a:spcAft>
              <a:buSzPts val="1100"/>
              <a:buChar char="►"/>
            </a:pPr>
            <a:endParaRPr lang="en-US" sz="2000"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66</a:t>
            </a:fld>
            <a:endParaRPr lang="en-US" altLang="en-US"/>
          </a:p>
        </p:txBody>
      </p:sp>
    </p:spTree>
    <p:extLst>
      <p:ext uri="{BB962C8B-B14F-4D97-AF65-F5344CB8AC3E}">
        <p14:creationId xmlns:p14="http://schemas.microsoft.com/office/powerpoint/2010/main" val="18929059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0" lvl="0" indent="-260350" algn="l">
              <a:spcBef>
                <a:spcPts val="0"/>
              </a:spcBef>
              <a:spcAft>
                <a:spcPts val="0"/>
              </a:spcAft>
              <a:buSzPts val="1100"/>
              <a:buChar char="►"/>
            </a:pPr>
            <a:endParaRPr lang="en-US" sz="2000"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67</a:t>
            </a:fld>
            <a:endParaRPr lang="en-US" altLang="en-US"/>
          </a:p>
        </p:txBody>
      </p:sp>
    </p:spTree>
    <p:extLst>
      <p:ext uri="{BB962C8B-B14F-4D97-AF65-F5344CB8AC3E}">
        <p14:creationId xmlns:p14="http://schemas.microsoft.com/office/powerpoint/2010/main" val="9547723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1C34C-B710-7385-CB26-6A9A3CA231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663CF-3200-2C7B-6E4C-5E0652AB3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3AC35F-7016-3295-FFC9-62C83A3BDD79}"/>
              </a:ext>
            </a:extLst>
          </p:cNvPr>
          <p:cNvSpPr>
            <a:spLocks noGrp="1"/>
          </p:cNvSpPr>
          <p:nvPr>
            <p:ph type="body" idx="1"/>
          </p:nvPr>
        </p:nvSpPr>
        <p:spPr/>
        <p:txBody>
          <a:bodyPr/>
          <a:lstStyle/>
          <a:p>
            <a:pPr marL="254000" lvl="0" indent="-260350" algn="l">
              <a:spcBef>
                <a:spcPts val="0"/>
              </a:spcBef>
              <a:spcAft>
                <a:spcPts val="0"/>
              </a:spcAft>
              <a:buSzPts val="1100"/>
              <a:buChar char="►"/>
            </a:pPr>
            <a:endParaRPr lang="en-US" sz="2000" dirty="0">
              <a:cs typeface="Arial"/>
            </a:endParaRPr>
          </a:p>
        </p:txBody>
      </p:sp>
      <p:sp>
        <p:nvSpPr>
          <p:cNvPr id="4" name="Slide Number Placeholder 3">
            <a:extLst>
              <a:ext uri="{FF2B5EF4-FFF2-40B4-BE49-F238E27FC236}">
                <a16:creationId xmlns:a16="http://schemas.microsoft.com/office/drawing/2014/main" id="{BBC7C14B-2DF3-F873-923A-C10D45FC719D}"/>
              </a:ext>
            </a:extLst>
          </p:cNvPr>
          <p:cNvSpPr>
            <a:spLocks noGrp="1"/>
          </p:cNvSpPr>
          <p:nvPr>
            <p:ph type="sldNum" sz="quarter" idx="5"/>
          </p:nvPr>
        </p:nvSpPr>
        <p:spPr/>
        <p:txBody>
          <a:bodyPr/>
          <a:lstStyle/>
          <a:p>
            <a:pPr>
              <a:defRPr/>
            </a:pPr>
            <a:fld id="{47D37B37-FFF6-C54D-92E2-BAA1CB240015}" type="slidenum">
              <a:rPr lang="en-US" altLang="en-US" smtClean="0"/>
              <a:pPr>
                <a:defRPr/>
              </a:pPr>
              <a:t>68</a:t>
            </a:fld>
            <a:endParaRPr lang="en-US" altLang="en-US"/>
          </a:p>
        </p:txBody>
      </p:sp>
    </p:spTree>
    <p:extLst>
      <p:ext uri="{BB962C8B-B14F-4D97-AF65-F5344CB8AC3E}">
        <p14:creationId xmlns:p14="http://schemas.microsoft.com/office/powerpoint/2010/main" val="38341259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65F69-9636-2F78-4946-278F40EBEB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540021-7F46-C5D4-6BC4-245104BDB7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36CA9E-E26D-4331-4D91-E6CDB45EB792}"/>
              </a:ext>
            </a:extLst>
          </p:cNvPr>
          <p:cNvSpPr>
            <a:spLocks noGrp="1"/>
          </p:cNvSpPr>
          <p:nvPr>
            <p:ph type="body" idx="1"/>
          </p:nvPr>
        </p:nvSpPr>
        <p:spPr/>
        <p:txBody>
          <a:bodyPr/>
          <a:lstStyle/>
          <a:p>
            <a:pPr marL="254000" lvl="0" indent="-260350" algn="l">
              <a:spcBef>
                <a:spcPts val="0"/>
              </a:spcBef>
              <a:spcAft>
                <a:spcPts val="0"/>
              </a:spcAft>
              <a:buSzPts val="1100"/>
              <a:buChar char="►"/>
            </a:pPr>
            <a:endParaRPr lang="en-US" sz="2000" dirty="0">
              <a:cs typeface="Arial"/>
            </a:endParaRPr>
          </a:p>
        </p:txBody>
      </p:sp>
      <p:sp>
        <p:nvSpPr>
          <p:cNvPr id="4" name="Slide Number Placeholder 3">
            <a:extLst>
              <a:ext uri="{FF2B5EF4-FFF2-40B4-BE49-F238E27FC236}">
                <a16:creationId xmlns:a16="http://schemas.microsoft.com/office/drawing/2014/main" id="{40E3D9F0-C891-3885-84AC-B805FA272421}"/>
              </a:ext>
            </a:extLst>
          </p:cNvPr>
          <p:cNvSpPr>
            <a:spLocks noGrp="1"/>
          </p:cNvSpPr>
          <p:nvPr>
            <p:ph type="sldNum" sz="quarter" idx="5"/>
          </p:nvPr>
        </p:nvSpPr>
        <p:spPr/>
        <p:txBody>
          <a:bodyPr/>
          <a:lstStyle/>
          <a:p>
            <a:pPr>
              <a:defRPr/>
            </a:pPr>
            <a:fld id="{47D37B37-FFF6-C54D-92E2-BAA1CB240015}" type="slidenum">
              <a:rPr lang="en-US" altLang="en-US" smtClean="0"/>
              <a:pPr>
                <a:defRPr/>
              </a:pPr>
              <a:t>69</a:t>
            </a:fld>
            <a:endParaRPr lang="en-US" altLang="en-US"/>
          </a:p>
        </p:txBody>
      </p:sp>
    </p:spTree>
    <p:extLst>
      <p:ext uri="{BB962C8B-B14F-4D97-AF65-F5344CB8AC3E}">
        <p14:creationId xmlns:p14="http://schemas.microsoft.com/office/powerpoint/2010/main" val="17588171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2000" dirty="0">
              <a:latin typeface="Arial" panose="020B0604020202020204" pitchFamily="34" charset="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70</a:t>
            </a:fld>
            <a:endParaRPr lang="en-US" altLang="en-US"/>
          </a:p>
        </p:txBody>
      </p:sp>
    </p:spTree>
    <p:extLst>
      <p:ext uri="{BB962C8B-B14F-4D97-AF65-F5344CB8AC3E}">
        <p14:creationId xmlns:p14="http://schemas.microsoft.com/office/powerpoint/2010/main" val="33471735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2FC2C-2E7D-B488-0F47-E3FFD1131F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E22F90-086E-4202-D144-A35834B252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D3A7C3-EF3E-D4C6-7D0D-436A8190C36D}"/>
              </a:ext>
            </a:extLst>
          </p:cNvPr>
          <p:cNvSpPr>
            <a:spLocks noGrp="1"/>
          </p:cNvSpPr>
          <p:nvPr>
            <p:ph type="body" idx="1"/>
          </p:nvPr>
        </p:nvSpPr>
        <p:spPr/>
        <p:txBody>
          <a:bodyPr/>
          <a:lstStyle/>
          <a:p>
            <a:endParaRPr lang="en-US" altLang="en-US" sz="2000" dirty="0">
              <a:latin typeface="Arial" panose="020B0604020202020204" pitchFamily="34" charset="0"/>
              <a:cs typeface="Arial"/>
            </a:endParaRPr>
          </a:p>
        </p:txBody>
      </p:sp>
      <p:sp>
        <p:nvSpPr>
          <p:cNvPr id="4" name="Slide Number Placeholder 3">
            <a:extLst>
              <a:ext uri="{FF2B5EF4-FFF2-40B4-BE49-F238E27FC236}">
                <a16:creationId xmlns:a16="http://schemas.microsoft.com/office/drawing/2014/main" id="{CEF54B0F-CE2E-AFDB-E6A4-D624350954D2}"/>
              </a:ext>
            </a:extLst>
          </p:cNvPr>
          <p:cNvSpPr>
            <a:spLocks noGrp="1"/>
          </p:cNvSpPr>
          <p:nvPr>
            <p:ph type="sldNum" sz="quarter" idx="5"/>
          </p:nvPr>
        </p:nvSpPr>
        <p:spPr/>
        <p:txBody>
          <a:bodyPr/>
          <a:lstStyle/>
          <a:p>
            <a:pPr>
              <a:defRPr/>
            </a:pPr>
            <a:fld id="{47D37B37-FFF6-C54D-92E2-BAA1CB240015}" type="slidenum">
              <a:rPr lang="en-US" altLang="en-US" smtClean="0"/>
              <a:pPr>
                <a:defRPr/>
              </a:pPr>
              <a:t>71</a:t>
            </a:fld>
            <a:endParaRPr lang="en-US" altLang="en-US"/>
          </a:p>
        </p:txBody>
      </p:sp>
    </p:spTree>
    <p:extLst>
      <p:ext uri="{BB962C8B-B14F-4D97-AF65-F5344CB8AC3E}">
        <p14:creationId xmlns:p14="http://schemas.microsoft.com/office/powerpoint/2010/main" val="1260893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a:t>
            </a:fld>
            <a:endParaRPr lang="en-US" altLang="en-US"/>
          </a:p>
        </p:txBody>
      </p:sp>
    </p:spTree>
    <p:extLst>
      <p:ext uri="{BB962C8B-B14F-4D97-AF65-F5344CB8AC3E}">
        <p14:creationId xmlns:p14="http://schemas.microsoft.com/office/powerpoint/2010/main" val="27696805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72</a:t>
            </a:fld>
            <a:endParaRPr lang="en-US" altLang="en-US"/>
          </a:p>
        </p:txBody>
      </p:sp>
    </p:spTree>
    <p:extLst>
      <p:ext uri="{BB962C8B-B14F-4D97-AF65-F5344CB8AC3E}">
        <p14:creationId xmlns:p14="http://schemas.microsoft.com/office/powerpoint/2010/main" val="15062920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11BE4-C3B3-E79A-A70F-91187614F1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75B1F4-91E8-3D6D-FB05-C1273BFB8D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87632E-7089-CC3C-E786-D00B5CA94079}"/>
              </a:ext>
            </a:extLst>
          </p:cNvPr>
          <p:cNvSpPr>
            <a:spLocks noGrp="1"/>
          </p:cNvSpPr>
          <p:nvPr>
            <p:ph type="body" idx="1"/>
          </p:nvPr>
        </p:nvSpPr>
        <p:spPr/>
        <p:txBody>
          <a:bodyPr/>
          <a:lstStyle/>
          <a:p>
            <a:endParaRPr lang="en-US" altLang="en-US" sz="2000" dirty="0">
              <a:latin typeface="Arial" panose="020B0604020202020204" pitchFamily="34" charset="0"/>
              <a:cs typeface="Arial"/>
            </a:endParaRPr>
          </a:p>
        </p:txBody>
      </p:sp>
      <p:sp>
        <p:nvSpPr>
          <p:cNvPr id="4" name="Slide Number Placeholder 3">
            <a:extLst>
              <a:ext uri="{FF2B5EF4-FFF2-40B4-BE49-F238E27FC236}">
                <a16:creationId xmlns:a16="http://schemas.microsoft.com/office/drawing/2014/main" id="{ED0B12A1-CBC7-951D-37D7-E9735BA2BA4E}"/>
              </a:ext>
            </a:extLst>
          </p:cNvPr>
          <p:cNvSpPr>
            <a:spLocks noGrp="1"/>
          </p:cNvSpPr>
          <p:nvPr>
            <p:ph type="sldNum" sz="quarter" idx="5"/>
          </p:nvPr>
        </p:nvSpPr>
        <p:spPr/>
        <p:txBody>
          <a:bodyPr/>
          <a:lstStyle/>
          <a:p>
            <a:pPr>
              <a:defRPr/>
            </a:pPr>
            <a:fld id="{47D37B37-FFF6-C54D-92E2-BAA1CB240015}" type="slidenum">
              <a:rPr lang="en-US" altLang="en-US" smtClean="0"/>
              <a:pPr>
                <a:defRPr/>
              </a:pPr>
              <a:t>73</a:t>
            </a:fld>
            <a:endParaRPr lang="en-US" altLang="en-US"/>
          </a:p>
        </p:txBody>
      </p:sp>
    </p:spTree>
    <p:extLst>
      <p:ext uri="{BB962C8B-B14F-4D97-AF65-F5344CB8AC3E}">
        <p14:creationId xmlns:p14="http://schemas.microsoft.com/office/powerpoint/2010/main" val="10226613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8C164-ABEA-F2AB-5021-4977F364EE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D9C1F5-3116-2345-2735-A0B7A2D975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318F4C-3F85-9870-EF40-8D4D4DE73BA5}"/>
              </a:ext>
            </a:extLst>
          </p:cNvPr>
          <p:cNvSpPr>
            <a:spLocks noGrp="1"/>
          </p:cNvSpPr>
          <p:nvPr>
            <p:ph type="body" idx="1"/>
          </p:nvPr>
        </p:nvSpPr>
        <p:spPr/>
        <p:txBody>
          <a:bodyPr/>
          <a:lstStyle/>
          <a:p>
            <a:endParaRPr lang="en-US" altLang="en-US" sz="2000" dirty="0">
              <a:latin typeface="Arial" panose="020B0604020202020204" pitchFamily="34" charset="0"/>
              <a:cs typeface="Arial"/>
            </a:endParaRPr>
          </a:p>
        </p:txBody>
      </p:sp>
      <p:sp>
        <p:nvSpPr>
          <p:cNvPr id="4" name="Slide Number Placeholder 3">
            <a:extLst>
              <a:ext uri="{FF2B5EF4-FFF2-40B4-BE49-F238E27FC236}">
                <a16:creationId xmlns:a16="http://schemas.microsoft.com/office/drawing/2014/main" id="{7BF7773D-2D5D-7C9B-D281-C8E5FA37EDD0}"/>
              </a:ext>
            </a:extLst>
          </p:cNvPr>
          <p:cNvSpPr>
            <a:spLocks noGrp="1"/>
          </p:cNvSpPr>
          <p:nvPr>
            <p:ph type="sldNum" sz="quarter" idx="5"/>
          </p:nvPr>
        </p:nvSpPr>
        <p:spPr/>
        <p:txBody>
          <a:bodyPr/>
          <a:lstStyle/>
          <a:p>
            <a:pPr>
              <a:defRPr/>
            </a:pPr>
            <a:fld id="{47D37B37-FFF6-C54D-92E2-BAA1CB240015}" type="slidenum">
              <a:rPr lang="en-US" altLang="en-US" smtClean="0"/>
              <a:pPr>
                <a:defRPr/>
              </a:pPr>
              <a:t>74</a:t>
            </a:fld>
            <a:endParaRPr lang="en-US" altLang="en-US"/>
          </a:p>
        </p:txBody>
      </p:sp>
    </p:spTree>
    <p:extLst>
      <p:ext uri="{BB962C8B-B14F-4D97-AF65-F5344CB8AC3E}">
        <p14:creationId xmlns:p14="http://schemas.microsoft.com/office/powerpoint/2010/main" val="39147279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latin typeface="Arial"/>
                <a:cs typeface="Arial"/>
              </a:rPr>
              <a:t> </a:t>
            </a:r>
          </a:p>
          <a:p>
            <a:endParaRPr lang="en-US" dirty="0"/>
          </a:p>
          <a:p>
            <a:endParaRPr lang="en-US" sz="2000"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76</a:t>
            </a:fld>
            <a:endParaRPr lang="en-US" altLang="en-US"/>
          </a:p>
        </p:txBody>
      </p:sp>
    </p:spTree>
    <p:extLst>
      <p:ext uri="{BB962C8B-B14F-4D97-AF65-F5344CB8AC3E}">
        <p14:creationId xmlns:p14="http://schemas.microsoft.com/office/powerpoint/2010/main" val="16413619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0"/>
              </a:spcAft>
              <a:buClr>
                <a:schemeClr val="dk1"/>
              </a:buClr>
              <a:buSzPts val="1100"/>
              <a:buFont typeface="Arial"/>
              <a:buNone/>
            </a:pPr>
            <a:endParaRPr lang="en-US"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77</a:t>
            </a:fld>
            <a:endParaRPr lang="en-US" altLang="en-US"/>
          </a:p>
        </p:txBody>
      </p:sp>
    </p:spTree>
    <p:extLst>
      <p:ext uri="{BB962C8B-B14F-4D97-AF65-F5344CB8AC3E}">
        <p14:creationId xmlns:p14="http://schemas.microsoft.com/office/powerpoint/2010/main" val="492579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B6245-0267-EB75-3DD5-EFA6FE8A5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45B08B-6611-964F-11FC-0B04941AC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696B26-A29A-1236-C60C-D73A09AC3A00}"/>
              </a:ext>
            </a:extLst>
          </p:cNvPr>
          <p:cNvSpPr>
            <a:spLocks noGrp="1"/>
          </p:cNvSpPr>
          <p:nvPr>
            <p:ph type="body" idx="1"/>
          </p:nvPr>
        </p:nvSpPr>
        <p:spPr/>
        <p:txBody>
          <a:bodyPr/>
          <a:lstStyle/>
          <a:p>
            <a:pPr marL="0" indent="0">
              <a:spcBef>
                <a:spcPts val="0"/>
              </a:spcBef>
              <a:spcAft>
                <a:spcPts val="0"/>
              </a:spcAft>
              <a:buClr>
                <a:schemeClr val="dk1"/>
              </a:buClr>
              <a:buSzPts val="1100"/>
              <a:buFont typeface="Arial"/>
              <a:buNone/>
            </a:pPr>
            <a:endParaRPr lang="en-US" dirty="0">
              <a:latin typeface="Arial"/>
              <a:cs typeface="Arial"/>
            </a:endParaRPr>
          </a:p>
        </p:txBody>
      </p:sp>
      <p:sp>
        <p:nvSpPr>
          <p:cNvPr id="4" name="Slide Number Placeholder 3">
            <a:extLst>
              <a:ext uri="{FF2B5EF4-FFF2-40B4-BE49-F238E27FC236}">
                <a16:creationId xmlns:a16="http://schemas.microsoft.com/office/drawing/2014/main" id="{19018BF4-2EBA-3033-0A7C-09C7BDD1AD25}"/>
              </a:ext>
            </a:extLst>
          </p:cNvPr>
          <p:cNvSpPr>
            <a:spLocks noGrp="1"/>
          </p:cNvSpPr>
          <p:nvPr>
            <p:ph type="sldNum" sz="quarter" idx="5"/>
          </p:nvPr>
        </p:nvSpPr>
        <p:spPr/>
        <p:txBody>
          <a:bodyPr/>
          <a:lstStyle/>
          <a:p>
            <a:pPr>
              <a:defRPr/>
            </a:pPr>
            <a:fld id="{47D37B37-FFF6-C54D-92E2-BAA1CB240015}" type="slidenum">
              <a:rPr lang="en-US" altLang="en-US" smtClean="0"/>
              <a:pPr>
                <a:defRPr/>
              </a:pPr>
              <a:t>78</a:t>
            </a:fld>
            <a:endParaRPr lang="en-US" altLang="en-US"/>
          </a:p>
        </p:txBody>
      </p:sp>
    </p:spTree>
    <p:extLst>
      <p:ext uri="{BB962C8B-B14F-4D97-AF65-F5344CB8AC3E}">
        <p14:creationId xmlns:p14="http://schemas.microsoft.com/office/powerpoint/2010/main" val="25924617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79</a:t>
            </a:fld>
            <a:endParaRPr lang="en-US" altLang="en-US"/>
          </a:p>
        </p:txBody>
      </p:sp>
    </p:spTree>
    <p:extLst>
      <p:ext uri="{BB962C8B-B14F-4D97-AF65-F5344CB8AC3E}">
        <p14:creationId xmlns:p14="http://schemas.microsoft.com/office/powerpoint/2010/main" val="12470085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80</a:t>
            </a:fld>
            <a:endParaRPr lang="en-US" altLang="en-US"/>
          </a:p>
        </p:txBody>
      </p:sp>
    </p:spTree>
    <p:extLst>
      <p:ext uri="{BB962C8B-B14F-4D97-AF65-F5344CB8AC3E}">
        <p14:creationId xmlns:p14="http://schemas.microsoft.com/office/powerpoint/2010/main" val="10430279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82</a:t>
            </a:fld>
            <a:endParaRPr lang="en-US" altLang="en-US"/>
          </a:p>
        </p:txBody>
      </p:sp>
    </p:spTree>
    <p:extLst>
      <p:ext uri="{BB962C8B-B14F-4D97-AF65-F5344CB8AC3E}">
        <p14:creationId xmlns:p14="http://schemas.microsoft.com/office/powerpoint/2010/main" val="213252704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83</a:t>
            </a:fld>
            <a:endParaRPr lang="en-US" altLang="en-US"/>
          </a:p>
        </p:txBody>
      </p:sp>
    </p:spTree>
    <p:extLst>
      <p:ext uri="{BB962C8B-B14F-4D97-AF65-F5344CB8AC3E}">
        <p14:creationId xmlns:p14="http://schemas.microsoft.com/office/powerpoint/2010/main" val="2155105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a:t>
            </a:fld>
            <a:endParaRPr lang="en-US" altLang="en-US"/>
          </a:p>
        </p:txBody>
      </p:sp>
    </p:spTree>
    <p:extLst>
      <p:ext uri="{BB962C8B-B14F-4D97-AF65-F5344CB8AC3E}">
        <p14:creationId xmlns:p14="http://schemas.microsoft.com/office/powerpoint/2010/main" val="402477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85</a:t>
            </a:fld>
            <a:endParaRPr lang="en-US" altLang="en-US"/>
          </a:p>
        </p:txBody>
      </p:sp>
    </p:spTree>
    <p:extLst>
      <p:ext uri="{BB962C8B-B14F-4D97-AF65-F5344CB8AC3E}">
        <p14:creationId xmlns:p14="http://schemas.microsoft.com/office/powerpoint/2010/main" val="28110374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F8F81-2773-EDEC-87B0-1B60E26FFB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6B5AB8-DDF2-5F74-6FA2-386C04DE1F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971394-1230-2F74-2EB0-608D1FE2EC5B}"/>
              </a:ext>
            </a:extLst>
          </p:cNvPr>
          <p:cNvSpPr>
            <a:spLocks noGrp="1"/>
          </p:cNvSpPr>
          <p:nvPr>
            <p:ph type="body" idx="1"/>
          </p:nvPr>
        </p:nvSpPr>
        <p:spPr/>
        <p:txBody>
          <a:bodyPr/>
          <a:lstStyle/>
          <a:p>
            <a:endParaRPr lang="en-US" sz="2000" dirty="0"/>
          </a:p>
        </p:txBody>
      </p:sp>
      <p:sp>
        <p:nvSpPr>
          <p:cNvPr id="4" name="Slide Number Placeholder 3">
            <a:extLst>
              <a:ext uri="{FF2B5EF4-FFF2-40B4-BE49-F238E27FC236}">
                <a16:creationId xmlns:a16="http://schemas.microsoft.com/office/drawing/2014/main" id="{A910B4CE-69E9-17FD-C297-BA988FF20A4E}"/>
              </a:ext>
            </a:extLst>
          </p:cNvPr>
          <p:cNvSpPr>
            <a:spLocks noGrp="1"/>
          </p:cNvSpPr>
          <p:nvPr>
            <p:ph type="sldNum" sz="quarter" idx="5"/>
          </p:nvPr>
        </p:nvSpPr>
        <p:spPr/>
        <p:txBody>
          <a:bodyPr/>
          <a:lstStyle/>
          <a:p>
            <a:pPr>
              <a:defRPr/>
            </a:pPr>
            <a:fld id="{47D37B37-FFF6-C54D-92E2-BAA1CB240015}" type="slidenum">
              <a:rPr lang="en-US" altLang="en-US" smtClean="0"/>
              <a:pPr>
                <a:defRPr/>
              </a:pPr>
              <a:t>86</a:t>
            </a:fld>
            <a:endParaRPr lang="en-US" altLang="en-US"/>
          </a:p>
        </p:txBody>
      </p:sp>
    </p:spTree>
    <p:extLst>
      <p:ext uri="{BB962C8B-B14F-4D97-AF65-F5344CB8AC3E}">
        <p14:creationId xmlns:p14="http://schemas.microsoft.com/office/powerpoint/2010/main" val="13114779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87</a:t>
            </a:fld>
            <a:endParaRPr lang="en-US" altLang="en-US"/>
          </a:p>
        </p:txBody>
      </p:sp>
    </p:spTree>
    <p:extLst>
      <p:ext uri="{BB962C8B-B14F-4D97-AF65-F5344CB8AC3E}">
        <p14:creationId xmlns:p14="http://schemas.microsoft.com/office/powerpoint/2010/main" val="8238909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88</a:t>
            </a:fld>
            <a:endParaRPr lang="en-US" altLang="en-US"/>
          </a:p>
        </p:txBody>
      </p:sp>
    </p:spTree>
    <p:extLst>
      <p:ext uri="{BB962C8B-B14F-4D97-AF65-F5344CB8AC3E}">
        <p14:creationId xmlns:p14="http://schemas.microsoft.com/office/powerpoint/2010/main" val="36305877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89</a:t>
            </a:fld>
            <a:endParaRPr lang="en-US" altLang="en-US"/>
          </a:p>
        </p:txBody>
      </p:sp>
    </p:spTree>
    <p:extLst>
      <p:ext uri="{BB962C8B-B14F-4D97-AF65-F5344CB8AC3E}">
        <p14:creationId xmlns:p14="http://schemas.microsoft.com/office/powerpoint/2010/main" val="31715921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90</a:t>
            </a:fld>
            <a:endParaRPr lang="en-US" altLang="en-US"/>
          </a:p>
        </p:txBody>
      </p:sp>
    </p:spTree>
    <p:extLst>
      <p:ext uri="{BB962C8B-B14F-4D97-AF65-F5344CB8AC3E}">
        <p14:creationId xmlns:p14="http://schemas.microsoft.com/office/powerpoint/2010/main" val="29792532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91</a:t>
            </a:fld>
            <a:endParaRPr lang="en-US" altLang="en-US"/>
          </a:p>
        </p:txBody>
      </p:sp>
    </p:spTree>
    <p:extLst>
      <p:ext uri="{BB962C8B-B14F-4D97-AF65-F5344CB8AC3E}">
        <p14:creationId xmlns:p14="http://schemas.microsoft.com/office/powerpoint/2010/main" val="21511857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92</a:t>
            </a:fld>
            <a:endParaRPr lang="en-US" altLang="en-US"/>
          </a:p>
        </p:txBody>
      </p:sp>
    </p:spTree>
    <p:extLst>
      <p:ext uri="{BB962C8B-B14F-4D97-AF65-F5344CB8AC3E}">
        <p14:creationId xmlns:p14="http://schemas.microsoft.com/office/powerpoint/2010/main" val="269686851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a:p>
            <a:endParaRPr lang="en-US" sz="1200" b="0" i="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93</a:t>
            </a:fld>
            <a:endParaRPr lang="en-US" altLang="en-US"/>
          </a:p>
        </p:txBody>
      </p:sp>
    </p:spTree>
    <p:extLst>
      <p:ext uri="{BB962C8B-B14F-4D97-AF65-F5344CB8AC3E}">
        <p14:creationId xmlns:p14="http://schemas.microsoft.com/office/powerpoint/2010/main" val="9165670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94</a:t>
            </a:fld>
            <a:endParaRPr lang="en-US" altLang="en-US"/>
          </a:p>
        </p:txBody>
      </p:sp>
    </p:spTree>
    <p:extLst>
      <p:ext uri="{BB962C8B-B14F-4D97-AF65-F5344CB8AC3E}">
        <p14:creationId xmlns:p14="http://schemas.microsoft.com/office/powerpoint/2010/main" val="3354968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a:t>
            </a:fld>
            <a:endParaRPr lang="en-US" altLang="en-US"/>
          </a:p>
        </p:txBody>
      </p:sp>
    </p:spTree>
    <p:extLst>
      <p:ext uri="{BB962C8B-B14F-4D97-AF65-F5344CB8AC3E}">
        <p14:creationId xmlns:p14="http://schemas.microsoft.com/office/powerpoint/2010/main" val="20172244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142B5-0ADC-2E9F-9D4D-D98B8F6C44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8B3574-3E36-A93F-0C3D-4A9D662CFE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12F352-61E1-DF94-F075-E1F06F15515E}"/>
              </a:ext>
            </a:extLst>
          </p:cNvPr>
          <p:cNvSpPr>
            <a:spLocks noGrp="1"/>
          </p:cNvSpPr>
          <p:nvPr>
            <p:ph type="body" idx="1"/>
          </p:nvPr>
        </p:nvSpPr>
        <p:spPr/>
        <p:txBody>
          <a:bodyPr/>
          <a:lstStyle/>
          <a:p>
            <a:endParaRPr lang="en-US" sz="2000" dirty="0">
              <a:latin typeface="Arial"/>
              <a:cs typeface="Arial"/>
            </a:endParaRPr>
          </a:p>
        </p:txBody>
      </p:sp>
      <p:sp>
        <p:nvSpPr>
          <p:cNvPr id="4" name="Slide Number Placeholder 3">
            <a:extLst>
              <a:ext uri="{FF2B5EF4-FFF2-40B4-BE49-F238E27FC236}">
                <a16:creationId xmlns:a16="http://schemas.microsoft.com/office/drawing/2014/main" id="{01D5E355-0DC3-7A51-F506-71AF794DDEA7}"/>
              </a:ext>
            </a:extLst>
          </p:cNvPr>
          <p:cNvSpPr>
            <a:spLocks noGrp="1"/>
          </p:cNvSpPr>
          <p:nvPr>
            <p:ph type="sldNum" sz="quarter" idx="5"/>
          </p:nvPr>
        </p:nvSpPr>
        <p:spPr/>
        <p:txBody>
          <a:bodyPr/>
          <a:lstStyle/>
          <a:p>
            <a:pPr>
              <a:defRPr/>
            </a:pPr>
            <a:fld id="{47D37B37-FFF6-C54D-92E2-BAA1CB240015}" type="slidenum">
              <a:rPr lang="en-US" altLang="en-US" smtClean="0"/>
              <a:pPr>
                <a:defRPr/>
              </a:pPr>
              <a:t>95</a:t>
            </a:fld>
            <a:endParaRPr lang="en-US" altLang="en-US"/>
          </a:p>
        </p:txBody>
      </p:sp>
    </p:spTree>
    <p:extLst>
      <p:ext uri="{BB962C8B-B14F-4D97-AF65-F5344CB8AC3E}">
        <p14:creationId xmlns:p14="http://schemas.microsoft.com/office/powerpoint/2010/main" val="3775508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latin typeface="Arial"/>
              <a:cs typeface="Arial"/>
            </a:endParaRP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96</a:t>
            </a:fld>
            <a:endParaRPr lang="en-US" altLang="en-US"/>
          </a:p>
        </p:txBody>
      </p:sp>
    </p:spTree>
    <p:extLst>
      <p:ext uri="{BB962C8B-B14F-4D97-AF65-F5344CB8AC3E}">
        <p14:creationId xmlns:p14="http://schemas.microsoft.com/office/powerpoint/2010/main" val="16013776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97</a:t>
            </a:fld>
            <a:endParaRPr lang="en-US" altLang="en-US"/>
          </a:p>
        </p:txBody>
      </p:sp>
    </p:spTree>
    <p:extLst>
      <p:ext uri="{BB962C8B-B14F-4D97-AF65-F5344CB8AC3E}">
        <p14:creationId xmlns:p14="http://schemas.microsoft.com/office/powerpoint/2010/main" val="219042497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B3800-F62A-BCB6-7F53-9B87254FD1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596D1B-B071-B4BA-AF3C-0F7B6BC5EB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79EC08-E71C-85C4-4D5C-4B0CB7F2FA96}"/>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000" dirty="0">
              <a:cs typeface="Arial"/>
            </a:endParaRPr>
          </a:p>
        </p:txBody>
      </p:sp>
      <p:sp>
        <p:nvSpPr>
          <p:cNvPr id="4" name="Slide Number Placeholder 3">
            <a:extLst>
              <a:ext uri="{FF2B5EF4-FFF2-40B4-BE49-F238E27FC236}">
                <a16:creationId xmlns:a16="http://schemas.microsoft.com/office/drawing/2014/main" id="{FBF8303D-984A-6163-31FB-D7EA796489D9}"/>
              </a:ext>
            </a:extLst>
          </p:cNvPr>
          <p:cNvSpPr>
            <a:spLocks noGrp="1"/>
          </p:cNvSpPr>
          <p:nvPr>
            <p:ph type="sldNum" sz="quarter" idx="5"/>
          </p:nvPr>
        </p:nvSpPr>
        <p:spPr/>
        <p:txBody>
          <a:bodyPr/>
          <a:lstStyle/>
          <a:p>
            <a:pPr>
              <a:defRPr/>
            </a:pPr>
            <a:fld id="{47D37B37-FFF6-C54D-92E2-BAA1CB240015}" type="slidenum">
              <a:rPr lang="en-US" altLang="en-US" smtClean="0"/>
              <a:pPr>
                <a:defRPr/>
              </a:pPr>
              <a:t>98</a:t>
            </a:fld>
            <a:endParaRPr lang="en-US" altLang="en-US"/>
          </a:p>
        </p:txBody>
      </p:sp>
    </p:spTree>
    <p:extLst>
      <p:ext uri="{BB962C8B-B14F-4D97-AF65-F5344CB8AC3E}">
        <p14:creationId xmlns:p14="http://schemas.microsoft.com/office/powerpoint/2010/main" val="9975169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0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99</a:t>
            </a:fld>
            <a:endParaRPr lang="en-US" altLang="en-US"/>
          </a:p>
        </p:txBody>
      </p:sp>
    </p:spTree>
    <p:extLst>
      <p:ext uri="{BB962C8B-B14F-4D97-AF65-F5344CB8AC3E}">
        <p14:creationId xmlns:p14="http://schemas.microsoft.com/office/powerpoint/2010/main" val="311812517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hand out ready and printed</a:t>
            </a:r>
          </a:p>
          <a:p>
            <a:endParaRPr lang="en-US" dirty="0"/>
          </a:p>
          <a:p>
            <a:r>
              <a:rPr lang="en-US" dirty="0"/>
              <a:t>Be sure to have pens for the class to use. </a:t>
            </a:r>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100</a:t>
            </a:fld>
            <a:endParaRPr lang="en-US" altLang="en-US"/>
          </a:p>
        </p:txBody>
      </p:sp>
    </p:spTree>
    <p:extLst>
      <p:ext uri="{BB962C8B-B14F-4D97-AF65-F5344CB8AC3E}">
        <p14:creationId xmlns:p14="http://schemas.microsoft.com/office/powerpoint/2010/main" val="18726279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101</a:t>
            </a:fld>
            <a:endParaRPr lang="en-US" altLang="en-US"/>
          </a:p>
        </p:txBody>
      </p:sp>
    </p:spTree>
    <p:extLst>
      <p:ext uri="{BB962C8B-B14F-4D97-AF65-F5344CB8AC3E}">
        <p14:creationId xmlns:p14="http://schemas.microsoft.com/office/powerpoint/2010/main" val="28116800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102</a:t>
            </a:fld>
            <a:endParaRPr lang="en-US" altLang="en-US"/>
          </a:p>
        </p:txBody>
      </p:sp>
    </p:spTree>
    <p:extLst>
      <p:ext uri="{BB962C8B-B14F-4D97-AF65-F5344CB8AC3E}">
        <p14:creationId xmlns:p14="http://schemas.microsoft.com/office/powerpoint/2010/main" val="343395082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104</a:t>
            </a:fld>
            <a:endParaRPr lang="en-US" altLang="en-US"/>
          </a:p>
        </p:txBody>
      </p:sp>
    </p:spTree>
    <p:extLst>
      <p:ext uri="{BB962C8B-B14F-4D97-AF65-F5344CB8AC3E}">
        <p14:creationId xmlns:p14="http://schemas.microsoft.com/office/powerpoint/2010/main" val="174012373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pPr>
              <a:defRPr/>
            </a:pPr>
            <a:fld id="{47D37B37-FFF6-C54D-92E2-BAA1CB240015}" type="slidenum">
              <a:rPr lang="en-US" altLang="en-US" smtClean="0"/>
              <a:pPr>
                <a:defRPr/>
              </a:pPr>
              <a:t>106</a:t>
            </a:fld>
            <a:endParaRPr lang="en-US" altLang="en-US"/>
          </a:p>
        </p:txBody>
      </p:sp>
    </p:spTree>
    <p:extLst>
      <p:ext uri="{BB962C8B-B14F-4D97-AF65-F5344CB8AC3E}">
        <p14:creationId xmlns:p14="http://schemas.microsoft.com/office/powerpoint/2010/main" val="3776574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90331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266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7882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295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593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3813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26707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6320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4422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807006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58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84138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2591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Freeform 8">
            <a:extLst>
              <a:ext uri="{FF2B5EF4-FFF2-40B4-BE49-F238E27FC236}">
                <a16:creationId xmlns:a16="http://schemas.microsoft.com/office/drawing/2014/main" id="{B59A9630-5202-CA4B-8B98-C2F057D52F96}"/>
              </a:ext>
            </a:extLst>
          </p:cNvPr>
          <p:cNvSpPr>
            <a:spLocks/>
          </p:cNvSpPr>
          <p:nvPr userDrawn="1"/>
        </p:nvSpPr>
        <p:spPr bwMode="auto">
          <a:xfrm>
            <a:off x="91017" y="6488114"/>
            <a:ext cx="9304867" cy="84137"/>
          </a:xfrm>
          <a:custGeom>
            <a:avLst/>
            <a:gdLst>
              <a:gd name="T0" fmla="*/ 0 w 4396"/>
              <a:gd name="T1" fmla="*/ 2147483646 h 53"/>
              <a:gd name="T2" fmla="*/ 2147483646 w 4396"/>
              <a:gd name="T3" fmla="*/ 2147483646 h 53"/>
              <a:gd name="T4" fmla="*/ 2147483646 w 4396"/>
              <a:gd name="T5" fmla="*/ 0 h 53"/>
              <a:gd name="T6" fmla="*/ 0 w 4396"/>
              <a:gd name="T7" fmla="*/ 0 h 53"/>
              <a:gd name="T8" fmla="*/ 0 w 4396"/>
              <a:gd name="T9" fmla="*/ 2147483646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96" h="53">
                <a:moveTo>
                  <a:pt x="0" y="52"/>
                </a:moveTo>
                <a:lnTo>
                  <a:pt x="4395" y="52"/>
                </a:lnTo>
                <a:lnTo>
                  <a:pt x="4395" y="0"/>
                </a:lnTo>
                <a:lnTo>
                  <a:pt x="0" y="0"/>
                </a:lnTo>
                <a:lnTo>
                  <a:pt x="0" y="52"/>
                </a:lnTo>
              </a:path>
            </a:pathLst>
          </a:custGeom>
          <a:solidFill>
            <a:srgbClr val="FFFFFF"/>
          </a:solidFill>
          <a:ln w="12700" cap="rnd" cmpd="sng">
            <a:solidFill>
              <a:srgbClr val="FFFFFF"/>
            </a:solidFill>
            <a:prstDash val="solid"/>
            <a:round/>
            <a:headEnd/>
            <a:tailEnd/>
          </a:ln>
        </p:spPr>
        <p:txBody>
          <a:bodyPr/>
          <a:lstStyle/>
          <a:p>
            <a:endParaRPr lang="en-US"/>
          </a:p>
        </p:txBody>
      </p:sp>
      <p:sp>
        <p:nvSpPr>
          <p:cNvPr id="1027" name="Line 9">
            <a:extLst>
              <a:ext uri="{FF2B5EF4-FFF2-40B4-BE49-F238E27FC236}">
                <a16:creationId xmlns:a16="http://schemas.microsoft.com/office/drawing/2014/main" id="{6696FBC5-A017-9E4C-9ECE-05DEAC39879F}"/>
              </a:ext>
            </a:extLst>
          </p:cNvPr>
          <p:cNvSpPr>
            <a:spLocks noChangeShapeType="1"/>
          </p:cNvSpPr>
          <p:nvPr userDrawn="1"/>
        </p:nvSpPr>
        <p:spPr bwMode="auto">
          <a:xfrm>
            <a:off x="91017" y="6511926"/>
            <a:ext cx="0" cy="34925"/>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28" name="Text Box 19">
            <a:extLst>
              <a:ext uri="{FF2B5EF4-FFF2-40B4-BE49-F238E27FC236}">
                <a16:creationId xmlns:a16="http://schemas.microsoft.com/office/drawing/2014/main" id="{CE81EBEA-BADE-CC44-8B4E-F66C77529903}"/>
              </a:ext>
            </a:extLst>
          </p:cNvPr>
          <p:cNvSpPr txBox="1">
            <a:spLocks noChangeArrowheads="1"/>
          </p:cNvSpPr>
          <p:nvPr userDrawn="1"/>
        </p:nvSpPr>
        <p:spPr bwMode="auto">
          <a:xfrm>
            <a:off x="11480800" y="6445250"/>
            <a:ext cx="609600" cy="336550"/>
          </a:xfrm>
          <a:prstGeom prst="rect">
            <a:avLst/>
          </a:prstGeom>
          <a:solidFill>
            <a:schemeClr val="bg1"/>
          </a:solid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fld id="{9A90EEBC-6CFB-D140-A969-30F6D5F248D4}" type="slidenum">
              <a:rPr lang="en-US" altLang="en-US" sz="1600" b="1" smtClean="0"/>
              <a:pPr eaLnBrk="1" hangingPunct="1">
                <a:spcBef>
                  <a:spcPct val="50000"/>
                </a:spcBef>
                <a:defRPr/>
              </a:pPr>
              <a:t>‹#›</a:t>
            </a:fld>
            <a:endParaRPr lang="en-US" altLang="en-US" sz="1600" b="1"/>
          </a:p>
        </p:txBody>
      </p:sp>
      <p:pic>
        <p:nvPicPr>
          <p:cNvPr id="1029" name="Picture 129" descr="504 crest">
            <a:extLst>
              <a:ext uri="{FF2B5EF4-FFF2-40B4-BE49-F238E27FC236}">
                <a16:creationId xmlns:a16="http://schemas.microsoft.com/office/drawing/2014/main" id="{CA58CAFD-39E4-0349-8046-7737DF22003B}"/>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566400" y="0"/>
            <a:ext cx="1625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33" descr="82abd">
            <a:extLst>
              <a:ext uri="{FF2B5EF4-FFF2-40B4-BE49-F238E27FC236}">
                <a16:creationId xmlns:a16="http://schemas.microsoft.com/office/drawing/2014/main" id="{3ABA183A-E8D4-A847-8E01-F2ED0981AF66}"/>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03199" y="28576"/>
            <a:ext cx="19685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s://armypubs.army.mil/epubs/DR_pubs/DR_a/ARN34864-FM_3-61-000-WEB-1.pdf"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hyperlink" Target="https://www.army.mil/socialmedia/"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dod.hawaii.gov/hawaii-national-guard-unit-public-affairs-representative-program/" TargetMode="External"/><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hyperlink" Target="mailto:ruben.duldulao@hawaii.gov"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26.jpg"/><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60.jpg"/><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7.jpeg"/></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73.jpeg"/></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81.jpeg"/><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notesSlide" Target="../notesSlides/notesSlide82.xml"/><Relationship Id="rId1" Type="http://schemas.openxmlformats.org/officeDocument/2006/relationships/slideLayout" Target="../slideLayouts/slideLayout4.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8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89.xml.rels><?xml version="1.0" encoding="UTF-8" standalone="yes"?>
<Relationships xmlns="http://schemas.openxmlformats.org/package/2006/relationships"><Relationship Id="rId8" Type="http://schemas.openxmlformats.org/officeDocument/2006/relationships/hyperlink" Target="https://www.facebook.com/LavaBrigade/" TargetMode="External"/><Relationship Id="rId13" Type="http://schemas.openxmlformats.org/officeDocument/2006/relationships/hyperlink" Target="http://www.facebook.com/298thFRG" TargetMode="External"/><Relationship Id="rId18" Type="http://schemas.openxmlformats.org/officeDocument/2006/relationships/hyperlink" Target="http://www.facebook.com/daghawaii/" TargetMode="External"/><Relationship Id="rId3" Type="http://schemas.openxmlformats.org/officeDocument/2006/relationships/hyperlink" Target="https://www.facebook.com/HIARNG" TargetMode="External"/><Relationship Id="rId21" Type="http://schemas.openxmlformats.org/officeDocument/2006/relationships/hyperlink" Target="http://www.instagram.com/hawaiiairnationalguard/" TargetMode="External"/><Relationship Id="rId7" Type="http://schemas.openxmlformats.org/officeDocument/2006/relationships/hyperlink" Target="http://www.instagram.com/hi_armynationalguard" TargetMode="External"/><Relationship Id="rId12" Type="http://schemas.openxmlformats.org/officeDocument/2006/relationships/hyperlink" Target="https://www.instagram.com/117mpad/" TargetMode="External"/><Relationship Id="rId17" Type="http://schemas.openxmlformats.org/officeDocument/2006/relationships/hyperlink" Target="http://www.linkedin.com/company/hidod" TargetMode="External"/><Relationship Id="rId2" Type="http://schemas.openxmlformats.org/officeDocument/2006/relationships/notesSlide" Target="../notesSlides/notesSlide84.xml"/><Relationship Id="rId16" Type="http://schemas.openxmlformats.org/officeDocument/2006/relationships/hyperlink" Target="https://twitter.com/HawaiiTAG" TargetMode="External"/><Relationship Id="rId20" Type="http://schemas.openxmlformats.org/officeDocument/2006/relationships/hyperlink" Target="http://www.facebook.com/hawaiiairguard" TargetMode="External"/><Relationship Id="rId1" Type="http://schemas.openxmlformats.org/officeDocument/2006/relationships/slideLayout" Target="../slideLayouts/slideLayout13.xml"/><Relationship Id="rId6" Type="http://schemas.openxmlformats.org/officeDocument/2006/relationships/hyperlink" Target="http://www.facebook.com/HawaiiNationalGuard" TargetMode="External"/><Relationship Id="rId11" Type="http://schemas.openxmlformats.org/officeDocument/2006/relationships/hyperlink" Target="https://www.facebook.com/117MPAD/" TargetMode="External"/><Relationship Id="rId24" Type="http://schemas.openxmlformats.org/officeDocument/2006/relationships/hyperlink" Target="http://www.instagram.com/hawaiiairguardrecruiting/" TargetMode="External"/><Relationship Id="rId5" Type="http://schemas.openxmlformats.org/officeDocument/2006/relationships/hyperlink" Target="https://www.linkedin.com/company/hiarng" TargetMode="External"/><Relationship Id="rId15" Type="http://schemas.openxmlformats.org/officeDocument/2006/relationships/hyperlink" Target="http://www.instagram.com/tagofhawaii" TargetMode="External"/><Relationship Id="rId23" Type="http://schemas.openxmlformats.org/officeDocument/2006/relationships/hyperlink" Target="http://www.facebook.com/HIANGRecruitingandRetention" TargetMode="External"/><Relationship Id="rId10" Type="http://schemas.openxmlformats.org/officeDocument/2006/relationships/hyperlink" Target="https://www.facebook.com/103DTC/" TargetMode="External"/><Relationship Id="rId19" Type="http://schemas.openxmlformats.org/officeDocument/2006/relationships/hyperlink" Target="https://www.facebook.com/cselhawaii" TargetMode="External"/><Relationship Id="rId4" Type="http://schemas.openxmlformats.org/officeDocument/2006/relationships/hyperlink" Target="https://www.instagram.com/hawaiiarmynationalguard/" TargetMode="External"/><Relationship Id="rId9" Type="http://schemas.openxmlformats.org/officeDocument/2006/relationships/hyperlink" Target="https://www.instagram.com/29thinfantrybrigade/" TargetMode="External"/><Relationship Id="rId14" Type="http://schemas.openxmlformats.org/officeDocument/2006/relationships/hyperlink" Target="http://www.facebook.com/taghawaii" TargetMode="External"/><Relationship Id="rId22" Type="http://schemas.openxmlformats.org/officeDocument/2006/relationships/hyperlink" Target="http://www.linkedin.com/company/hiang"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notesSlide" Target="../notesSlides/notesSlide86.xml"/><Relationship Id="rId1" Type="http://schemas.openxmlformats.org/officeDocument/2006/relationships/slideLayout" Target="../slideLayouts/slideLayout4.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www.dvidshub.net/video/954069/b-roll-hawaii-army-national-guards-combat-engineers-showcase-warfighting-capabilities-with-demolition-training"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4.xml"/><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62" name="Rectangle 14">
            <a:extLst>
              <a:ext uri="{FF2B5EF4-FFF2-40B4-BE49-F238E27FC236}">
                <a16:creationId xmlns:a16="http://schemas.microsoft.com/office/drawing/2014/main" id="{8632FFFC-4006-5643-8089-308E33209AC5}"/>
              </a:ext>
            </a:extLst>
          </p:cNvPr>
          <p:cNvSpPr>
            <a:spLocks noChangeArrowheads="1"/>
          </p:cNvSpPr>
          <p:nvPr/>
        </p:nvSpPr>
        <p:spPr bwMode="auto">
          <a:xfrm>
            <a:off x="582877" y="533400"/>
            <a:ext cx="6170085" cy="1828800"/>
          </a:xfrm>
          <a:prstGeom prst="rect">
            <a:avLst/>
          </a:prstGeom>
          <a:noFill/>
          <a:ln>
            <a:noFill/>
          </a:ln>
          <a:effectLst/>
        </p:spPr>
        <p:txBody>
          <a:bodyPr lIns="91440" tIns="45720" rIns="91440" bIns="45720" anchor="t"/>
          <a:lstStyle/>
          <a:p>
            <a:pPr algn="ctr" eaLnBrk="1" hangingPunct="1">
              <a:defRPr/>
            </a:pPr>
            <a:r>
              <a:rPr lang="en-US" sz="4400" b="1" dirty="0">
                <a:effectLst>
                  <a:outerShdw blurRad="38100" dist="38100" dir="2700000" algn="tl">
                    <a:srgbClr val="C0C0C0"/>
                  </a:outerShdw>
                </a:effectLst>
                <a:latin typeface="Arial"/>
                <a:cs typeface="Arial"/>
              </a:rPr>
              <a:t>Hawaii National Guard</a:t>
            </a:r>
            <a:br>
              <a:rPr lang="en-US" sz="4400" b="1" dirty="0">
                <a:effectLst>
                  <a:outerShdw blurRad="38100" dist="38100" dir="2700000" algn="tl">
                    <a:srgbClr val="C0C0C0"/>
                  </a:outerShdw>
                </a:effectLst>
                <a:latin typeface="Arial" charset="0"/>
              </a:rPr>
            </a:br>
            <a:r>
              <a:rPr lang="en-US" sz="4400" b="1" dirty="0">
                <a:effectLst>
                  <a:outerShdw blurRad="38100" dist="38100" dir="2700000" algn="tl">
                    <a:srgbClr val="C0C0C0"/>
                  </a:outerShdw>
                </a:effectLst>
                <a:latin typeface="Arial"/>
                <a:cs typeface="Arial"/>
              </a:rPr>
              <a:t>Basic UPAR Training</a:t>
            </a:r>
            <a:endParaRPr lang="en-US" sz="4400" b="1" dirty="0">
              <a:latin typeface="Arial"/>
              <a:cs typeface="Arial"/>
            </a:endParaRPr>
          </a:p>
        </p:txBody>
      </p:sp>
      <p:pic>
        <p:nvPicPr>
          <p:cNvPr id="2" name="Picture 2" descr="May be an image of aircraft and outdoors">
            <a:extLst>
              <a:ext uri="{FF2B5EF4-FFF2-40B4-BE49-F238E27FC236}">
                <a16:creationId xmlns:a16="http://schemas.microsoft.com/office/drawing/2014/main" id="{312EF264-70E8-4492-B3CF-AEF091314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1236" y="1824"/>
            <a:ext cx="4974126" cy="6855802"/>
          </a:xfrm>
          <a:prstGeom prst="rect">
            <a:avLst/>
          </a:prstGeom>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338041A-57E8-45DB-9368-6046EBBEC9A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2877" y="2772887"/>
            <a:ext cx="2989723" cy="2956941"/>
          </a:xfrm>
          <a:prstGeom prst="rect">
            <a:avLst/>
          </a:prstGeom>
        </p:spPr>
      </p:pic>
      <p:pic>
        <p:nvPicPr>
          <p:cNvPr id="6" name="Picture 5">
            <a:extLst>
              <a:ext uri="{FF2B5EF4-FFF2-40B4-BE49-F238E27FC236}">
                <a16:creationId xmlns:a16="http://schemas.microsoft.com/office/drawing/2014/main" id="{5C258931-78CA-462F-9ABD-7FB4AF24AB2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63239" y="2758043"/>
            <a:ext cx="2989723" cy="2971785"/>
          </a:xfrm>
          <a:prstGeom prst="rect">
            <a:avLst/>
          </a:prstGeom>
        </p:spPr>
      </p:pic>
      <p:cxnSp>
        <p:nvCxnSpPr>
          <p:cNvPr id="10" name="Straight Connector 9">
            <a:extLst>
              <a:ext uri="{FF2B5EF4-FFF2-40B4-BE49-F238E27FC236}">
                <a16:creationId xmlns:a16="http://schemas.microsoft.com/office/drawing/2014/main" id="{E172F696-9388-454E-8503-D4079BF79D42}"/>
              </a:ext>
            </a:extLst>
          </p:cNvPr>
          <p:cNvCxnSpPr>
            <a:cxnSpLocks/>
          </p:cNvCxnSpPr>
          <p:nvPr/>
        </p:nvCxnSpPr>
        <p:spPr>
          <a:xfrm>
            <a:off x="1524000" y="6172200"/>
            <a:ext cx="3657600" cy="0"/>
          </a:xfrm>
          <a:prstGeom prst="line">
            <a:avLst/>
          </a:prstGeom>
          <a:ln w="4445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solidFill>
                  <a:srgbClr val="FF0000"/>
                </a:solidFill>
              </a:rPr>
              <a:t>What Not To Do</a:t>
            </a:r>
          </a:p>
        </p:txBody>
      </p:sp>
      <p:sp>
        <p:nvSpPr>
          <p:cNvPr id="2" name="Text Placeholder 1">
            <a:extLst>
              <a:ext uri="{FF2B5EF4-FFF2-40B4-BE49-F238E27FC236}">
                <a16:creationId xmlns:a16="http://schemas.microsoft.com/office/drawing/2014/main" id="{CB2AAA38-A7D9-8CEE-95C6-CA631DCBDB0D}"/>
              </a:ext>
            </a:extLst>
          </p:cNvPr>
          <p:cNvSpPr>
            <a:spLocks noGrp="1"/>
          </p:cNvSpPr>
          <p:nvPr>
            <p:ph type="body" idx="1"/>
          </p:nvPr>
        </p:nvSpPr>
        <p:spPr/>
        <p:txBody>
          <a:bodyPr lIns="91440" tIns="45720" rIns="91440" bIns="45720" anchor="b"/>
          <a:lstStyle/>
          <a:p>
            <a:r>
              <a:rPr lang="en-US" dirty="0"/>
              <a:t>For example:</a:t>
            </a:r>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sz="half" idx="2"/>
          </p:nvPr>
        </p:nvSpPr>
        <p:spPr bwMode="auto">
          <a:noFill/>
        </p:spPr>
        <p:txBody>
          <a:bodyPr vert="horz" wrap="square" lIns="91440" tIns="45720" rIns="91440" bIns="45720" numCol="1" anchor="t" anchorCtr="0" compatLnSpc="1">
            <a:prstTxWarp prst="textNoShape">
              <a:avLst/>
            </a:prstTxWarp>
          </a:bodyPr>
          <a:lstStyle/>
          <a:p>
            <a:pPr>
              <a:buFont typeface="Arial"/>
              <a:buChar char="•"/>
            </a:pPr>
            <a:r>
              <a:rPr lang="en-US" dirty="0"/>
              <a:t>2003, Geraldo Rivera was traveling with the 101st Airborne Division in Iraq as a war correspondent for Fox News and made a major tactical error</a:t>
            </a:r>
            <a:endParaRPr lang="en-US" dirty="0">
              <a:cs typeface="Arial"/>
            </a:endParaRPr>
          </a:p>
          <a:p>
            <a:r>
              <a:rPr lang="en-US" dirty="0"/>
              <a:t>Rivera drew a map in the sand during a live broadcast, pinpointing his exact location and revealing the time and details of an upcoming operation</a:t>
            </a:r>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3" descr="Geraldo Rivera 2.png">
            <a:extLst>
              <a:ext uri="{FF2B5EF4-FFF2-40B4-BE49-F238E27FC236}">
                <a16:creationId xmlns:a16="http://schemas.microsoft.com/office/drawing/2014/main" id="{88C3551C-402F-1E06-F4F5-5AC41BC064CF}"/>
              </a:ext>
            </a:extLst>
          </p:cNvPr>
          <p:cNvPicPr>
            <a:picLocks noChangeAspect="1"/>
          </p:cNvPicPr>
          <p:nvPr/>
        </p:nvPicPr>
        <p:blipFill>
          <a:blip r:embed="rId3"/>
          <a:stretch>
            <a:fillRect/>
          </a:stretch>
        </p:blipFill>
        <p:spPr>
          <a:xfrm>
            <a:off x="6198290" y="1536776"/>
            <a:ext cx="5382353" cy="3411770"/>
          </a:xfrm>
          <a:prstGeom prst="rect">
            <a:avLst/>
          </a:prstGeom>
        </p:spPr>
      </p:pic>
      <p:sp>
        <p:nvSpPr>
          <p:cNvPr id="9" name="TextBox 8">
            <a:extLst>
              <a:ext uri="{FF2B5EF4-FFF2-40B4-BE49-F238E27FC236}">
                <a16:creationId xmlns:a16="http://schemas.microsoft.com/office/drawing/2014/main" id="{54065002-B3A7-0ECB-0A2C-26C9E892F9A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9</a:t>
            </a:r>
          </a:p>
        </p:txBody>
      </p:sp>
      <p:sp>
        <p:nvSpPr>
          <p:cNvPr id="7" name="TextBox 6">
            <a:extLst>
              <a:ext uri="{FF2B5EF4-FFF2-40B4-BE49-F238E27FC236}">
                <a16:creationId xmlns:a16="http://schemas.microsoft.com/office/drawing/2014/main" id="{2E86E3EC-E392-1811-BBFA-16A2F103070C}"/>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20164906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F7FC65-369B-B544-92D0-EF1A394C0C79}"/>
              </a:ext>
            </a:extLst>
          </p:cNvPr>
          <p:cNvSpPr/>
          <p:nvPr/>
        </p:nvSpPr>
        <p:spPr>
          <a:xfrm>
            <a:off x="-6625" y="1"/>
            <a:ext cx="4045224" cy="6875810"/>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rtl="0">
              <a:lnSpc>
                <a:spcPct val="177469"/>
              </a:lnSpc>
            </a:pPr>
            <a:endParaRPr lang="en-US" dirty="0">
              <a:cs typeface="Segoe UI"/>
            </a:endParaRPr>
          </a:p>
        </p:txBody>
      </p:sp>
      <p:sp>
        <p:nvSpPr>
          <p:cNvPr id="6" name="Rectangle 5">
            <a:extLst>
              <a:ext uri="{FF2B5EF4-FFF2-40B4-BE49-F238E27FC236}">
                <a16:creationId xmlns:a16="http://schemas.microsoft.com/office/drawing/2014/main" id="{56961709-C386-1745-BBAA-62D4422C4148}"/>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027A9-A0A3-AF47-A57F-A2AEAE5A80D3}"/>
              </a:ext>
            </a:extLst>
          </p:cNvPr>
          <p:cNvSpPr/>
          <p:nvPr/>
        </p:nvSpPr>
        <p:spPr>
          <a:xfrm>
            <a:off x="609600" y="3426883"/>
            <a:ext cx="3448050" cy="1985159"/>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en-US" sz="1400" dirty="0">
                <a:solidFill>
                  <a:schemeClr val="bg1">
                    <a:lumMod val="85000"/>
                  </a:schemeClr>
                </a:solidFill>
              </a:rPr>
              <a:t>In the beginning</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Policy</a:t>
            </a:r>
          </a:p>
          <a:p>
            <a:pPr marL="285750" indent="-285750">
              <a:buFont typeface="Arial" panose="020B0604020202020204" pitchFamily="34" charset="0"/>
              <a:buChar char="•"/>
            </a:pPr>
            <a:r>
              <a:rPr lang="en-US" altLang="en-US" sz="1400" dirty="0">
                <a:solidFill>
                  <a:schemeClr val="bg1">
                    <a:lumMod val="85000"/>
                  </a:schemeClr>
                </a:solidFill>
              </a:rPr>
              <a:t>UPAR Responsibilities</a:t>
            </a:r>
          </a:p>
          <a:p>
            <a:pPr marL="285750" indent="-285750">
              <a:buFont typeface="Arial" panose="020B0604020202020204" pitchFamily="34" charset="0"/>
              <a:buChar char="•"/>
            </a:pPr>
            <a:r>
              <a:rPr lang="en-US" altLang="en-US" sz="1400" dirty="0">
                <a:solidFill>
                  <a:schemeClr val="bg1">
                    <a:lumMod val="85000"/>
                  </a:schemeClr>
                </a:solidFill>
              </a:rPr>
              <a:t>Public Affairs Planning</a:t>
            </a:r>
          </a:p>
          <a:p>
            <a:pPr marL="285750" indent="-285750">
              <a:buFont typeface="Arial" panose="020B0604020202020204" pitchFamily="34" charset="0"/>
              <a:buChar char="•"/>
            </a:pPr>
            <a:r>
              <a:rPr lang="en-US" altLang="en-US" sz="1400" dirty="0">
                <a:solidFill>
                  <a:schemeClr val="bg1">
                    <a:lumMod val="85000"/>
                  </a:schemeClr>
                </a:solidFill>
              </a:rPr>
              <a:t>Public Affairs Liaison</a:t>
            </a:r>
          </a:p>
          <a:p>
            <a:pPr marL="285750" indent="-285750">
              <a:buFont typeface="Arial" panose="020B0604020202020204" pitchFamily="34" charset="0"/>
              <a:buChar char="•"/>
            </a:pPr>
            <a:r>
              <a:rPr lang="en-US" sz="1300" dirty="0">
                <a:solidFill>
                  <a:schemeClr val="bg1">
                    <a:lumMod val="85000"/>
                  </a:schemeClr>
                </a:solidFill>
                <a:cs typeface="Arial"/>
              </a:rPr>
              <a:t>Take Photos, Write Captions, &amp; Get Publishing</a:t>
            </a:r>
            <a:endParaRPr lang="en-US" altLang="en-US" sz="1400" dirty="0">
              <a:solidFill>
                <a:schemeClr val="bg1">
                  <a:lumMod val="85000"/>
                </a:schemeClr>
              </a:solidFill>
              <a:cs typeface="Arial"/>
            </a:endParaRPr>
          </a:p>
          <a:p>
            <a:pPr marL="285750" indent="-285750">
              <a:buFont typeface="Arial" panose="020B0604020202020204" pitchFamily="34" charset="0"/>
              <a:buChar char="•"/>
            </a:pPr>
            <a:r>
              <a:rPr lang="en-US" sz="1300" dirty="0">
                <a:solidFill>
                  <a:schemeClr val="bg1">
                    <a:lumMod val="85000"/>
                  </a:schemeClr>
                </a:solidFill>
                <a:latin typeface="Arial"/>
                <a:cs typeface="Arial"/>
              </a:rPr>
              <a:t>Record Basic Video</a:t>
            </a:r>
          </a:p>
          <a:p>
            <a:pPr marL="285750" indent="-285750">
              <a:buFont typeface="Arial" panose="020B0604020202020204" pitchFamily="34" charset="0"/>
              <a:buChar char="•"/>
            </a:pPr>
            <a:r>
              <a:rPr lang="en-US" altLang="en-US" sz="1400" b="1" u="sng" dirty="0">
                <a:solidFill>
                  <a:schemeClr val="accent1">
                    <a:lumMod val="50000"/>
                  </a:schemeClr>
                </a:solidFill>
              </a:rPr>
              <a:t>Final Notes</a:t>
            </a:r>
            <a:endParaRPr lang="en-US" sz="1400" b="1" u="sng" dirty="0">
              <a:solidFill>
                <a:schemeClr val="accent1">
                  <a:lumMod val="50000"/>
                </a:schemeClr>
              </a:solidFill>
            </a:endParaRPr>
          </a:p>
        </p:txBody>
      </p:sp>
      <p:sp>
        <p:nvSpPr>
          <p:cNvPr id="10" name="Pentagon 9">
            <a:extLst>
              <a:ext uri="{FF2B5EF4-FFF2-40B4-BE49-F238E27FC236}">
                <a16:creationId xmlns:a16="http://schemas.microsoft.com/office/drawing/2014/main" id="{6D7723F4-0C31-074F-B504-372101A5C982}"/>
              </a:ext>
            </a:extLst>
          </p:cNvPr>
          <p:cNvSpPr/>
          <p:nvPr/>
        </p:nvSpPr>
        <p:spPr>
          <a:xfrm rot="5400000">
            <a:off x="-127959" y="737559"/>
            <a:ext cx="2922917" cy="1447800"/>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xfrm>
            <a:off x="609600" y="274638"/>
            <a:ext cx="3352800" cy="1782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a:effectLst>
                  <a:glow rad="228600">
                    <a:schemeClr val="accent3">
                      <a:satMod val="175000"/>
                      <a:alpha val="40000"/>
                    </a:schemeClr>
                  </a:glow>
                </a:effectLst>
              </a:rPr>
              <a:t>ALL PAU!</a:t>
            </a:r>
          </a:p>
        </p:txBody>
      </p:sp>
      <p:sp>
        <p:nvSpPr>
          <p:cNvPr id="13" name="Rectangle 12">
            <a:extLst>
              <a:ext uri="{FF2B5EF4-FFF2-40B4-BE49-F238E27FC236}">
                <a16:creationId xmlns:a16="http://schemas.microsoft.com/office/drawing/2014/main" id="{3773FF2F-0EBE-BE45-BFC0-320179345D38}"/>
              </a:ext>
            </a:extLst>
          </p:cNvPr>
          <p:cNvSpPr/>
          <p:nvPr/>
        </p:nvSpPr>
        <p:spPr>
          <a:xfrm>
            <a:off x="6072935" y="1907255"/>
            <a:ext cx="4807050" cy="2031325"/>
          </a:xfrm>
          <a:prstGeom prst="rect">
            <a:avLst/>
          </a:prstGeom>
        </p:spPr>
        <p:txBody>
          <a:bodyPr wrap="square" lIns="91440" tIns="45720" rIns="91440" bIns="45720" anchor="t">
            <a:spAutoFit/>
          </a:bodyPr>
          <a:lstStyle/>
          <a:p>
            <a:pPr eaLnBrk="1" hangingPunct="1"/>
            <a:r>
              <a:rPr lang="en-US" altLang="en-US" sz="6600" b="1" dirty="0"/>
              <a:t>Wait!</a:t>
            </a:r>
          </a:p>
          <a:p>
            <a:pPr eaLnBrk="1" hangingPunct="1"/>
            <a:r>
              <a:rPr lang="en-US" altLang="en-US" sz="6000" dirty="0"/>
              <a:t>Final Notes</a:t>
            </a:r>
          </a:p>
        </p:txBody>
      </p:sp>
      <p:sp>
        <p:nvSpPr>
          <p:cNvPr id="3" name="TextBox 2">
            <a:extLst>
              <a:ext uri="{FF2B5EF4-FFF2-40B4-BE49-F238E27FC236}">
                <a16:creationId xmlns:a16="http://schemas.microsoft.com/office/drawing/2014/main" id="{65DEBF86-42CD-96B3-B78E-1CB61C8C50B3}"/>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Final Notes/ Basic UPAR Training</a:t>
            </a:r>
            <a:endParaRPr lang="en-US" sz="1000" dirty="0">
              <a:solidFill>
                <a:schemeClr val="bg1"/>
              </a:solidFill>
              <a:cs typeface="Arial"/>
            </a:endParaRPr>
          </a:p>
        </p:txBody>
      </p:sp>
      <p:sp>
        <p:nvSpPr>
          <p:cNvPr id="4" name="TextBox 3">
            <a:extLst>
              <a:ext uri="{FF2B5EF4-FFF2-40B4-BE49-F238E27FC236}">
                <a16:creationId xmlns:a16="http://schemas.microsoft.com/office/drawing/2014/main" id="{E3D43563-8995-F69D-46D3-4ED849FC2D65}"/>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99</a:t>
            </a:r>
            <a:endParaRPr lang="en-US" dirty="0">
              <a:solidFill>
                <a:schemeClr val="bg1"/>
              </a:solidFill>
            </a:endParaRPr>
          </a:p>
        </p:txBody>
      </p:sp>
    </p:spTree>
    <p:extLst>
      <p:ext uri="{BB962C8B-B14F-4D97-AF65-F5344CB8AC3E}">
        <p14:creationId xmlns:p14="http://schemas.microsoft.com/office/powerpoint/2010/main" val="36575322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You Are Almost a UPAR</a:t>
            </a:r>
            <a:endParaRPr lang="en-US" dirty="0"/>
          </a:p>
        </p:txBody>
      </p:sp>
      <p:sp>
        <p:nvSpPr>
          <p:cNvPr id="3" name="Content Placeholder 2">
            <a:extLst>
              <a:ext uri="{FF2B5EF4-FFF2-40B4-BE49-F238E27FC236}">
                <a16:creationId xmlns:a16="http://schemas.microsoft.com/office/drawing/2014/main" id="{0608134F-3656-A799-34C3-2286FD09E0B3}"/>
              </a:ext>
            </a:extLst>
          </p:cNvPr>
          <p:cNvSpPr>
            <a:spLocks noGrp="1"/>
          </p:cNvSpPr>
          <p:nvPr>
            <p:ph idx="1"/>
          </p:nvPr>
        </p:nvSpPr>
        <p:spPr/>
        <p:txBody>
          <a:bodyPr lIns="91440" tIns="45720" rIns="91440" bIns="45720" anchor="t"/>
          <a:lstStyle/>
          <a:p>
            <a:pPr marL="457200" indent="-457200">
              <a:spcBef>
                <a:spcPts val="0"/>
              </a:spcBef>
              <a:buAutoNum type="arabicPeriod"/>
              <a:defRPr/>
            </a:pPr>
            <a:r>
              <a:rPr lang="en-US" sz="2400" dirty="0"/>
              <a:t>Create a Public Affairs Plan – meet with commander to set goals and create a plan</a:t>
            </a:r>
            <a:endParaRPr lang="en-US" sz="2400" dirty="0">
              <a:cs typeface="Arial"/>
            </a:endParaRPr>
          </a:p>
          <a:p>
            <a:pPr marL="457200" indent="-457200">
              <a:buAutoNum type="arabicPeriod"/>
              <a:defRPr/>
            </a:pPr>
            <a:r>
              <a:rPr lang="en-US" sz="2400" dirty="0"/>
              <a:t>Public Affairs Liaison – being the POC for all things public affairs </a:t>
            </a:r>
            <a:endParaRPr lang="en-US" sz="2400" dirty="0">
              <a:cs typeface="Arial"/>
            </a:endParaRPr>
          </a:p>
          <a:p>
            <a:pPr marL="457200" indent="-457200">
              <a:buAutoNum type="arabicPeriod"/>
              <a:defRPr/>
            </a:pPr>
            <a:r>
              <a:rPr lang="en-US" sz="2400" dirty="0"/>
              <a:t>Take Photos, Write Captions and Get Published - #1 job </a:t>
            </a:r>
            <a:endParaRPr lang="en-US" sz="2400" dirty="0">
              <a:cs typeface="Arial"/>
            </a:endParaRPr>
          </a:p>
          <a:p>
            <a:pPr marL="457200" indent="-457200">
              <a:buAutoNum type="arabicPeriod"/>
              <a:defRPr/>
            </a:pPr>
            <a:r>
              <a:rPr lang="en-US" sz="2400" dirty="0"/>
              <a:t>Record Basic Video – film short clips</a:t>
            </a:r>
            <a:endParaRPr lang="en-US" sz="2400" dirty="0">
              <a:cs typeface="Arial"/>
            </a:endParaRPr>
          </a:p>
          <a:p>
            <a:pPr>
              <a:spcBef>
                <a:spcPts val="0"/>
              </a:spcBef>
              <a:spcAft>
                <a:spcPts val="0"/>
              </a:spcAft>
              <a:buFont typeface="Arial,Sans-Serif"/>
            </a:pPr>
            <a:endParaRPr lang="en-US" sz="2400" dirty="0"/>
          </a:p>
          <a:p>
            <a:pPr marL="0" indent="0">
              <a:spcBef>
                <a:spcPts val="0"/>
              </a:spcBef>
              <a:spcAft>
                <a:spcPts val="0"/>
              </a:spcAft>
              <a:buNone/>
            </a:pPr>
            <a:r>
              <a:rPr lang="en-US" sz="2400" b="1" dirty="0"/>
              <a:t>Intermediate UPAR Class </a:t>
            </a:r>
            <a:endParaRPr lang="en-US" sz="2400" b="1" dirty="0">
              <a:cs typeface="Arial"/>
            </a:endParaRPr>
          </a:p>
          <a:p>
            <a:pPr marL="0" indent="0">
              <a:spcBef>
                <a:spcPts val="0"/>
              </a:spcBef>
              <a:spcAft>
                <a:spcPts val="0"/>
              </a:spcAft>
              <a:buNone/>
            </a:pPr>
            <a:r>
              <a:rPr lang="en-US" sz="2400" dirty="0">
                <a:cs typeface="Arial"/>
              </a:rPr>
              <a:t>5. Media escort and preparation - prepare your unit and assist the media</a:t>
            </a:r>
          </a:p>
          <a:p>
            <a:pPr marL="0" indent="0">
              <a:spcBef>
                <a:spcPts val="0"/>
              </a:spcBef>
              <a:spcAft>
                <a:spcPts val="0"/>
              </a:spcAft>
              <a:buNone/>
            </a:pPr>
            <a:r>
              <a:rPr lang="en-US" sz="2400" dirty="0">
                <a:cs typeface="Arial"/>
              </a:rPr>
              <a:t>6. Media relations – understand the media and prepare for interviews</a:t>
            </a:r>
          </a:p>
          <a:p>
            <a:pPr marL="0" indent="0">
              <a:spcBef>
                <a:spcPts val="0"/>
              </a:spcBef>
              <a:spcAft>
                <a:spcPts val="0"/>
              </a:spcAft>
              <a:buNone/>
            </a:pPr>
            <a:r>
              <a:rPr lang="en-US" sz="2400" dirty="0">
                <a:cs typeface="Arial"/>
              </a:rPr>
              <a:t>7. Command information – communicating to members of the command</a:t>
            </a:r>
          </a:p>
          <a:p>
            <a:pPr marL="0" indent="0">
              <a:spcBef>
                <a:spcPts val="0"/>
              </a:spcBef>
              <a:spcAft>
                <a:spcPts val="0"/>
              </a:spcAft>
              <a:buNone/>
            </a:pPr>
            <a:r>
              <a:rPr lang="en-US" sz="2400" dirty="0">
                <a:cs typeface="Arial"/>
              </a:rPr>
              <a:t>8. Writing the story - news story vs feature story</a:t>
            </a:r>
          </a:p>
          <a:p>
            <a:pPr marL="0" indent="0">
              <a:spcBef>
                <a:spcPts val="0"/>
              </a:spcBef>
              <a:spcAft>
                <a:spcPts val="0"/>
              </a:spcAft>
              <a:buNone/>
            </a:pPr>
            <a:endParaRPr lang="en-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5EBBEE4-0664-7196-5BD1-F5BED144AF4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100</a:t>
            </a:r>
            <a:endParaRPr lang="en-US" dirty="0">
              <a:solidFill>
                <a:schemeClr val="bg1"/>
              </a:solidFill>
            </a:endParaRPr>
          </a:p>
        </p:txBody>
      </p:sp>
      <p:sp>
        <p:nvSpPr>
          <p:cNvPr id="4" name="TextBox 3">
            <a:extLst>
              <a:ext uri="{FF2B5EF4-FFF2-40B4-BE49-F238E27FC236}">
                <a16:creationId xmlns:a16="http://schemas.microsoft.com/office/drawing/2014/main" id="{02248C3D-81F8-69EA-A9E4-459DAC6FD4D7}"/>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Final Notes/ Basic UPAR Training</a:t>
            </a:r>
            <a:endParaRPr lang="en-US" sz="1000" dirty="0">
              <a:solidFill>
                <a:schemeClr val="bg1"/>
              </a:solidFill>
              <a:cs typeface="Arial"/>
            </a:endParaRPr>
          </a:p>
        </p:txBody>
      </p:sp>
    </p:spTree>
    <p:extLst>
      <p:ext uri="{BB962C8B-B14F-4D97-AF65-F5344CB8AC3E}">
        <p14:creationId xmlns:p14="http://schemas.microsoft.com/office/powerpoint/2010/main" val="19626049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Final Word</a:t>
            </a:r>
            <a:endParaRPr lang="en-US" dirty="0"/>
          </a:p>
        </p:txBody>
      </p:sp>
      <p:sp>
        <p:nvSpPr>
          <p:cNvPr id="8" name="Content Placeholder 7">
            <a:extLst>
              <a:ext uri="{FF2B5EF4-FFF2-40B4-BE49-F238E27FC236}">
                <a16:creationId xmlns:a16="http://schemas.microsoft.com/office/drawing/2014/main" id="{8AD8181B-CF90-E68A-459F-41CDF6FCFD75}"/>
              </a:ext>
            </a:extLst>
          </p:cNvPr>
          <p:cNvSpPr>
            <a:spLocks noGrp="1"/>
          </p:cNvSpPr>
          <p:nvPr>
            <p:ph idx="1"/>
          </p:nvPr>
        </p:nvSpPr>
        <p:spPr/>
        <p:txBody>
          <a:bodyPr lIns="91440" tIns="45720" rIns="91440" bIns="45720" anchor="t"/>
          <a:lstStyle/>
          <a:p>
            <a:pPr marL="0" indent="0">
              <a:spcBef>
                <a:spcPct val="0"/>
              </a:spcBef>
              <a:buNone/>
            </a:pPr>
            <a:r>
              <a:rPr lang="en-US" sz="2400" dirty="0"/>
              <a:t>Remember, if we don’t tell our story, someone else will!</a:t>
            </a:r>
            <a:endParaRPr lang="en-US" sz="2400" dirty="0">
              <a:cs typeface="Arial"/>
            </a:endParaRPr>
          </a:p>
          <a:p>
            <a:pPr marL="0" indent="0">
              <a:spcBef>
                <a:spcPct val="0"/>
              </a:spcBef>
              <a:buNone/>
            </a:pPr>
            <a:endParaRPr lang="en-US" sz="2400" dirty="0"/>
          </a:p>
          <a:p>
            <a:pPr>
              <a:spcBef>
                <a:spcPct val="0"/>
              </a:spcBef>
              <a:buFont typeface="Arial"/>
            </a:pPr>
            <a:r>
              <a:rPr lang="en-US" sz="2400" dirty="0"/>
              <a:t>The Army Public Affairs Program (AR 360-1)</a:t>
            </a:r>
            <a:endParaRPr lang="en-US" sz="2400" dirty="0">
              <a:cs typeface="Arial"/>
            </a:endParaRPr>
          </a:p>
          <a:p>
            <a:pPr lvl="1">
              <a:spcBef>
                <a:spcPct val="0"/>
              </a:spcBef>
              <a:buFont typeface="Arial"/>
              <a:buChar char="•"/>
            </a:pPr>
            <a:r>
              <a:rPr lang="en-US" sz="2400" dirty="0">
                <a:hlinkClick r:id="" action="ppaction://noaction"/>
              </a:rPr>
              <a:t>https://armypubs.army.mil/epubs/DR_pubs/DR_a/ARN30105-AR_360-1-000-WEB-1.pdf</a:t>
            </a:r>
            <a:endParaRPr lang="en-US" sz="2400" dirty="0">
              <a:cs typeface="Arial"/>
              <a:hlinkClick r:id="" action="ppaction://noaction"/>
            </a:endParaRPr>
          </a:p>
          <a:p>
            <a:pPr>
              <a:spcBef>
                <a:spcPct val="0"/>
              </a:spcBef>
              <a:buFont typeface="Arial"/>
            </a:pPr>
            <a:r>
              <a:rPr lang="en-US" sz="2400" dirty="0"/>
              <a:t>Communication Strategy and Public affairs Operations</a:t>
            </a:r>
          </a:p>
          <a:p>
            <a:pPr lvl="1">
              <a:spcBef>
                <a:spcPct val="0"/>
              </a:spcBef>
              <a:buFont typeface="Arial"/>
            </a:pPr>
            <a:r>
              <a:rPr lang="en-US" sz="2400" dirty="0">
                <a:hlinkClick r:id="rId3"/>
              </a:rPr>
              <a:t>https://armypubs.army.mil/epubs/DR_pubs/DR_a/ARN34864-FM_3-61-000-WEB-1.pdf</a:t>
            </a:r>
            <a:endParaRPr lang="en-US" sz="2400" dirty="0"/>
          </a:p>
          <a:p>
            <a:pPr>
              <a:spcBef>
                <a:spcPct val="0"/>
              </a:spcBef>
              <a:buFont typeface="Arial"/>
            </a:pPr>
            <a:r>
              <a:rPr lang="en-US" sz="2400" dirty="0"/>
              <a:t>Army Social Media Handbook</a:t>
            </a:r>
            <a:endParaRPr lang="en-US" sz="2400" dirty="0">
              <a:cs typeface="Arial"/>
            </a:endParaRPr>
          </a:p>
          <a:p>
            <a:pPr lvl="1">
              <a:spcBef>
                <a:spcPct val="0"/>
              </a:spcBef>
              <a:buFont typeface="Arial"/>
              <a:buChar char="•"/>
            </a:pPr>
            <a:r>
              <a:rPr lang="en-US" sz="2400" dirty="0">
                <a:hlinkClick r:id="rId4"/>
              </a:rPr>
              <a:t>https://www.army.mil/socialmedia/</a:t>
            </a:r>
            <a:endParaRPr lang="en-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A720027-3294-45B9-BD2C-C7A25021D9CD}"/>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101</a:t>
            </a:r>
            <a:endParaRPr lang="en-US" dirty="0">
              <a:solidFill>
                <a:schemeClr val="bg1"/>
              </a:solidFill>
            </a:endParaRPr>
          </a:p>
        </p:txBody>
      </p:sp>
      <p:sp>
        <p:nvSpPr>
          <p:cNvPr id="3" name="TextBox 2">
            <a:extLst>
              <a:ext uri="{FF2B5EF4-FFF2-40B4-BE49-F238E27FC236}">
                <a16:creationId xmlns:a16="http://schemas.microsoft.com/office/drawing/2014/main" id="{3D7A146D-1FBD-00E6-C795-A1D06AE9AE3D}"/>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Final Notes/ Basic UPAR Training</a:t>
            </a:r>
            <a:endParaRPr lang="en-US" sz="1000" dirty="0">
              <a:solidFill>
                <a:schemeClr val="bg1"/>
              </a:solidFill>
              <a:cs typeface="Arial"/>
            </a:endParaRPr>
          </a:p>
        </p:txBody>
      </p:sp>
    </p:spTree>
    <p:extLst>
      <p:ext uri="{BB962C8B-B14F-4D97-AF65-F5344CB8AC3E}">
        <p14:creationId xmlns:p14="http://schemas.microsoft.com/office/powerpoint/2010/main" val="40592218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1162E-8642-041E-F33A-D0A24A57CFA3}"/>
              </a:ext>
            </a:extLst>
          </p:cNvPr>
          <p:cNvSpPr>
            <a:spLocks noGrp="1"/>
          </p:cNvSpPr>
          <p:nvPr>
            <p:ph type="title"/>
          </p:nvPr>
        </p:nvSpPr>
        <p:spPr/>
        <p:txBody>
          <a:bodyPr/>
          <a:lstStyle/>
          <a:p>
            <a:r>
              <a:rPr lang="en-US" dirty="0"/>
              <a:t>UPAR Resources</a:t>
            </a:r>
          </a:p>
        </p:txBody>
      </p:sp>
      <p:pic>
        <p:nvPicPr>
          <p:cNvPr id="7" name="Content Placeholder 6" descr="Qr code&#10;&#10;AI-generated content may be incorrect.">
            <a:extLst>
              <a:ext uri="{FF2B5EF4-FFF2-40B4-BE49-F238E27FC236}">
                <a16:creationId xmlns:a16="http://schemas.microsoft.com/office/drawing/2014/main" id="{6C38BE5D-14B6-A030-E8E2-9D95B35480E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84233" y="1774867"/>
            <a:ext cx="2857899" cy="3553321"/>
          </a:xfrm>
        </p:spPr>
      </p:pic>
      <p:sp>
        <p:nvSpPr>
          <p:cNvPr id="8" name="Content Placeholder 7">
            <a:extLst>
              <a:ext uri="{FF2B5EF4-FFF2-40B4-BE49-F238E27FC236}">
                <a16:creationId xmlns:a16="http://schemas.microsoft.com/office/drawing/2014/main" id="{20DE6199-0761-95CD-FD33-1E4C1A1B5361}"/>
              </a:ext>
            </a:extLst>
          </p:cNvPr>
          <p:cNvSpPr>
            <a:spLocks noGrp="1"/>
          </p:cNvSpPr>
          <p:nvPr>
            <p:ph sz="half" idx="2"/>
          </p:nvPr>
        </p:nvSpPr>
        <p:spPr/>
        <p:txBody>
          <a:bodyPr/>
          <a:lstStyle/>
          <a:p>
            <a:r>
              <a:rPr lang="en-US" dirty="0"/>
              <a:t>Handbook</a:t>
            </a:r>
          </a:p>
          <a:p>
            <a:r>
              <a:rPr lang="en-US" dirty="0"/>
              <a:t>Slideshow</a:t>
            </a:r>
          </a:p>
          <a:p>
            <a:r>
              <a:rPr lang="en-US" dirty="0"/>
              <a:t>Submit photos &amp; captions,</a:t>
            </a:r>
          </a:p>
          <a:p>
            <a:r>
              <a:rPr lang="en-US" dirty="0"/>
              <a:t>Helpful links</a:t>
            </a:r>
          </a:p>
          <a:p>
            <a:r>
              <a:rPr lang="en-US" dirty="0"/>
              <a:t>DVIDS</a:t>
            </a:r>
          </a:p>
          <a:p>
            <a:r>
              <a:rPr lang="en-US" dirty="0"/>
              <a:t>Social Media links</a:t>
            </a:r>
          </a:p>
          <a:p>
            <a:r>
              <a:rPr lang="en-US" dirty="0"/>
              <a:t>Examples</a:t>
            </a:r>
          </a:p>
          <a:p>
            <a:r>
              <a:rPr lang="en-US" dirty="0"/>
              <a:t>Additional Duty Appointment Sample</a:t>
            </a:r>
          </a:p>
        </p:txBody>
      </p:sp>
      <p:sp>
        <p:nvSpPr>
          <p:cNvPr id="5" name="Rectangle 4">
            <a:extLst>
              <a:ext uri="{FF2B5EF4-FFF2-40B4-BE49-F238E27FC236}">
                <a16:creationId xmlns:a16="http://schemas.microsoft.com/office/drawing/2014/main" id="{C1862480-5A45-8EB5-1F3C-E0F42D12638C}"/>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A985EA0-D38F-6ECD-5F1A-7DFEA6A6280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102</a:t>
            </a:r>
            <a:endParaRPr lang="en-US" dirty="0">
              <a:solidFill>
                <a:schemeClr val="bg1"/>
              </a:solidFill>
            </a:endParaRPr>
          </a:p>
        </p:txBody>
      </p:sp>
      <p:sp>
        <p:nvSpPr>
          <p:cNvPr id="3" name="TextBox 2">
            <a:extLst>
              <a:ext uri="{FF2B5EF4-FFF2-40B4-BE49-F238E27FC236}">
                <a16:creationId xmlns:a16="http://schemas.microsoft.com/office/drawing/2014/main" id="{C1BD7715-BA76-22E8-C4E8-F6A8BE2F2127}"/>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Final Notes/ Basic UPAR Training</a:t>
            </a:r>
            <a:endParaRPr lang="en-US" sz="1000" dirty="0">
              <a:solidFill>
                <a:schemeClr val="bg1"/>
              </a:solidFill>
              <a:cs typeface="Arial"/>
            </a:endParaRPr>
          </a:p>
        </p:txBody>
      </p:sp>
      <p:sp>
        <p:nvSpPr>
          <p:cNvPr id="9" name="TextBox 8">
            <a:extLst>
              <a:ext uri="{FF2B5EF4-FFF2-40B4-BE49-F238E27FC236}">
                <a16:creationId xmlns:a16="http://schemas.microsoft.com/office/drawing/2014/main" id="{DF02EC46-A6D3-BCB0-371F-671AD5B78F16}"/>
              </a:ext>
            </a:extLst>
          </p:cNvPr>
          <p:cNvSpPr txBox="1"/>
          <p:nvPr/>
        </p:nvSpPr>
        <p:spPr>
          <a:xfrm>
            <a:off x="585721" y="5527600"/>
            <a:ext cx="4976879" cy="646331"/>
          </a:xfrm>
          <a:prstGeom prst="rect">
            <a:avLst/>
          </a:prstGeom>
          <a:noFill/>
        </p:spPr>
        <p:txBody>
          <a:bodyPr wrap="square">
            <a:spAutoFit/>
          </a:bodyPr>
          <a:lstStyle/>
          <a:p>
            <a:pPr algn="ctr"/>
            <a:r>
              <a:rPr lang="en-US" dirty="0">
                <a:hlinkClick r:id="rId3"/>
              </a:rPr>
              <a:t>https://dod.hawaii.gov/hawaii-national-guard-unit-public-affairs-representative-program/</a:t>
            </a:r>
            <a:endParaRPr lang="en-US" dirty="0"/>
          </a:p>
        </p:txBody>
      </p:sp>
    </p:spTree>
    <p:extLst>
      <p:ext uri="{BB962C8B-B14F-4D97-AF65-F5344CB8AC3E}">
        <p14:creationId xmlns:p14="http://schemas.microsoft.com/office/powerpoint/2010/main" val="41282443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Contact</a:t>
            </a:r>
            <a:endParaRPr lang="en-US" dirty="0"/>
          </a:p>
        </p:txBody>
      </p:sp>
      <p:sp>
        <p:nvSpPr>
          <p:cNvPr id="3" name="Content Placeholder 2">
            <a:extLst>
              <a:ext uri="{FF2B5EF4-FFF2-40B4-BE49-F238E27FC236}">
                <a16:creationId xmlns:a16="http://schemas.microsoft.com/office/drawing/2014/main" id="{89E8A978-888B-1CC7-D678-1B7F2D8D8DC5}"/>
              </a:ext>
            </a:extLst>
          </p:cNvPr>
          <p:cNvSpPr>
            <a:spLocks noGrp="1"/>
          </p:cNvSpPr>
          <p:nvPr>
            <p:ph idx="1"/>
          </p:nvPr>
        </p:nvSpPr>
        <p:spPr/>
        <p:txBody>
          <a:bodyPr lIns="91440" tIns="45720" rIns="91440" bIns="45720" anchor="t"/>
          <a:lstStyle/>
          <a:p>
            <a:pPr marL="0" indent="0" algn="ctr">
              <a:spcBef>
                <a:spcPct val="0"/>
              </a:spcBef>
              <a:buNone/>
            </a:pPr>
            <a:r>
              <a:rPr lang="en-US" dirty="0">
                <a:cs typeface="Arial"/>
              </a:rPr>
              <a:t>State PAO: (808) 441-7000</a:t>
            </a:r>
          </a:p>
          <a:p>
            <a:pPr marL="0" indent="0" algn="ctr">
              <a:spcBef>
                <a:spcPct val="0"/>
              </a:spcBef>
              <a:buNone/>
            </a:pPr>
            <a:r>
              <a:rPr lang="en-US" dirty="0">
                <a:cs typeface="Arial"/>
              </a:rPr>
              <a:t>Email: Rachel.s.blaire.civ@army.mil, Rachel.s.blaire@hawaii.gov or </a:t>
            </a:r>
          </a:p>
          <a:p>
            <a:pPr marL="0" indent="0" algn="ctr">
              <a:spcBef>
                <a:spcPct val="0"/>
              </a:spcBef>
              <a:buNone/>
            </a:pPr>
            <a:r>
              <a:rPr lang="en-US" dirty="0">
                <a:cs typeface="Arial"/>
              </a:rPr>
              <a:t>dod.pao.all@hawaii.gov</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fire in the sky&#10;&#10;Description automatically generated">
            <a:extLst>
              <a:ext uri="{FF2B5EF4-FFF2-40B4-BE49-F238E27FC236}">
                <a16:creationId xmlns:a16="http://schemas.microsoft.com/office/drawing/2014/main" id="{718BDF3C-81DA-3743-5CDD-0371463F1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0550" y="3874837"/>
            <a:ext cx="3390900" cy="2251327"/>
          </a:xfrm>
          <a:prstGeom prst="rect">
            <a:avLst/>
          </a:prstGeom>
        </p:spPr>
      </p:pic>
      <p:sp>
        <p:nvSpPr>
          <p:cNvPr id="8" name="TextBox 7">
            <a:extLst>
              <a:ext uri="{FF2B5EF4-FFF2-40B4-BE49-F238E27FC236}">
                <a16:creationId xmlns:a16="http://schemas.microsoft.com/office/drawing/2014/main" id="{9DC7E53C-74D4-86B3-756B-5DE68CFA04F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103</a:t>
            </a:r>
            <a:endParaRPr lang="en-US" dirty="0">
              <a:solidFill>
                <a:schemeClr val="bg1"/>
              </a:solidFill>
            </a:endParaRPr>
          </a:p>
        </p:txBody>
      </p:sp>
      <p:sp>
        <p:nvSpPr>
          <p:cNvPr id="6" name="TextBox 5">
            <a:extLst>
              <a:ext uri="{FF2B5EF4-FFF2-40B4-BE49-F238E27FC236}">
                <a16:creationId xmlns:a16="http://schemas.microsoft.com/office/drawing/2014/main" id="{F3248382-82DA-F31C-A01C-4B0D2EBECAF7}"/>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Final Notes/ Basic UPAR Training</a:t>
            </a:r>
            <a:endParaRPr lang="en-US" sz="1000" dirty="0">
              <a:solidFill>
                <a:schemeClr val="bg1"/>
              </a:solidFill>
              <a:cs typeface="Arial"/>
            </a:endParaRPr>
          </a:p>
        </p:txBody>
      </p:sp>
    </p:spTree>
    <p:extLst>
      <p:ext uri="{BB962C8B-B14F-4D97-AF65-F5344CB8AC3E}">
        <p14:creationId xmlns:p14="http://schemas.microsoft.com/office/powerpoint/2010/main" val="33961304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D0AA8-E136-B108-BA9C-C2A03258F8B1}"/>
              </a:ext>
            </a:extLst>
          </p:cNvPr>
          <p:cNvSpPr>
            <a:spLocks noGrp="1"/>
          </p:cNvSpPr>
          <p:nvPr>
            <p:ph type="title"/>
          </p:nvPr>
        </p:nvSpPr>
        <p:spPr/>
        <p:txBody>
          <a:bodyPr/>
          <a:lstStyle/>
          <a:p>
            <a:r>
              <a:rPr lang="en-US" b="1" dirty="0"/>
              <a:t>HIDOD Social Media Class</a:t>
            </a:r>
          </a:p>
        </p:txBody>
      </p:sp>
      <p:sp>
        <p:nvSpPr>
          <p:cNvPr id="3" name="Content Placeholder 2">
            <a:extLst>
              <a:ext uri="{FF2B5EF4-FFF2-40B4-BE49-F238E27FC236}">
                <a16:creationId xmlns:a16="http://schemas.microsoft.com/office/drawing/2014/main" id="{BD0B11C9-D826-2CD6-27C6-64E977F6BB83}"/>
              </a:ext>
            </a:extLst>
          </p:cNvPr>
          <p:cNvSpPr>
            <a:spLocks noGrp="1"/>
          </p:cNvSpPr>
          <p:nvPr>
            <p:ph idx="1"/>
          </p:nvPr>
        </p:nvSpPr>
        <p:spPr/>
        <p:txBody>
          <a:bodyPr/>
          <a:lstStyle/>
          <a:p>
            <a:pPr marL="0" indent="0">
              <a:buNone/>
            </a:pPr>
            <a:r>
              <a:rPr lang="en-US" dirty="0"/>
              <a:t>If you are an admin on your unit's social media page, please contact PAO Information Specialist </a:t>
            </a:r>
            <a:r>
              <a:rPr lang="pt-BR" dirty="0"/>
              <a:t>Ruben Duldulao:</a:t>
            </a:r>
          </a:p>
          <a:p>
            <a:r>
              <a:rPr lang="pt-BR" dirty="0">
                <a:hlinkClick r:id="rId2"/>
              </a:rPr>
              <a:t>ruben.duldulao@hawaii.gov</a:t>
            </a:r>
            <a:endParaRPr lang="pt-BR" dirty="0"/>
          </a:p>
          <a:p>
            <a:r>
              <a:rPr lang="pt-BR" dirty="0"/>
              <a:t>(808) 441-7000</a:t>
            </a:r>
          </a:p>
          <a:p>
            <a:pPr marL="0" indent="0">
              <a:buNone/>
            </a:pPr>
            <a:endParaRPr lang="pt-BR" dirty="0"/>
          </a:p>
          <a:p>
            <a:pPr marL="0" indent="0">
              <a:buNone/>
            </a:pPr>
            <a:r>
              <a:rPr lang="pt-BR" dirty="0"/>
              <a:t>30 minute virtual class on social media </a:t>
            </a:r>
            <a:endParaRPr lang="en-US" dirty="0"/>
          </a:p>
        </p:txBody>
      </p:sp>
      <p:sp>
        <p:nvSpPr>
          <p:cNvPr id="4" name="Rectangle 3">
            <a:extLst>
              <a:ext uri="{FF2B5EF4-FFF2-40B4-BE49-F238E27FC236}">
                <a16:creationId xmlns:a16="http://schemas.microsoft.com/office/drawing/2014/main" id="{FC21A04E-908F-8551-6A80-F4F3BDDAAEB4}"/>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D5EEDE0-0F72-4A1C-0DDF-18F54219D87A}"/>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104</a:t>
            </a:r>
            <a:endParaRPr lang="en-US" dirty="0">
              <a:solidFill>
                <a:schemeClr val="bg1"/>
              </a:solidFill>
            </a:endParaRPr>
          </a:p>
        </p:txBody>
      </p:sp>
      <p:sp>
        <p:nvSpPr>
          <p:cNvPr id="7" name="TextBox 6">
            <a:extLst>
              <a:ext uri="{FF2B5EF4-FFF2-40B4-BE49-F238E27FC236}">
                <a16:creationId xmlns:a16="http://schemas.microsoft.com/office/drawing/2014/main" id="{B8743B3B-FC51-0213-9F00-4697567865AF}"/>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Final Notes/ Basic UPAR Training</a:t>
            </a:r>
            <a:endParaRPr lang="en-US" sz="1000" dirty="0">
              <a:solidFill>
                <a:schemeClr val="bg1"/>
              </a:solidFill>
              <a:cs typeface="Arial"/>
            </a:endParaRPr>
          </a:p>
        </p:txBody>
      </p:sp>
    </p:spTree>
    <p:extLst>
      <p:ext uri="{BB962C8B-B14F-4D97-AF65-F5344CB8AC3E}">
        <p14:creationId xmlns:p14="http://schemas.microsoft.com/office/powerpoint/2010/main" val="8799372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AAR</a:t>
            </a:r>
            <a:endParaRPr lang="en-US" dirty="0"/>
          </a:p>
        </p:txBody>
      </p:sp>
      <p:pic>
        <p:nvPicPr>
          <p:cNvPr id="8" name="Content Placeholder 7" descr="Qr code&#10;&#10;Description automatically generated">
            <a:extLst>
              <a:ext uri="{FF2B5EF4-FFF2-40B4-BE49-F238E27FC236}">
                <a16:creationId xmlns:a16="http://schemas.microsoft.com/office/drawing/2014/main" id="{9861314E-4583-12CA-5B30-DE5869C1AFF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87855" y="1417638"/>
            <a:ext cx="3616289" cy="4496253"/>
          </a:xfrm>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2172313-7CDE-261B-DF41-015A9EBF62A5}"/>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105</a:t>
            </a:r>
            <a:endParaRPr lang="en-US" dirty="0">
              <a:solidFill>
                <a:schemeClr val="bg1"/>
              </a:solidFill>
            </a:endParaRPr>
          </a:p>
        </p:txBody>
      </p:sp>
      <p:sp>
        <p:nvSpPr>
          <p:cNvPr id="3" name="TextBox 2">
            <a:extLst>
              <a:ext uri="{FF2B5EF4-FFF2-40B4-BE49-F238E27FC236}">
                <a16:creationId xmlns:a16="http://schemas.microsoft.com/office/drawing/2014/main" id="{5D3572D0-4AAA-5890-CF58-CF6CABB381D5}"/>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Final Notes/ Basic UPAR Training</a:t>
            </a:r>
            <a:endParaRPr lang="en-US" sz="1000" dirty="0">
              <a:solidFill>
                <a:schemeClr val="bg1"/>
              </a:solidFill>
              <a:cs typeface="Arial"/>
            </a:endParaRPr>
          </a:p>
        </p:txBody>
      </p:sp>
    </p:spTree>
    <p:extLst>
      <p:ext uri="{BB962C8B-B14F-4D97-AF65-F5344CB8AC3E}">
        <p14:creationId xmlns:p14="http://schemas.microsoft.com/office/powerpoint/2010/main" val="3467220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Misc. &amp; Things to Consider</a:t>
            </a:r>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idx="1"/>
          </p:nvPr>
        </p:nvSpPr>
        <p:spPr bwMode="auto">
          <a:noFill/>
        </p:spPr>
        <p:txBody>
          <a:bodyPr vert="horz" wrap="square" lIns="91440" tIns="45720" rIns="91440" bIns="45720" numCol="1" anchor="t" anchorCtr="0" compatLnSpc="1">
            <a:prstTxWarp prst="textNoShape">
              <a:avLst/>
            </a:prstTxWarp>
          </a:bodyPr>
          <a:lstStyle/>
          <a:p>
            <a:pPr marL="0" indent="0">
              <a:buNone/>
            </a:pPr>
            <a:r>
              <a:rPr lang="en-US" sz="1800" b="1" dirty="0"/>
              <a:t>Parental Permissions</a:t>
            </a:r>
            <a:endParaRPr lang="en-US" sz="1800" b="1" dirty="0">
              <a:cs typeface="Arial"/>
            </a:endParaRPr>
          </a:p>
          <a:p>
            <a:pPr marL="285750" indent="-285750">
              <a:buFont typeface="Arial"/>
              <a:buChar char="•"/>
            </a:pPr>
            <a:r>
              <a:rPr lang="en-US" sz="1800" dirty="0"/>
              <a:t>Photos of children during family day or community day events must have parental permission prior to releasing</a:t>
            </a:r>
            <a:endParaRPr lang="en-US" sz="1800" dirty="0">
              <a:cs typeface="Arial"/>
            </a:endParaRPr>
          </a:p>
          <a:p>
            <a:pPr marL="285750" indent="-285750">
              <a:buFont typeface="Arial"/>
              <a:buChar char="•"/>
            </a:pPr>
            <a:r>
              <a:rPr lang="en-US" sz="1800" dirty="0"/>
              <a:t>Photo/video release form at PAO office</a:t>
            </a:r>
            <a:endParaRPr lang="en-US" sz="1800" dirty="0">
              <a:cs typeface="Arial"/>
            </a:endParaRPr>
          </a:p>
          <a:p>
            <a:pPr lvl="1">
              <a:buFont typeface="Arial"/>
            </a:pPr>
            <a:endParaRPr lang="en-US" sz="1800" dirty="0"/>
          </a:p>
          <a:p>
            <a:pPr marL="0" indent="0">
              <a:buNone/>
            </a:pPr>
            <a:r>
              <a:rPr lang="en-US" sz="1800" b="1" dirty="0"/>
              <a:t>Copyright and Fair Use of your products</a:t>
            </a:r>
          </a:p>
          <a:p>
            <a:pPr marL="285750" indent="-285750">
              <a:buFont typeface="Arial"/>
              <a:buChar char="•"/>
            </a:pPr>
            <a:r>
              <a:rPr lang="en-US" sz="1800" dirty="0"/>
              <a:t>If you are a service member, working with government equipment, and/or on government time, you cannot copyright your work </a:t>
            </a:r>
            <a:r>
              <a:rPr lang="en-US" sz="1800" i="1" dirty="0"/>
              <a:t>- it belongs to the government</a:t>
            </a:r>
            <a:endParaRPr lang="en-US" sz="1800" i="1" dirty="0">
              <a:cs typeface="Arial"/>
            </a:endParaRPr>
          </a:p>
          <a:p>
            <a:pPr lvl="1">
              <a:buFont typeface="Arial"/>
            </a:pPr>
            <a:endParaRPr lang="en-US" sz="1800" dirty="0"/>
          </a:p>
          <a:p>
            <a:pPr marL="0" indent="0">
              <a:buNone/>
            </a:pPr>
            <a:r>
              <a:rPr lang="en-US" sz="1800" b="1" dirty="0"/>
              <a:t>FOIA (Freedom of Information Act)</a:t>
            </a:r>
          </a:p>
          <a:p>
            <a:pPr marL="0" indent="0">
              <a:buNone/>
            </a:pPr>
            <a:r>
              <a:rPr lang="en-US" sz="1800" dirty="0"/>
              <a:t>Allows members of the public who follow the rules (</a:t>
            </a:r>
            <a:r>
              <a:rPr lang="en-US" sz="1800" i="1" dirty="0"/>
              <a:t>established by proper authority</a:t>
            </a:r>
            <a:r>
              <a:rPr lang="en-US" sz="1800" dirty="0"/>
              <a:t>) to request a record without it being withheld unless the record is exempt</a:t>
            </a:r>
            <a:endParaRPr lang="en-US" sz="1800" dirty="0">
              <a:cs typeface="Arial"/>
            </a:endParaRPr>
          </a:p>
          <a:p>
            <a:pPr marL="285750" indent="-285750">
              <a:buFont typeface="Arial"/>
              <a:buChar char="•"/>
            </a:pPr>
            <a:r>
              <a:rPr lang="en-US" sz="1800" dirty="0"/>
              <a:t>Every large unit has a FOIA Rep, </a:t>
            </a:r>
            <a:r>
              <a:rPr lang="en-US" sz="1800" b="1" dirty="0"/>
              <a:t>UPARs may assist </a:t>
            </a:r>
            <a:r>
              <a:rPr lang="en-US" sz="1800" dirty="0"/>
              <a:t>in gathering info, but </a:t>
            </a:r>
            <a:r>
              <a:rPr lang="en-US" sz="1800" b="1" dirty="0"/>
              <a:t>never lead FOIA</a:t>
            </a:r>
            <a:r>
              <a:rPr lang="en-US" sz="1800" dirty="0"/>
              <a:t> responses</a:t>
            </a:r>
            <a:endParaRPr lang="en-US" sz="1800" dirty="0">
              <a:cs typeface="Arial"/>
            </a:endParaRPr>
          </a:p>
          <a:p>
            <a:pPr marL="285750" indent="-285750">
              <a:buFont typeface="Arial"/>
              <a:buChar char="•"/>
            </a:pPr>
            <a:r>
              <a:rPr lang="en-US" sz="1800" dirty="0">
                <a:cs typeface="Arial"/>
              </a:rPr>
              <a:t>Do not forward bad or inappropriate photos, please delete them </a:t>
            </a:r>
          </a:p>
          <a:p>
            <a:pPr>
              <a:buFont typeface="Arial"/>
              <a:buChar char="•"/>
            </a:pPr>
            <a:endParaRPr lang="en-US" sz="1800" dirty="0">
              <a:cs typeface="Arial"/>
            </a:endParaRPr>
          </a:p>
          <a:p>
            <a:pPr lvl="1">
              <a:buFont typeface="Arial"/>
              <a:buChar char="–"/>
            </a:pPr>
            <a:endParaRPr lang="en-US" sz="1800" dirty="0">
              <a:cs typeface="Arial"/>
            </a:endParaRPr>
          </a:p>
          <a:p>
            <a:pPr>
              <a:buFont typeface="Arial"/>
              <a:buChar char="•"/>
            </a:pPr>
            <a:endParaRPr lang="en-US" sz="1800" dirty="0">
              <a:cs typeface="Arial"/>
            </a:endParaRPr>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F93E44B-3AB9-A004-6351-3AC1BCEDD15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10</a:t>
            </a:r>
          </a:p>
        </p:txBody>
      </p:sp>
      <p:sp>
        <p:nvSpPr>
          <p:cNvPr id="4" name="TextBox 3">
            <a:extLst>
              <a:ext uri="{FF2B5EF4-FFF2-40B4-BE49-F238E27FC236}">
                <a16:creationId xmlns:a16="http://schemas.microsoft.com/office/drawing/2014/main" id="{1620F085-4BC6-F407-5099-460330B16AA7}"/>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1798523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Where the PA steps in</a:t>
            </a:r>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sz="half" idx="1"/>
          </p:nvPr>
        </p:nvSpPr>
        <p:spPr bwMode="auto">
          <a:noFill/>
        </p:spPr>
        <p:txBody>
          <a:bodyPr vert="horz" wrap="square" lIns="91440" tIns="45720" rIns="91440" bIns="45720" numCol="1" anchor="t" anchorCtr="0" compatLnSpc="1">
            <a:prstTxWarp prst="textNoShape">
              <a:avLst/>
            </a:prstTxWarp>
          </a:bodyPr>
          <a:lstStyle/>
          <a:p>
            <a:pPr>
              <a:buFont typeface="Arial"/>
              <a:buChar char="•"/>
            </a:pPr>
            <a:r>
              <a:rPr lang="en-US" sz="2400" dirty="0"/>
              <a:t>Privacy Act and PII</a:t>
            </a:r>
          </a:p>
          <a:p>
            <a:r>
              <a:rPr lang="en-US" sz="2400" dirty="0"/>
              <a:t>HIPAA </a:t>
            </a:r>
          </a:p>
          <a:p>
            <a:r>
              <a:rPr lang="en-US" sz="2400" dirty="0"/>
              <a:t>Deaths, Incidents and Accidents</a:t>
            </a:r>
          </a:p>
          <a:p>
            <a:r>
              <a:rPr lang="en-US" sz="2400" dirty="0"/>
              <a:t>Criminal Matters and Investigations</a:t>
            </a:r>
          </a:p>
          <a:p>
            <a:r>
              <a:rPr lang="en-US" sz="2400" dirty="0"/>
              <a:t>Let PAO handle these matters</a:t>
            </a:r>
          </a:p>
          <a:p>
            <a:r>
              <a:rPr lang="en-US" sz="2400" dirty="0"/>
              <a:t>PAO has specific training</a:t>
            </a:r>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National Guard humvee rolls over on I-80 - ABC7 Chicago">
            <a:extLst>
              <a:ext uri="{FF2B5EF4-FFF2-40B4-BE49-F238E27FC236}">
                <a16:creationId xmlns:a16="http://schemas.microsoft.com/office/drawing/2014/main" id="{BFF12AF3-BC76-DB55-76BE-FFD2C0A72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538" y="1598968"/>
            <a:ext cx="5381828" cy="30849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D74C4EB-7139-9922-2A21-4575CCB9423A}"/>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11</a:t>
            </a:r>
          </a:p>
        </p:txBody>
      </p:sp>
      <p:sp>
        <p:nvSpPr>
          <p:cNvPr id="4" name="Content Placeholder 2">
            <a:extLst>
              <a:ext uri="{FF2B5EF4-FFF2-40B4-BE49-F238E27FC236}">
                <a16:creationId xmlns:a16="http://schemas.microsoft.com/office/drawing/2014/main" id="{AE032CDE-EC77-8C31-5A41-27947C66FED7}"/>
              </a:ext>
            </a:extLst>
          </p:cNvPr>
          <p:cNvSpPr txBox="1">
            <a:spLocks/>
          </p:cNvSpPr>
          <p:nvPr/>
        </p:nvSpPr>
        <p:spPr bwMode="auto">
          <a:xfrm>
            <a:off x="582083" y="4923279"/>
            <a:ext cx="11004550" cy="1202796"/>
          </a:xfrm>
          <a:prstGeom prst="rect">
            <a:avLst/>
          </a:prstGeom>
          <a:noFill/>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buFontTx/>
              <a:buNone/>
            </a:pPr>
            <a:r>
              <a:rPr lang="en-US" sz="2400" kern="0" dirty="0"/>
              <a:t>If unit or UPAR does speak to media after an incident: Notify Public Affairs immediately</a:t>
            </a:r>
            <a:endParaRPr lang="en-US" sz="2400" kern="0" dirty="0">
              <a:cs typeface="Arial"/>
            </a:endParaRPr>
          </a:p>
        </p:txBody>
      </p:sp>
      <p:sp>
        <p:nvSpPr>
          <p:cNvPr id="5" name="TextBox 4">
            <a:extLst>
              <a:ext uri="{FF2B5EF4-FFF2-40B4-BE49-F238E27FC236}">
                <a16:creationId xmlns:a16="http://schemas.microsoft.com/office/drawing/2014/main" id="{655442FF-718C-5E0F-0343-F83D498014C0}"/>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3146089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sky, outdoor, grass&#10;&#10;Description automatically generated">
            <a:extLst>
              <a:ext uri="{FF2B5EF4-FFF2-40B4-BE49-F238E27FC236}">
                <a16:creationId xmlns:a16="http://schemas.microsoft.com/office/drawing/2014/main" id="{10A479D5-3475-3143-BD3B-1F1170A13B5B}"/>
              </a:ext>
            </a:extLst>
          </p:cNvPr>
          <p:cNvPicPr>
            <a:picLocks noChangeAspect="1"/>
          </p:cNvPicPr>
          <p:nvPr/>
        </p:nvPicPr>
        <p:blipFill rotWithShape="1">
          <a:blip r:embed="rId3">
            <a:extLst>
              <a:ext uri="{28A0092B-C50C-407E-A947-70E740481C1C}">
                <a14:useLocalDpi xmlns:a14="http://schemas.microsoft.com/office/drawing/2010/main" val="0"/>
              </a:ext>
            </a:extLst>
          </a:blip>
          <a:srcRect l="5818" r="1911" b="1"/>
          <a:stretch/>
        </p:blipFill>
        <p:spPr>
          <a:xfrm>
            <a:off x="3959224" y="10"/>
            <a:ext cx="8234110" cy="6944600"/>
          </a:xfrm>
          <a:prstGeom prst="rect">
            <a:avLst/>
          </a:prstGeom>
        </p:spPr>
      </p:pic>
      <p:sp>
        <p:nvSpPr>
          <p:cNvPr id="9" name="Rectangle 8">
            <a:extLst>
              <a:ext uri="{FF2B5EF4-FFF2-40B4-BE49-F238E27FC236}">
                <a16:creationId xmlns:a16="http://schemas.microsoft.com/office/drawing/2014/main" id="{0DF7FC65-369B-B544-92D0-EF1A394C0C79}"/>
              </a:ext>
            </a:extLst>
          </p:cNvPr>
          <p:cNvSpPr/>
          <p:nvPr/>
        </p:nvSpPr>
        <p:spPr>
          <a:xfrm>
            <a:off x="-6625" y="1"/>
            <a:ext cx="4045224" cy="6875810"/>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961709-C386-1745-BBAA-62D4422C4148}"/>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027A9-A0A3-AF47-A57F-A2AEAE5A80D3}"/>
              </a:ext>
            </a:extLst>
          </p:cNvPr>
          <p:cNvSpPr/>
          <p:nvPr/>
        </p:nvSpPr>
        <p:spPr>
          <a:xfrm>
            <a:off x="588434" y="3426883"/>
            <a:ext cx="3448049" cy="1985159"/>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en-US" sz="1400" dirty="0">
                <a:solidFill>
                  <a:schemeClr val="bg1">
                    <a:lumMod val="85000"/>
                  </a:schemeClr>
                </a:solidFill>
              </a:rPr>
              <a:t>In the beginning</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Policy</a:t>
            </a:r>
          </a:p>
          <a:p>
            <a:pPr marL="285750" indent="-285750">
              <a:buFont typeface="Arial" panose="020B0604020202020204" pitchFamily="34" charset="0"/>
              <a:buChar char="•"/>
            </a:pPr>
            <a:r>
              <a:rPr lang="en-US" altLang="en-US" sz="1400" b="1" u="sng" dirty="0">
                <a:solidFill>
                  <a:schemeClr val="accent5">
                    <a:lumMod val="50000"/>
                  </a:schemeClr>
                </a:solidFill>
                <a:latin typeface="Arial"/>
                <a:cs typeface="Arial"/>
              </a:rPr>
              <a:t>UPAR Responsibilities</a:t>
            </a:r>
          </a:p>
          <a:p>
            <a:pPr marL="285750" indent="-285750">
              <a:buFont typeface="Arial" panose="020B0604020202020204" pitchFamily="34" charset="0"/>
              <a:buChar char="•"/>
            </a:pPr>
            <a:r>
              <a:rPr lang="en-US" altLang="en-US" sz="1400" b="1" dirty="0">
                <a:solidFill>
                  <a:schemeClr val="tx1">
                    <a:lumMod val="65000"/>
                    <a:lumOff val="35000"/>
                  </a:schemeClr>
                </a:solidFill>
                <a:latin typeface="Arial"/>
                <a:cs typeface="Arial"/>
              </a:rPr>
              <a:t>Public Affairs Planning</a:t>
            </a:r>
          </a:p>
          <a:p>
            <a:pPr marL="285750" indent="-285750">
              <a:buFont typeface="Arial" panose="020B0604020202020204" pitchFamily="34" charset="0"/>
              <a:buChar char="•"/>
            </a:pPr>
            <a:r>
              <a:rPr lang="en-US" altLang="en-US" sz="1400" b="1" dirty="0">
                <a:solidFill>
                  <a:schemeClr val="tx1">
                    <a:lumMod val="65000"/>
                    <a:lumOff val="35000"/>
                  </a:schemeClr>
                </a:solidFill>
              </a:rPr>
              <a:t>Public Affairs Liaison</a:t>
            </a:r>
          </a:p>
          <a:p>
            <a:pPr marL="285750" indent="-285750">
              <a:buFont typeface="Arial" panose="020B0604020202020204" pitchFamily="34" charset="0"/>
              <a:buChar char="•"/>
            </a:pPr>
            <a:r>
              <a:rPr lang="en-US" sz="1300" b="1" dirty="0">
                <a:solidFill>
                  <a:schemeClr val="tx1">
                    <a:lumMod val="65000"/>
                    <a:lumOff val="35000"/>
                  </a:schemeClr>
                </a:solidFill>
                <a:latin typeface="Arial"/>
                <a:cs typeface="Arial"/>
              </a:rPr>
              <a:t>Take Photos, Write Captions, &amp; Get Published</a:t>
            </a:r>
            <a:endParaRPr lang="en-US" sz="1300" b="1" dirty="0">
              <a:solidFill>
                <a:schemeClr val="tx1">
                  <a:lumMod val="65000"/>
                  <a:lumOff val="35000"/>
                </a:schemeClr>
              </a:solidFill>
              <a:cs typeface="Arial"/>
            </a:endParaRPr>
          </a:p>
          <a:p>
            <a:pPr marL="285750" indent="-285750">
              <a:buFont typeface="Arial" panose="020B0604020202020204" pitchFamily="34" charset="0"/>
              <a:buChar char="•"/>
            </a:pPr>
            <a:r>
              <a:rPr lang="en-US" sz="1300" b="1" dirty="0">
                <a:solidFill>
                  <a:schemeClr val="tx1">
                    <a:lumMod val="65000"/>
                    <a:lumOff val="35000"/>
                  </a:schemeClr>
                </a:solidFill>
                <a:latin typeface="Arial"/>
                <a:cs typeface="Arial"/>
              </a:rPr>
              <a:t>Record Basic Video</a:t>
            </a:r>
          </a:p>
          <a:p>
            <a:pPr marL="285750" indent="-285750">
              <a:buFont typeface="Arial" panose="020B0604020202020204" pitchFamily="34" charset="0"/>
              <a:buChar char="•"/>
            </a:pPr>
            <a:r>
              <a:rPr lang="en-US" altLang="en-US" sz="1400" b="1" dirty="0">
                <a:solidFill>
                  <a:schemeClr val="tx1">
                    <a:lumMod val="65000"/>
                    <a:lumOff val="35000"/>
                  </a:schemeClr>
                </a:solidFill>
              </a:rPr>
              <a:t>Final Notes</a:t>
            </a:r>
            <a:endParaRPr lang="en-US" sz="1400" b="1" dirty="0">
              <a:solidFill>
                <a:schemeClr val="tx1">
                  <a:lumMod val="65000"/>
                  <a:lumOff val="35000"/>
                </a:schemeClr>
              </a:solidFill>
            </a:endParaRPr>
          </a:p>
        </p:txBody>
      </p:sp>
      <p:sp>
        <p:nvSpPr>
          <p:cNvPr id="10" name="Pentagon 9">
            <a:extLst>
              <a:ext uri="{FF2B5EF4-FFF2-40B4-BE49-F238E27FC236}">
                <a16:creationId xmlns:a16="http://schemas.microsoft.com/office/drawing/2014/main" id="{6D7723F4-0C31-074F-B504-372101A5C982}"/>
              </a:ext>
            </a:extLst>
          </p:cNvPr>
          <p:cNvSpPr/>
          <p:nvPr/>
        </p:nvSpPr>
        <p:spPr>
          <a:xfrm rot="5400000">
            <a:off x="-149126" y="737559"/>
            <a:ext cx="2922917" cy="1447800"/>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xfrm>
            <a:off x="588434" y="274638"/>
            <a:ext cx="10993966"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a:effectLst>
                  <a:glow rad="228600">
                    <a:schemeClr val="accent3">
                      <a:satMod val="175000"/>
                      <a:alpha val="40000"/>
                    </a:schemeClr>
                  </a:glow>
                </a:effectLst>
              </a:rPr>
              <a:t>UPAR RESPONSIBILITIES</a:t>
            </a:r>
          </a:p>
        </p:txBody>
      </p:sp>
      <p:sp>
        <p:nvSpPr>
          <p:cNvPr id="3" name="TextBox 2">
            <a:extLst>
              <a:ext uri="{FF2B5EF4-FFF2-40B4-BE49-F238E27FC236}">
                <a16:creationId xmlns:a16="http://schemas.microsoft.com/office/drawing/2014/main" id="{12B16E1C-18B5-3E54-E461-1CBA34904404}"/>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cs typeface="Arial" panose="020B0604020202020204" pitchFamily="34" charset="0"/>
              </a:rPr>
              <a:t>UPAR Responsibilities / Basic UPAR Training</a:t>
            </a:r>
            <a:endParaRPr lang="en-US" sz="1000" dirty="0"/>
          </a:p>
        </p:txBody>
      </p:sp>
      <p:sp>
        <p:nvSpPr>
          <p:cNvPr id="5" name="TextBox 4">
            <a:extLst>
              <a:ext uri="{FF2B5EF4-FFF2-40B4-BE49-F238E27FC236}">
                <a16:creationId xmlns:a16="http://schemas.microsoft.com/office/drawing/2014/main" id="{55683C0F-9050-93F7-7433-651CA637637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12</a:t>
            </a:r>
          </a:p>
        </p:txBody>
      </p:sp>
    </p:spTree>
    <p:extLst>
      <p:ext uri="{BB962C8B-B14F-4D97-AF65-F5344CB8AC3E}">
        <p14:creationId xmlns:p14="http://schemas.microsoft.com/office/powerpoint/2010/main" val="1815940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B4C86B42-93C5-4744-8C45-1A5CE254FF0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UPAR Responsibilities</a:t>
            </a:r>
          </a:p>
        </p:txBody>
      </p:sp>
      <p:sp>
        <p:nvSpPr>
          <p:cNvPr id="6147" name="Content Placeholder 2">
            <a:extLst>
              <a:ext uri="{FF2B5EF4-FFF2-40B4-BE49-F238E27FC236}">
                <a16:creationId xmlns:a16="http://schemas.microsoft.com/office/drawing/2014/main" id="{72A18FBB-F932-D84C-8CF9-D1D2927FA967}"/>
              </a:ext>
            </a:extLst>
          </p:cNvPr>
          <p:cNvSpPr>
            <a:spLocks noGrp="1"/>
          </p:cNvSpPr>
          <p:nvPr>
            <p:ph idx="1"/>
          </p:nvPr>
        </p:nvSpPr>
        <p:spPr bwMode="auto"/>
        <p:txBody>
          <a:bodyPr vert="horz" wrap="square" lIns="91440" tIns="45720" rIns="91440" bIns="45720" numCol="1" anchor="t" anchorCtr="0" compatLnSpc="1">
            <a:prstTxWarp prst="textNoShape">
              <a:avLst/>
            </a:prstTxWarp>
          </a:bodyPr>
          <a:lstStyle/>
          <a:p>
            <a:pPr marL="457200" indent="-457200">
              <a:spcBef>
                <a:spcPts val="0"/>
              </a:spcBef>
              <a:buAutoNum type="arabicPeriod"/>
              <a:defRPr/>
            </a:pPr>
            <a:r>
              <a:rPr lang="en-US" sz="2400" i="1" dirty="0"/>
              <a:t>Create a Public Affairs Plan – meet with Commander to set goals and create a plan</a:t>
            </a:r>
            <a:endParaRPr lang="en-US" sz="2400" i="1" dirty="0">
              <a:cs typeface="Arial"/>
            </a:endParaRPr>
          </a:p>
          <a:p>
            <a:pPr marL="457200" indent="-457200">
              <a:buAutoNum type="arabicPeriod"/>
              <a:defRPr/>
            </a:pPr>
            <a:r>
              <a:rPr lang="en-US" sz="2400" i="1" dirty="0"/>
              <a:t>Public Affairs Liaison – being the POC for all things public affairs </a:t>
            </a:r>
            <a:endParaRPr lang="en-US" sz="2400" i="1" dirty="0">
              <a:cs typeface="Arial"/>
            </a:endParaRPr>
          </a:p>
          <a:p>
            <a:pPr marL="457200" indent="-457200">
              <a:buAutoNum type="arabicPeriod"/>
              <a:defRPr/>
            </a:pPr>
            <a:r>
              <a:rPr lang="en-US" sz="2400" i="1" dirty="0"/>
              <a:t>Take Photos, Write Captions and Get Published - #1 job </a:t>
            </a:r>
            <a:endParaRPr lang="en-US" sz="2400" i="1" dirty="0">
              <a:cs typeface="Arial"/>
            </a:endParaRPr>
          </a:p>
          <a:p>
            <a:pPr marL="457200" indent="-457200">
              <a:buAutoNum type="arabicPeriod"/>
              <a:defRPr/>
            </a:pPr>
            <a:r>
              <a:rPr lang="en-US" sz="2400" i="1" dirty="0"/>
              <a:t>Record Basic Video – film short clips</a:t>
            </a:r>
            <a:endParaRPr lang="en-US" sz="2400" dirty="0">
              <a:cs typeface="Arial"/>
            </a:endParaRPr>
          </a:p>
          <a:p>
            <a:pPr marL="457200" indent="-457200">
              <a:buAutoNum type="arabicPeriod"/>
              <a:defRPr/>
            </a:pPr>
            <a:r>
              <a:rPr lang="en-US" sz="2400" dirty="0"/>
              <a:t>Media Escort and Preparation – prepare your unit and assist the media</a:t>
            </a:r>
            <a:endParaRPr lang="en-US" sz="2400" dirty="0">
              <a:cs typeface="Arial"/>
            </a:endParaRPr>
          </a:p>
          <a:p>
            <a:pPr marL="457200" indent="-457200">
              <a:buAutoNum type="arabicPeriod"/>
              <a:tabLst>
                <a:tab pos="228600" algn="l"/>
              </a:tabLst>
              <a:defRPr/>
            </a:pPr>
            <a:r>
              <a:rPr lang="en-US" sz="2400" dirty="0"/>
              <a:t>Media Relations – understand the media and prepare for interviews</a:t>
            </a:r>
            <a:endParaRPr lang="en-US" sz="2400" dirty="0">
              <a:cs typeface="Arial"/>
            </a:endParaRPr>
          </a:p>
          <a:p>
            <a:pPr marL="457200" indent="-457200">
              <a:buAutoNum type="arabicPeriod"/>
              <a:tabLst>
                <a:tab pos="228600" algn="l"/>
              </a:tabLst>
              <a:defRPr/>
            </a:pPr>
            <a:r>
              <a:rPr lang="en-US" sz="2400" dirty="0"/>
              <a:t>Command Information – communicating to members of the command</a:t>
            </a:r>
            <a:endParaRPr lang="en-US" sz="2400" dirty="0">
              <a:cs typeface="Arial"/>
            </a:endParaRPr>
          </a:p>
          <a:p>
            <a:pPr marL="457200" indent="-457200">
              <a:buAutoNum type="arabicPeriod"/>
              <a:tabLst>
                <a:tab pos="228600" algn="l"/>
              </a:tabLst>
              <a:defRPr/>
            </a:pPr>
            <a:r>
              <a:rPr lang="en-US" sz="2400" dirty="0"/>
              <a:t>Writing the Story - news story vs feature story</a:t>
            </a:r>
            <a:endParaRPr lang="en-US" sz="2400" dirty="0">
              <a:cs typeface="Arial"/>
            </a:endParaRPr>
          </a:p>
        </p:txBody>
      </p:sp>
      <p:sp>
        <p:nvSpPr>
          <p:cNvPr id="6" name="Rectangle 5">
            <a:extLst>
              <a:ext uri="{FF2B5EF4-FFF2-40B4-BE49-F238E27FC236}">
                <a16:creationId xmlns:a16="http://schemas.microsoft.com/office/drawing/2014/main" id="{87A268BB-E265-9E41-8F43-AEF7B1A0339E}"/>
              </a:ext>
            </a:extLst>
          </p:cNvPr>
          <p:cNvSpPr/>
          <p:nvPr/>
        </p:nvSpPr>
        <p:spPr>
          <a:xfrm>
            <a:off x="0" y="6512168"/>
            <a:ext cx="12192000" cy="345831"/>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4C233A4-2E8B-1EEA-D3A5-54F8E31C97E8}"/>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cs typeface="Arial" panose="020B0604020202020204" pitchFamily="34" charset="0"/>
              </a:rPr>
              <a:t>UPAR Responsibilities / Basic UPAR Training</a:t>
            </a:r>
            <a:endParaRPr lang="en-US" sz="1000" dirty="0"/>
          </a:p>
        </p:txBody>
      </p:sp>
      <p:sp>
        <p:nvSpPr>
          <p:cNvPr id="11" name="TextBox 10">
            <a:extLst>
              <a:ext uri="{FF2B5EF4-FFF2-40B4-BE49-F238E27FC236}">
                <a16:creationId xmlns:a16="http://schemas.microsoft.com/office/drawing/2014/main" id="{EDE35843-03AE-F54B-A4A9-0E86577B313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13</a:t>
            </a:r>
          </a:p>
        </p:txBody>
      </p:sp>
    </p:spTree>
    <p:extLst>
      <p:ext uri="{BB962C8B-B14F-4D97-AF65-F5344CB8AC3E}">
        <p14:creationId xmlns:p14="http://schemas.microsoft.com/office/powerpoint/2010/main" val="2188170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person, military uniform, outdoor, military&#10;&#10;Description automatically generated">
            <a:extLst>
              <a:ext uri="{FF2B5EF4-FFF2-40B4-BE49-F238E27FC236}">
                <a16:creationId xmlns:a16="http://schemas.microsoft.com/office/drawing/2014/main" id="{0A4DB494-F9CF-0542-AEA4-99E9DAB46749}"/>
              </a:ext>
            </a:extLst>
          </p:cNvPr>
          <p:cNvPicPr>
            <a:picLocks noChangeAspect="1"/>
          </p:cNvPicPr>
          <p:nvPr/>
        </p:nvPicPr>
        <p:blipFill rotWithShape="1">
          <a:blip r:embed="rId3">
            <a:extLst>
              <a:ext uri="{28A0092B-C50C-407E-A947-70E740481C1C}">
                <a14:useLocalDpi xmlns:a14="http://schemas.microsoft.com/office/drawing/2010/main" val="0"/>
              </a:ext>
            </a:extLst>
          </a:blip>
          <a:srcRect l="4067" r="10784" b="2"/>
          <a:stretch/>
        </p:blipFill>
        <p:spPr>
          <a:xfrm>
            <a:off x="3969895" y="10"/>
            <a:ext cx="8228730" cy="6925776"/>
          </a:xfrm>
          <a:prstGeom prst="rect">
            <a:avLst/>
          </a:prstGeom>
        </p:spPr>
      </p:pic>
      <p:sp>
        <p:nvSpPr>
          <p:cNvPr id="9" name="Rectangle 8">
            <a:extLst>
              <a:ext uri="{FF2B5EF4-FFF2-40B4-BE49-F238E27FC236}">
                <a16:creationId xmlns:a16="http://schemas.microsoft.com/office/drawing/2014/main" id="{0DF7FC65-369B-B544-92D0-EF1A394C0C79}"/>
              </a:ext>
            </a:extLst>
          </p:cNvPr>
          <p:cNvSpPr/>
          <p:nvPr/>
        </p:nvSpPr>
        <p:spPr>
          <a:xfrm>
            <a:off x="-6625" y="1"/>
            <a:ext cx="4045224" cy="6875810"/>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961709-C386-1745-BBAA-62D4422C4148}"/>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027A9-A0A3-AF47-A57F-A2AEAE5A80D3}"/>
              </a:ext>
            </a:extLst>
          </p:cNvPr>
          <p:cNvSpPr/>
          <p:nvPr/>
        </p:nvSpPr>
        <p:spPr>
          <a:xfrm>
            <a:off x="595200" y="3426884"/>
            <a:ext cx="3446574" cy="1985159"/>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en-US" sz="1400" dirty="0">
                <a:solidFill>
                  <a:schemeClr val="bg1">
                    <a:lumMod val="85000"/>
                  </a:schemeClr>
                </a:solidFill>
              </a:rPr>
              <a:t>In the beginning</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Policy</a:t>
            </a:r>
          </a:p>
          <a:p>
            <a:pPr marL="285750" indent="-285750">
              <a:buFont typeface="Arial" panose="020B0604020202020204" pitchFamily="34" charset="0"/>
              <a:buChar char="•"/>
            </a:pPr>
            <a:r>
              <a:rPr lang="en-US" altLang="en-US" sz="1400" dirty="0">
                <a:solidFill>
                  <a:schemeClr val="bg1">
                    <a:lumMod val="85000"/>
                  </a:schemeClr>
                </a:solidFill>
              </a:rPr>
              <a:t>UPAR Responsibilities</a:t>
            </a:r>
          </a:p>
          <a:p>
            <a:pPr marL="285750" indent="-285750">
              <a:buFont typeface="Arial" panose="020B0604020202020204" pitchFamily="34" charset="0"/>
              <a:buChar char="•"/>
            </a:pPr>
            <a:r>
              <a:rPr lang="en-US" altLang="en-US" sz="1400" b="1" u="sng" dirty="0">
                <a:solidFill>
                  <a:schemeClr val="accent1">
                    <a:lumMod val="50000"/>
                  </a:schemeClr>
                </a:solidFill>
              </a:rPr>
              <a:t>Public Affairs Planning</a:t>
            </a:r>
          </a:p>
          <a:p>
            <a:pPr marL="285750" indent="-285750">
              <a:buFont typeface="Arial" panose="020B0604020202020204" pitchFamily="34" charset="0"/>
              <a:buChar char="•"/>
            </a:pPr>
            <a:r>
              <a:rPr lang="en-US" altLang="en-US" sz="1400" b="1" dirty="0">
                <a:solidFill>
                  <a:schemeClr val="tx1">
                    <a:lumMod val="65000"/>
                    <a:lumOff val="35000"/>
                  </a:schemeClr>
                </a:solidFill>
              </a:rPr>
              <a:t>Public Affairs Liaison</a:t>
            </a:r>
          </a:p>
          <a:p>
            <a:pPr marL="285750" indent="-285750">
              <a:buFont typeface="Arial" panose="020B0604020202020204" pitchFamily="34" charset="0"/>
              <a:buChar char="•"/>
            </a:pPr>
            <a:r>
              <a:rPr lang="en-US" sz="1300" b="1" dirty="0">
                <a:solidFill>
                  <a:schemeClr val="tx1">
                    <a:lumMod val="65000"/>
                    <a:lumOff val="35000"/>
                  </a:schemeClr>
                </a:solidFill>
                <a:latin typeface="Arial"/>
                <a:cs typeface="Arial"/>
              </a:rPr>
              <a:t>Take Photos, Write Captions, &amp; Get Published </a:t>
            </a:r>
            <a:endParaRPr lang="en-US" altLang="en-US" sz="1400" b="1" dirty="0">
              <a:solidFill>
                <a:schemeClr val="tx1">
                  <a:lumMod val="65000"/>
                  <a:lumOff val="35000"/>
                </a:schemeClr>
              </a:solidFill>
              <a:latin typeface="Arial"/>
              <a:cs typeface="Arial"/>
            </a:endParaRPr>
          </a:p>
          <a:p>
            <a:pPr marL="285750" indent="-285750">
              <a:buFont typeface="Arial" panose="020B0604020202020204" pitchFamily="34" charset="0"/>
              <a:buChar char="•"/>
            </a:pPr>
            <a:r>
              <a:rPr lang="en-US" sz="1300" b="1" dirty="0">
                <a:solidFill>
                  <a:schemeClr val="tx1">
                    <a:lumMod val="65000"/>
                    <a:lumOff val="35000"/>
                  </a:schemeClr>
                </a:solidFill>
                <a:latin typeface="Arial"/>
                <a:cs typeface="Arial"/>
              </a:rPr>
              <a:t>Record Basic Video</a:t>
            </a:r>
          </a:p>
          <a:p>
            <a:pPr marL="285750" indent="-285750">
              <a:buFont typeface="Arial" panose="020B0604020202020204" pitchFamily="34" charset="0"/>
              <a:buChar char="•"/>
            </a:pPr>
            <a:r>
              <a:rPr lang="en-US" altLang="en-US" sz="1400" b="1" dirty="0">
                <a:solidFill>
                  <a:schemeClr val="tx1">
                    <a:lumMod val="65000"/>
                    <a:lumOff val="35000"/>
                  </a:schemeClr>
                </a:solidFill>
              </a:rPr>
              <a:t>Final Notes</a:t>
            </a:r>
            <a:endParaRPr lang="en-US" sz="1400" b="1" dirty="0">
              <a:solidFill>
                <a:schemeClr val="tx1">
                  <a:lumMod val="65000"/>
                  <a:lumOff val="35000"/>
                </a:schemeClr>
              </a:solidFill>
            </a:endParaRPr>
          </a:p>
        </p:txBody>
      </p:sp>
      <p:sp>
        <p:nvSpPr>
          <p:cNvPr id="10" name="Pentagon 9">
            <a:extLst>
              <a:ext uri="{FF2B5EF4-FFF2-40B4-BE49-F238E27FC236}">
                <a16:creationId xmlns:a16="http://schemas.microsoft.com/office/drawing/2014/main" id="{6D7723F4-0C31-074F-B504-372101A5C982}"/>
              </a:ext>
            </a:extLst>
          </p:cNvPr>
          <p:cNvSpPr/>
          <p:nvPr/>
        </p:nvSpPr>
        <p:spPr>
          <a:xfrm rot="5400000">
            <a:off x="-152943" y="737559"/>
            <a:ext cx="2922917" cy="1447800"/>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xfrm>
            <a:off x="615845" y="274638"/>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a:effectLst>
                  <a:glow rad="228600">
                    <a:schemeClr val="accent3">
                      <a:satMod val="175000"/>
                      <a:alpha val="40000"/>
                    </a:schemeClr>
                  </a:glow>
                </a:effectLst>
              </a:rPr>
              <a:t>PA PLANNING</a:t>
            </a:r>
          </a:p>
        </p:txBody>
      </p:sp>
      <p:sp>
        <p:nvSpPr>
          <p:cNvPr id="3" name="TextBox 2">
            <a:extLst>
              <a:ext uri="{FF2B5EF4-FFF2-40B4-BE49-F238E27FC236}">
                <a16:creationId xmlns:a16="http://schemas.microsoft.com/office/drawing/2014/main" id="{76374BBB-5524-3371-DE52-49FAAF10524D}"/>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Planning / Basic UPAR Training  </a:t>
            </a:r>
            <a:endParaRPr lang="en-US" sz="1000" dirty="0">
              <a:solidFill>
                <a:schemeClr val="bg1"/>
              </a:solidFill>
              <a:latin typeface="Arial"/>
              <a:cs typeface="Arial"/>
            </a:endParaRPr>
          </a:p>
        </p:txBody>
      </p:sp>
      <p:sp>
        <p:nvSpPr>
          <p:cNvPr id="5" name="TextBox 4">
            <a:extLst>
              <a:ext uri="{FF2B5EF4-FFF2-40B4-BE49-F238E27FC236}">
                <a16:creationId xmlns:a16="http://schemas.microsoft.com/office/drawing/2014/main" id="{72889898-3A4D-6E24-1414-18FE6A545F1B}"/>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14</a:t>
            </a:r>
          </a:p>
        </p:txBody>
      </p:sp>
    </p:spTree>
    <p:extLst>
      <p:ext uri="{BB962C8B-B14F-4D97-AF65-F5344CB8AC3E}">
        <p14:creationId xmlns:p14="http://schemas.microsoft.com/office/powerpoint/2010/main" val="3041992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bar&#10;&#10;Description automatically generated with medium confidence">
            <a:extLst>
              <a:ext uri="{FF2B5EF4-FFF2-40B4-BE49-F238E27FC236}">
                <a16:creationId xmlns:a16="http://schemas.microsoft.com/office/drawing/2014/main" id="{0D93DF10-83EE-0647-9614-77CFD581A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1124" y="1600372"/>
            <a:ext cx="6821276" cy="4529328"/>
          </a:xfrm>
          <a:prstGeom prst="rect">
            <a:avLst/>
          </a:prstGeom>
        </p:spPr>
      </p:pic>
      <p:sp>
        <p:nvSpPr>
          <p:cNvPr id="38913" name="Title 1">
            <a:extLst>
              <a:ext uri="{FF2B5EF4-FFF2-40B4-BE49-F238E27FC236}">
                <a16:creationId xmlns:a16="http://schemas.microsoft.com/office/drawing/2014/main" id="{C4F7B91B-5473-A743-AADB-073F4A73FFB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PA Planning</a:t>
            </a:r>
            <a:endParaRPr lang="en-US" altLang="en-US" sz="1800" b="1" i="1" dirty="0"/>
          </a:p>
        </p:txBody>
      </p:sp>
      <p:sp>
        <p:nvSpPr>
          <p:cNvPr id="38914" name="Content Placeholder 2">
            <a:extLst>
              <a:ext uri="{FF2B5EF4-FFF2-40B4-BE49-F238E27FC236}">
                <a16:creationId xmlns:a16="http://schemas.microsoft.com/office/drawing/2014/main" id="{5CE4FFDF-4904-9243-A4A5-FA7A71940B7B}"/>
              </a:ext>
            </a:extLst>
          </p:cNvPr>
          <p:cNvSpPr>
            <a:spLocks noGrp="1"/>
          </p:cNvSpPr>
          <p:nvPr>
            <p:ph sz="half" idx="1"/>
          </p:nvPr>
        </p:nvSpPr>
        <p:spPr bwMode="auto">
          <a:xfrm>
            <a:off x="593725" y="1600201"/>
            <a:ext cx="3971925"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dirty="0"/>
              <a:t>Talk to unit Commander</a:t>
            </a:r>
            <a:endParaRPr lang="en-US" altLang="en-US" sz="2000" dirty="0">
              <a:cs typeface="Arial"/>
            </a:endParaRPr>
          </a:p>
          <a:p>
            <a:r>
              <a:rPr lang="en-US" altLang="en-US" sz="2000" dirty="0"/>
              <a:t>Get info from YTB and Tng Schedules</a:t>
            </a:r>
          </a:p>
          <a:p>
            <a:r>
              <a:rPr lang="en-US" altLang="en-US" sz="2000" b="1" dirty="0"/>
              <a:t>Make a plan together</a:t>
            </a:r>
            <a:endParaRPr lang="en-US" altLang="en-US" sz="2000" b="1" dirty="0">
              <a:cs typeface="Arial"/>
            </a:endParaRPr>
          </a:p>
          <a:p>
            <a:r>
              <a:rPr lang="en-US" altLang="en-US" sz="2000" dirty="0"/>
              <a:t>Pitch ideas</a:t>
            </a:r>
            <a:endParaRPr lang="en-US" dirty="0"/>
          </a:p>
          <a:p>
            <a:r>
              <a:rPr lang="en-US" altLang="en-US" sz="2000" dirty="0"/>
              <a:t>Choose events, coordinate with POC</a:t>
            </a:r>
          </a:p>
          <a:p>
            <a:r>
              <a:rPr lang="en-US" altLang="en-US" sz="2000" dirty="0"/>
              <a:t>Prepare, have a schedule</a:t>
            </a:r>
          </a:p>
          <a:p>
            <a:r>
              <a:rPr lang="en-US" altLang="en-US" sz="2000" b="1" dirty="0"/>
              <a:t>Annual Training = Goldmine</a:t>
            </a:r>
          </a:p>
          <a:p>
            <a:r>
              <a:rPr lang="en-US" altLang="en-US" sz="2000" dirty="0"/>
              <a:t>Look at other units’ social media to get ideas</a:t>
            </a:r>
          </a:p>
          <a:p>
            <a:r>
              <a:rPr lang="en-US" altLang="en-US" sz="2000" dirty="0"/>
              <a:t>PA Plans are fluid, keep adding to it</a:t>
            </a:r>
            <a:endParaRPr lang="en-US" altLang="en-US" sz="2000" dirty="0">
              <a:cs typeface="Arial"/>
            </a:endParaRPr>
          </a:p>
        </p:txBody>
      </p:sp>
      <p:sp>
        <p:nvSpPr>
          <p:cNvPr id="6" name="Rectangle 5">
            <a:extLst>
              <a:ext uri="{FF2B5EF4-FFF2-40B4-BE49-F238E27FC236}">
                <a16:creationId xmlns:a16="http://schemas.microsoft.com/office/drawing/2014/main" id="{CE931C14-3521-8443-91DF-8DEFA2E7FAA5}"/>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130C7F6-8788-E021-86B0-2DA9E621B61D}"/>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Planning / Basic UPAR Training  </a:t>
            </a:r>
            <a:endParaRPr lang="en-US" sz="1000" dirty="0">
              <a:solidFill>
                <a:schemeClr val="bg1"/>
              </a:solidFill>
              <a:latin typeface="Arial"/>
              <a:cs typeface="Arial"/>
            </a:endParaRPr>
          </a:p>
        </p:txBody>
      </p:sp>
      <p:sp>
        <p:nvSpPr>
          <p:cNvPr id="7" name="TextBox 6">
            <a:extLst>
              <a:ext uri="{FF2B5EF4-FFF2-40B4-BE49-F238E27FC236}">
                <a16:creationId xmlns:a16="http://schemas.microsoft.com/office/drawing/2014/main" id="{E8BAD8B8-958F-2A85-D436-D406B4CB66D0}"/>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15</a:t>
            </a:r>
          </a:p>
        </p:txBody>
      </p:sp>
    </p:spTree>
    <p:extLst>
      <p:ext uri="{BB962C8B-B14F-4D97-AF65-F5344CB8AC3E}">
        <p14:creationId xmlns:p14="http://schemas.microsoft.com/office/powerpoint/2010/main" val="1913284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C4F7B91B-5473-A743-AADB-073F4A73FFB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400" b="1" dirty="0"/>
              <a:t>Release Authority</a:t>
            </a:r>
            <a:br>
              <a:rPr lang="en-US" altLang="en-US" b="1" dirty="0"/>
            </a:br>
            <a:endParaRPr lang="en-US" altLang="en-US" b="1" dirty="0"/>
          </a:p>
        </p:txBody>
      </p:sp>
      <p:sp>
        <p:nvSpPr>
          <p:cNvPr id="38914" name="Content Placeholder 2">
            <a:extLst>
              <a:ext uri="{FF2B5EF4-FFF2-40B4-BE49-F238E27FC236}">
                <a16:creationId xmlns:a16="http://schemas.microsoft.com/office/drawing/2014/main" id="{5CE4FFDF-4904-9243-A4A5-FA7A71940B7B}"/>
              </a:ext>
            </a:extLst>
          </p:cNvPr>
          <p:cNvSpPr>
            <a:spLocks noGrp="1"/>
          </p:cNvSpPr>
          <p:nvPr>
            <p:ph sz="half"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Arial"/>
            </a:pPr>
            <a:r>
              <a:rPr lang="en-US" altLang="en-US" sz="2000" dirty="0"/>
              <a:t>Approving of photos- Release Authority</a:t>
            </a:r>
            <a:endParaRPr lang="en-US" altLang="en-US" sz="2000" dirty="0">
              <a:cs typeface="Arial"/>
            </a:endParaRPr>
          </a:p>
          <a:p>
            <a:pPr lvl="1">
              <a:buFont typeface="Arial"/>
              <a:buChar char="•"/>
            </a:pPr>
            <a:r>
              <a:rPr lang="en-US" altLang="en-US" sz="2000" dirty="0"/>
              <a:t>Unit level = Commander for unit newsletters</a:t>
            </a:r>
            <a:endParaRPr lang="en-US" altLang="en-US" sz="2000" dirty="0">
              <a:cs typeface="Arial"/>
            </a:endParaRPr>
          </a:p>
          <a:p>
            <a:pPr lvl="1">
              <a:buFont typeface="Arial"/>
              <a:buChar char="•"/>
            </a:pPr>
            <a:r>
              <a:rPr lang="en-US" altLang="en-US" sz="2000" dirty="0"/>
              <a:t>This step protects you</a:t>
            </a:r>
            <a:endParaRPr lang="en-US" altLang="en-US" sz="2000" dirty="0">
              <a:cs typeface="Arial"/>
            </a:endParaRPr>
          </a:p>
        </p:txBody>
      </p:sp>
      <p:pic>
        <p:nvPicPr>
          <p:cNvPr id="3" name="Picture 2" descr="A group of military planes on a runway&#10;&#10;Description automatically generated with low confidence">
            <a:extLst>
              <a:ext uri="{FF2B5EF4-FFF2-40B4-BE49-F238E27FC236}">
                <a16:creationId xmlns:a16="http://schemas.microsoft.com/office/drawing/2014/main" id="{0C6D0E58-04D5-3A4D-8E8F-6304EB161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601" y="1601788"/>
            <a:ext cx="5384800" cy="3587750"/>
          </a:xfrm>
          <a:prstGeom prst="rect">
            <a:avLst/>
          </a:prstGeom>
        </p:spPr>
      </p:pic>
      <p:sp>
        <p:nvSpPr>
          <p:cNvPr id="7" name="Rectangle 6">
            <a:extLst>
              <a:ext uri="{FF2B5EF4-FFF2-40B4-BE49-F238E27FC236}">
                <a16:creationId xmlns:a16="http://schemas.microsoft.com/office/drawing/2014/main" id="{059BF017-48AD-2A42-8BBB-76438DBF312B}"/>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719C8F9-D534-4292-E21B-08FF5E014C64}"/>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Planning / Basic UPAR Training  </a:t>
            </a:r>
            <a:endParaRPr lang="en-US" sz="1000" dirty="0">
              <a:solidFill>
                <a:schemeClr val="bg1"/>
              </a:solidFill>
              <a:latin typeface="Arial"/>
              <a:cs typeface="Arial"/>
            </a:endParaRPr>
          </a:p>
        </p:txBody>
      </p:sp>
      <p:sp>
        <p:nvSpPr>
          <p:cNvPr id="6" name="TextBox 5">
            <a:extLst>
              <a:ext uri="{FF2B5EF4-FFF2-40B4-BE49-F238E27FC236}">
                <a16:creationId xmlns:a16="http://schemas.microsoft.com/office/drawing/2014/main" id="{90408B4F-75BB-DC42-AA74-82C8C6FED579}"/>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16</a:t>
            </a:r>
          </a:p>
        </p:txBody>
      </p:sp>
      <p:graphicFrame>
        <p:nvGraphicFramePr>
          <p:cNvPr id="5" name="Table 4">
            <a:extLst>
              <a:ext uri="{FF2B5EF4-FFF2-40B4-BE49-F238E27FC236}">
                <a16:creationId xmlns:a16="http://schemas.microsoft.com/office/drawing/2014/main" id="{8F98E259-BA34-5867-AB9F-C10ABECEE9D2}"/>
              </a:ext>
            </a:extLst>
          </p:cNvPr>
          <p:cNvGraphicFramePr>
            <a:graphicFrameLocks noGrp="1"/>
          </p:cNvGraphicFramePr>
          <p:nvPr>
            <p:extLst>
              <p:ext uri="{D42A27DB-BD31-4B8C-83A1-F6EECF244321}">
                <p14:modId xmlns:p14="http://schemas.microsoft.com/office/powerpoint/2010/main" val="1783029578"/>
              </p:ext>
            </p:extLst>
          </p:nvPr>
        </p:nvGraphicFramePr>
        <p:xfrm>
          <a:off x="609600" y="3284005"/>
          <a:ext cx="5486400" cy="3023826"/>
        </p:xfrm>
        <a:graphic>
          <a:graphicData uri="http://schemas.openxmlformats.org/drawingml/2006/table">
            <a:tbl>
              <a:tblPr firstRow="1" firstCol="1" bandRow="1">
                <a:tableStyleId>{5C22544A-7EE6-4342-B048-85BDC9FD1C3A}</a:tableStyleId>
              </a:tblPr>
              <a:tblGrid>
                <a:gridCol w="899727">
                  <a:extLst>
                    <a:ext uri="{9D8B030D-6E8A-4147-A177-3AD203B41FA5}">
                      <a16:colId xmlns:a16="http://schemas.microsoft.com/office/drawing/2014/main" val="3466766461"/>
                    </a:ext>
                  </a:extLst>
                </a:gridCol>
                <a:gridCol w="4586673">
                  <a:extLst>
                    <a:ext uri="{9D8B030D-6E8A-4147-A177-3AD203B41FA5}">
                      <a16:colId xmlns:a16="http://schemas.microsoft.com/office/drawing/2014/main" val="2012289808"/>
                    </a:ext>
                  </a:extLst>
                </a:gridCol>
              </a:tblGrid>
              <a:tr h="341586">
                <a:tc gridSpan="2">
                  <a:txBody>
                    <a:bodyPr/>
                    <a:lstStyle/>
                    <a:p>
                      <a:pPr marL="0" marR="0">
                        <a:spcBef>
                          <a:spcPts val="0"/>
                        </a:spcBef>
                        <a:spcAft>
                          <a:spcPts val="0"/>
                        </a:spcAft>
                      </a:pPr>
                      <a:r>
                        <a:rPr lang="en-US" sz="1600" b="1" kern="100" dirty="0">
                          <a:solidFill>
                            <a:schemeClr val="tx1"/>
                          </a:solidFill>
                          <a:effectLst/>
                          <a:latin typeface="Arial"/>
                          <a:ea typeface="Calibri"/>
                          <a:cs typeface="Times New Roman"/>
                        </a:rPr>
                        <a:t>Levels of Public Affairs</a:t>
                      </a:r>
                      <a:endParaRPr lang="en-US" sz="1600" kern="100" dirty="0">
                        <a:solidFill>
                          <a:schemeClr val="tx1"/>
                        </a:solidFill>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858101674"/>
                  </a:ext>
                </a:extLst>
              </a:tr>
              <a:tr h="0">
                <a:tc>
                  <a:txBody>
                    <a:bodyPr/>
                    <a:lstStyle/>
                    <a:p>
                      <a:pPr marL="0" marR="0">
                        <a:spcBef>
                          <a:spcPts val="0"/>
                        </a:spcBef>
                        <a:spcAft>
                          <a:spcPts val="0"/>
                        </a:spcAft>
                      </a:pPr>
                      <a:r>
                        <a:rPr lang="en-US" sz="1600" kern="100" dirty="0">
                          <a:solidFill>
                            <a:schemeClr val="tx1"/>
                          </a:solidFill>
                          <a:effectLst/>
                          <a:latin typeface="Arial"/>
                          <a:ea typeface="Calibri"/>
                          <a:cs typeface="Times New Roman"/>
                        </a:rPr>
                        <a:t>Level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600" kern="100" dirty="0">
                          <a:solidFill>
                            <a:schemeClr val="tx1"/>
                          </a:solidFill>
                          <a:effectLst/>
                          <a:latin typeface="Arial"/>
                          <a:ea typeface="Calibri"/>
                          <a:cs typeface="Times New Roman"/>
                        </a:rPr>
                        <a:t>Unit level</a:t>
                      </a:r>
                    </a:p>
                    <a:p>
                      <a:pPr marL="0" marR="0">
                        <a:spcBef>
                          <a:spcPts val="0"/>
                        </a:spcBef>
                        <a:spcAft>
                          <a:spcPts val="0"/>
                        </a:spcAft>
                      </a:pPr>
                      <a:r>
                        <a:rPr lang="en-US" sz="1600" kern="100" dirty="0">
                          <a:solidFill>
                            <a:schemeClr val="tx1"/>
                          </a:solidFill>
                          <a:effectLst/>
                          <a:latin typeface="Arial"/>
                          <a:ea typeface="Calibri"/>
                          <a:cs typeface="Times New Roman"/>
                        </a:rPr>
                        <a:t>Example: unit newsletter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65888"/>
                  </a:ext>
                </a:extLst>
              </a:tr>
              <a:tr h="0">
                <a:tc>
                  <a:txBody>
                    <a:bodyPr/>
                    <a:lstStyle/>
                    <a:p>
                      <a:pPr marL="0" marR="0">
                        <a:spcBef>
                          <a:spcPts val="0"/>
                        </a:spcBef>
                        <a:spcAft>
                          <a:spcPts val="0"/>
                        </a:spcAft>
                      </a:pPr>
                      <a:r>
                        <a:rPr lang="en-US" sz="1600" kern="100" dirty="0">
                          <a:solidFill>
                            <a:schemeClr val="tx1"/>
                          </a:solidFill>
                          <a:effectLst/>
                          <a:latin typeface="Arial"/>
                          <a:ea typeface="Calibri"/>
                          <a:cs typeface="Times New Roman"/>
                        </a:rPr>
                        <a:t>Level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600" kern="100" dirty="0">
                          <a:solidFill>
                            <a:schemeClr val="tx1"/>
                          </a:solidFill>
                          <a:effectLst/>
                          <a:latin typeface="Arial"/>
                          <a:ea typeface="Calibri"/>
                          <a:cs typeface="Times New Roman"/>
                        </a:rPr>
                        <a:t>MSC’s</a:t>
                      </a:r>
                    </a:p>
                    <a:p>
                      <a:pPr marL="0" marR="0">
                        <a:spcBef>
                          <a:spcPts val="0"/>
                        </a:spcBef>
                        <a:spcAft>
                          <a:spcPts val="0"/>
                        </a:spcAft>
                      </a:pPr>
                      <a:r>
                        <a:rPr lang="en-US" sz="1600" kern="100" dirty="0">
                          <a:solidFill>
                            <a:schemeClr val="tx1"/>
                          </a:solidFill>
                          <a:effectLst/>
                          <a:latin typeface="Arial"/>
                          <a:ea typeface="Calibri"/>
                          <a:cs typeface="Times New Roman"/>
                        </a:rPr>
                        <a:t>Example: </a:t>
                      </a:r>
                      <a:r>
                        <a:rPr lang="en-US" sz="1600" kern="100" dirty="0">
                          <a:solidFill>
                            <a:schemeClr val="tx1"/>
                          </a:solidFill>
                          <a:effectLst/>
                          <a:latin typeface="+mn-lt"/>
                          <a:ea typeface="Calibri"/>
                          <a:cs typeface="Times New Roman"/>
                        </a:rPr>
                        <a:t>HIARNG, HIANG, Recruiting, 29th IBCT, 103rd TC, 298th MFTR, social media</a:t>
                      </a:r>
                      <a:endParaRPr lang="en-US" sz="1600" kern="100" dirty="0">
                        <a:solidFill>
                          <a:schemeClr val="tx1"/>
                        </a:solidFill>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7169133"/>
                  </a:ext>
                </a:extLst>
              </a:tr>
              <a:tr h="0">
                <a:tc>
                  <a:txBody>
                    <a:bodyPr/>
                    <a:lstStyle/>
                    <a:p>
                      <a:pPr marL="0" marR="0">
                        <a:spcBef>
                          <a:spcPts val="0"/>
                        </a:spcBef>
                        <a:spcAft>
                          <a:spcPts val="0"/>
                        </a:spcAft>
                      </a:pPr>
                      <a:r>
                        <a:rPr lang="en-US" sz="1600" kern="100" dirty="0">
                          <a:solidFill>
                            <a:schemeClr val="tx1"/>
                          </a:solidFill>
                          <a:effectLst/>
                          <a:latin typeface="Arial"/>
                          <a:ea typeface="Calibri"/>
                          <a:cs typeface="Times New Roman"/>
                        </a:rPr>
                        <a:t>Level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600" kern="100" dirty="0">
                          <a:solidFill>
                            <a:schemeClr val="tx1"/>
                          </a:solidFill>
                          <a:effectLst/>
                          <a:latin typeface="+mn-lt"/>
                          <a:ea typeface="Calibri"/>
                          <a:cs typeface="Times New Roman"/>
                        </a:rPr>
                        <a:t>Example: TAG, DAG, CSEL social media, HIDOD PowerPoints, </a:t>
                      </a:r>
                      <a:r>
                        <a:rPr lang="en-US" sz="1600" kern="100" dirty="0" err="1">
                          <a:solidFill>
                            <a:schemeClr val="tx1"/>
                          </a:solidFill>
                          <a:effectLst/>
                          <a:latin typeface="+mn-lt"/>
                          <a:ea typeface="Calibri"/>
                          <a:cs typeface="Times New Roman"/>
                        </a:rPr>
                        <a:t>Pupupukahi</a:t>
                      </a:r>
                      <a:r>
                        <a:rPr lang="en-US" sz="1600" kern="100" dirty="0">
                          <a:solidFill>
                            <a:schemeClr val="tx1"/>
                          </a:solidFill>
                          <a:effectLst/>
                          <a:latin typeface="+mn-lt"/>
                          <a:ea typeface="Calibri"/>
                          <a:cs typeface="Times New Roman"/>
                        </a:rPr>
                        <a:t>, DVIDS or media releases </a:t>
                      </a:r>
                      <a:endParaRPr lang="en-US" sz="1600" kern="100" dirty="0">
                        <a:solidFill>
                          <a:schemeClr val="tx1"/>
                        </a:solidFill>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1109444"/>
                  </a:ext>
                </a:extLst>
              </a:tr>
              <a:tr h="0">
                <a:tc>
                  <a:txBody>
                    <a:bodyPr/>
                    <a:lstStyle/>
                    <a:p>
                      <a:pPr marL="0" marR="0">
                        <a:spcBef>
                          <a:spcPts val="0"/>
                        </a:spcBef>
                        <a:spcAft>
                          <a:spcPts val="0"/>
                        </a:spcAft>
                      </a:pPr>
                      <a:r>
                        <a:rPr lang="en-US" sz="1600" kern="100" dirty="0">
                          <a:solidFill>
                            <a:schemeClr val="tx1"/>
                          </a:solidFill>
                          <a:effectLst/>
                          <a:latin typeface="Arial"/>
                          <a:ea typeface="Calibri"/>
                          <a:cs typeface="Times New Roman"/>
                        </a:rPr>
                        <a:t>Level 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600" kern="100" dirty="0">
                          <a:solidFill>
                            <a:schemeClr val="tx1"/>
                          </a:solidFill>
                          <a:effectLst/>
                          <a:latin typeface="+mn-lt"/>
                          <a:ea typeface="Calibri"/>
                          <a:cs typeface="Times New Roman"/>
                        </a:rPr>
                        <a:t>Example: Any media outlet (TV, online, newspaper), DOD, NGB, INDOPACOM, Big Army or Big Air Force, USARPAC </a:t>
                      </a:r>
                      <a:endParaRPr lang="en-US" sz="1600" kern="100" dirty="0">
                        <a:solidFill>
                          <a:schemeClr val="tx1"/>
                        </a:solidFill>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3456214"/>
                  </a:ext>
                </a:extLst>
              </a:tr>
            </a:tbl>
          </a:graphicData>
        </a:graphic>
      </p:graphicFrame>
    </p:spTree>
    <p:extLst>
      <p:ext uri="{BB962C8B-B14F-4D97-AF65-F5344CB8AC3E}">
        <p14:creationId xmlns:p14="http://schemas.microsoft.com/office/powerpoint/2010/main" val="1541837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C4F7B91B-5473-A743-AADB-073F4A73FFB6}"/>
              </a:ext>
            </a:extLst>
          </p:cNvPr>
          <p:cNvSpPr>
            <a:spLocks noGrp="1"/>
          </p:cNvSpPr>
          <p:nvPr>
            <p:ph type="title"/>
          </p:nvPr>
        </p:nvSpPr>
        <p:spPr bwMode="auto">
          <a:xfrm>
            <a:off x="1524000" y="274638"/>
            <a:ext cx="9105900" cy="792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PA Plan Sample</a:t>
            </a:r>
          </a:p>
        </p:txBody>
      </p:sp>
      <p:sp>
        <p:nvSpPr>
          <p:cNvPr id="38914" name="Content Placeholder 2">
            <a:extLst>
              <a:ext uri="{FF2B5EF4-FFF2-40B4-BE49-F238E27FC236}">
                <a16:creationId xmlns:a16="http://schemas.microsoft.com/office/drawing/2014/main" id="{5CE4FFDF-4904-9243-A4A5-FA7A71940B7B}"/>
              </a:ext>
            </a:extLst>
          </p:cNvPr>
          <p:cNvSpPr>
            <a:spLocks noGrp="1"/>
          </p:cNvSpPr>
          <p:nvPr>
            <p:ph idx="1"/>
          </p:nvPr>
        </p:nvSpPr>
        <p:spPr bwMode="auto">
          <a:xfrm>
            <a:off x="928238" y="1162827"/>
            <a:ext cx="4276300" cy="21690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indent="0">
              <a:buNone/>
            </a:pPr>
            <a:r>
              <a:rPr lang="en-US" altLang="en-US" sz="1400" dirty="0"/>
              <a:t>OCT 2023</a:t>
            </a:r>
            <a:endParaRPr lang="en-US" altLang="en-US" sz="1400" dirty="0">
              <a:cs typeface="Arial"/>
            </a:endParaRPr>
          </a:p>
          <a:p>
            <a:pPr>
              <a:buFont typeface="Arial"/>
              <a:buChar char="•"/>
            </a:pPr>
            <a:r>
              <a:rPr lang="en-US" sz="1400" dirty="0"/>
              <a:t>Social Media Post - Weapons qualifications </a:t>
            </a:r>
            <a:r>
              <a:rPr lang="en-US" sz="1400" i="1" dirty="0"/>
              <a:t>Take photos, get best scores and new shooters. Write caption. Send to higher PA elements </a:t>
            </a:r>
          </a:p>
          <a:p>
            <a:pPr>
              <a:buFont typeface="Arial"/>
              <a:buChar char="•"/>
            </a:pPr>
            <a:r>
              <a:rPr lang="en-US" sz="1400" dirty="0"/>
              <a:t>Dec Newsletter - </a:t>
            </a:r>
            <a:r>
              <a:rPr lang="en-US" sz="1400" i="1" dirty="0"/>
              <a:t>Start designing layout and looking at past socials for story ideas</a:t>
            </a:r>
            <a:endParaRPr lang="en-US" sz="1400" i="1" dirty="0">
              <a:ea typeface="+mn-lt"/>
              <a:cs typeface="+mn-lt"/>
            </a:endParaRPr>
          </a:p>
        </p:txBody>
      </p:sp>
      <p:sp>
        <p:nvSpPr>
          <p:cNvPr id="6" name="Rectangle 5">
            <a:extLst>
              <a:ext uri="{FF2B5EF4-FFF2-40B4-BE49-F238E27FC236}">
                <a16:creationId xmlns:a16="http://schemas.microsoft.com/office/drawing/2014/main" id="{7829895B-522D-B142-B449-2FF375BF26C4}"/>
              </a:ext>
            </a:extLst>
          </p:cNvPr>
          <p:cNvSpPr/>
          <p:nvPr/>
        </p:nvSpPr>
        <p:spPr>
          <a:xfrm>
            <a:off x="0" y="6524988"/>
            <a:ext cx="12192000" cy="345831"/>
          </a:xfrm>
          <a:prstGeom prst="rect">
            <a:avLst/>
          </a:prstGeom>
          <a:solidFill>
            <a:srgbClr val="459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0DADA2CD-CE38-D64E-9365-7AD703B38CF0}"/>
              </a:ext>
            </a:extLst>
          </p:cNvPr>
          <p:cNvSpPr txBox="1">
            <a:spLocks/>
          </p:cNvSpPr>
          <p:nvPr/>
        </p:nvSpPr>
        <p:spPr bwMode="auto">
          <a:xfrm>
            <a:off x="5805492" y="1320483"/>
            <a:ext cx="5788238" cy="20074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altLang="en-US" sz="1400" dirty="0"/>
              <a:t>DEC 2023</a:t>
            </a:r>
            <a:endParaRPr lang="en-US" sz="1400" dirty="0">
              <a:cs typeface="Arial"/>
            </a:endParaRPr>
          </a:p>
          <a:p>
            <a:pPr>
              <a:buFont typeface="Arial"/>
              <a:buChar char="•"/>
            </a:pPr>
            <a:r>
              <a:rPr lang="en-US" sz="1400" dirty="0">
                <a:ea typeface="+mn-lt"/>
                <a:cs typeface="+mn-lt"/>
              </a:rPr>
              <a:t>Social Media Post - Mandatory Classes </a:t>
            </a:r>
            <a:r>
              <a:rPr lang="en-US" sz="1400" i="1" dirty="0">
                <a:ea typeface="+mn-lt"/>
                <a:cs typeface="+mn-lt"/>
              </a:rPr>
              <a:t>Take photos. Write caption. </a:t>
            </a:r>
            <a:r>
              <a:rPr lang="en-US" sz="1400" i="1" dirty="0"/>
              <a:t>Send to higher PA elements</a:t>
            </a:r>
            <a:endParaRPr lang="en-US" sz="1400" i="1" dirty="0">
              <a:cs typeface="Arial"/>
            </a:endParaRPr>
          </a:p>
          <a:p>
            <a:pPr>
              <a:buFont typeface="Arial"/>
              <a:buChar char="•"/>
            </a:pPr>
            <a:r>
              <a:rPr lang="en-US" sz="1400" dirty="0">
                <a:ea typeface="+mn-lt"/>
                <a:cs typeface="+mn-lt"/>
              </a:rPr>
              <a:t>Dec Newsletter - </a:t>
            </a:r>
            <a:r>
              <a:rPr lang="en-US" sz="1400" i="1" dirty="0">
                <a:ea typeface="+mn-lt"/>
                <a:cs typeface="+mn-lt"/>
              </a:rPr>
              <a:t>Do final draft. Get commander approval. Distribute newsletter</a:t>
            </a:r>
            <a:endParaRPr lang="en-US" sz="1400" i="1" dirty="0">
              <a:cs typeface="Arial"/>
            </a:endParaRPr>
          </a:p>
          <a:p>
            <a:pPr>
              <a:buFont typeface="Arial"/>
              <a:buChar char="•"/>
            </a:pPr>
            <a:r>
              <a:rPr lang="en-US" sz="1400" dirty="0">
                <a:ea typeface="+mn-lt"/>
                <a:cs typeface="+mn-lt"/>
              </a:rPr>
              <a:t>Holiday party - </a:t>
            </a:r>
            <a:r>
              <a:rPr lang="en-US" sz="1400" i="1" dirty="0">
                <a:ea typeface="+mn-lt"/>
                <a:cs typeface="+mn-lt"/>
              </a:rPr>
              <a:t>Take photo. Write a story. </a:t>
            </a:r>
            <a:r>
              <a:rPr lang="en-US" sz="1400" i="1" dirty="0"/>
              <a:t>Send to higher PA elements </a:t>
            </a:r>
            <a:endParaRPr lang="en-US" sz="1400" i="1" dirty="0">
              <a:latin typeface="Arial"/>
              <a:cs typeface="Arial"/>
            </a:endParaRPr>
          </a:p>
        </p:txBody>
      </p:sp>
      <p:sp>
        <p:nvSpPr>
          <p:cNvPr id="3" name="TextBox 2">
            <a:extLst>
              <a:ext uri="{FF2B5EF4-FFF2-40B4-BE49-F238E27FC236}">
                <a16:creationId xmlns:a16="http://schemas.microsoft.com/office/drawing/2014/main" id="{AD6B3A37-905A-A63E-A199-A57E86CBABBF}"/>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Planning / Basic UPAR Training  </a:t>
            </a:r>
            <a:endParaRPr lang="en-US" sz="1000" dirty="0">
              <a:solidFill>
                <a:schemeClr val="bg1"/>
              </a:solidFill>
              <a:latin typeface="Arial"/>
              <a:cs typeface="Arial"/>
            </a:endParaRPr>
          </a:p>
        </p:txBody>
      </p:sp>
      <p:cxnSp>
        <p:nvCxnSpPr>
          <p:cNvPr id="5" name="Straight Connector 4">
            <a:extLst>
              <a:ext uri="{FF2B5EF4-FFF2-40B4-BE49-F238E27FC236}">
                <a16:creationId xmlns:a16="http://schemas.microsoft.com/office/drawing/2014/main" id="{0A1DB8F7-D78D-BBF9-7387-2839BE933C45}"/>
              </a:ext>
            </a:extLst>
          </p:cNvPr>
          <p:cNvCxnSpPr>
            <a:cxnSpLocks/>
          </p:cNvCxnSpPr>
          <p:nvPr/>
        </p:nvCxnSpPr>
        <p:spPr>
          <a:xfrm flipV="1">
            <a:off x="595312" y="3568177"/>
            <a:ext cx="10999787" cy="0"/>
          </a:xfrm>
          <a:prstGeom prst="line">
            <a:avLst/>
          </a:prstGeom>
          <a:ln w="4445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C9FD1AD1-9B17-3C82-254E-E0A4E2FA3B00}"/>
              </a:ext>
            </a:extLst>
          </p:cNvPr>
          <p:cNvSpPr txBox="1">
            <a:spLocks/>
          </p:cNvSpPr>
          <p:nvPr/>
        </p:nvSpPr>
        <p:spPr bwMode="auto">
          <a:xfrm>
            <a:off x="2524378" y="3663140"/>
            <a:ext cx="5226885" cy="2532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altLang="en-US" sz="1400" dirty="0"/>
              <a:t>NOV 2023</a:t>
            </a:r>
            <a:endParaRPr lang="en-US" sz="1400" dirty="0">
              <a:cs typeface="Arial"/>
            </a:endParaRPr>
          </a:p>
          <a:p>
            <a:pPr>
              <a:buFont typeface="Arial"/>
              <a:buChar char="•"/>
            </a:pPr>
            <a:r>
              <a:rPr lang="en-US" sz="1400" dirty="0">
                <a:ea typeface="+mn-lt"/>
                <a:cs typeface="+mn-lt"/>
              </a:rPr>
              <a:t>Social Media Post – New PT test </a:t>
            </a:r>
            <a:r>
              <a:rPr lang="en-US" sz="1400" i="1" dirty="0">
                <a:ea typeface="+mn-lt"/>
                <a:cs typeface="+mn-lt"/>
              </a:rPr>
              <a:t>Take photos, interview, most improved. Write caption. </a:t>
            </a:r>
            <a:r>
              <a:rPr lang="en-US" sz="1400" i="1" dirty="0"/>
              <a:t>Send to higher PA elements </a:t>
            </a:r>
          </a:p>
          <a:p>
            <a:pPr>
              <a:buFont typeface="Arial"/>
              <a:buChar char="•"/>
            </a:pPr>
            <a:r>
              <a:rPr lang="en-US" sz="1400" dirty="0">
                <a:ea typeface="+mn-lt"/>
                <a:cs typeface="+mn-lt"/>
              </a:rPr>
              <a:t>Dec Newsletter - </a:t>
            </a:r>
            <a:r>
              <a:rPr lang="en-US" sz="1400" i="1" dirty="0">
                <a:ea typeface="+mn-lt"/>
                <a:cs typeface="+mn-lt"/>
              </a:rPr>
              <a:t>Draft content and pics. Get Commander to write a column </a:t>
            </a:r>
            <a:endParaRPr lang="en-US" sz="1400" i="1" dirty="0">
              <a:cs typeface="Arial"/>
            </a:endParaRPr>
          </a:p>
          <a:p>
            <a:pPr>
              <a:buFont typeface="Arial"/>
              <a:buChar char="•"/>
            </a:pPr>
            <a:r>
              <a:rPr lang="en-US" sz="1400" dirty="0">
                <a:ea typeface="+mn-lt"/>
                <a:cs typeface="+mn-lt"/>
              </a:rPr>
              <a:t>Coordinate with higher PA, about new equipment, </a:t>
            </a:r>
            <a:r>
              <a:rPr lang="en-US" sz="1400" i="1" dirty="0">
                <a:ea typeface="+mn-lt"/>
                <a:cs typeface="+mn-lt"/>
              </a:rPr>
              <a:t>Reach out to contact with story idea and details (5 W’s)</a:t>
            </a:r>
            <a:endParaRPr lang="en-US" sz="1400" i="1" dirty="0">
              <a:cs typeface="Arial"/>
            </a:endParaRPr>
          </a:p>
          <a:p>
            <a:pPr>
              <a:buFont typeface="Arial"/>
              <a:buChar char="•"/>
            </a:pPr>
            <a:r>
              <a:rPr lang="en-US" sz="1400" dirty="0">
                <a:ea typeface="+mn-lt"/>
                <a:cs typeface="+mn-lt"/>
              </a:rPr>
              <a:t>Holiday party </a:t>
            </a:r>
            <a:r>
              <a:rPr lang="en-US" sz="1400" i="1" dirty="0">
                <a:ea typeface="+mn-lt"/>
                <a:cs typeface="+mn-lt"/>
              </a:rPr>
              <a:t>contact committee to get event details</a:t>
            </a:r>
            <a:endParaRPr lang="en-US" sz="1400" i="1" dirty="0">
              <a:cs typeface="Arial"/>
            </a:endParaRPr>
          </a:p>
        </p:txBody>
      </p:sp>
      <p:sp>
        <p:nvSpPr>
          <p:cNvPr id="11" name="Content Placeholder 2">
            <a:extLst>
              <a:ext uri="{FF2B5EF4-FFF2-40B4-BE49-F238E27FC236}">
                <a16:creationId xmlns:a16="http://schemas.microsoft.com/office/drawing/2014/main" id="{3DA57A53-2DC1-CE86-06A6-807CA9A21DA7}"/>
              </a:ext>
            </a:extLst>
          </p:cNvPr>
          <p:cNvSpPr txBox="1">
            <a:spLocks/>
          </p:cNvSpPr>
          <p:nvPr/>
        </p:nvSpPr>
        <p:spPr bwMode="auto">
          <a:xfrm>
            <a:off x="8514005" y="3662373"/>
            <a:ext cx="3079697" cy="25364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altLang="en-US" sz="1400" dirty="0"/>
              <a:t>Annual Training </a:t>
            </a:r>
            <a:endParaRPr lang="en-US" altLang="en-US" sz="1400" dirty="0">
              <a:cs typeface="Arial"/>
            </a:endParaRPr>
          </a:p>
          <a:p>
            <a:pPr>
              <a:buFont typeface="Arial"/>
              <a:buChar char="•"/>
            </a:pPr>
            <a:r>
              <a:rPr lang="en-US" sz="1400" dirty="0">
                <a:ea typeface="+mn-lt"/>
                <a:cs typeface="+mn-lt"/>
              </a:rPr>
              <a:t>Social Media Post - New equipment </a:t>
            </a:r>
            <a:r>
              <a:rPr lang="en-US" sz="1400" i="1" dirty="0">
                <a:ea typeface="+mn-lt"/>
                <a:cs typeface="+mn-lt"/>
              </a:rPr>
              <a:t>Take photos. Write caption. </a:t>
            </a:r>
            <a:r>
              <a:rPr lang="en-US" sz="1400" i="1" dirty="0"/>
              <a:t>Send to higher PA elements </a:t>
            </a:r>
          </a:p>
          <a:p>
            <a:pPr>
              <a:buFont typeface="Arial"/>
              <a:buChar char="•"/>
            </a:pPr>
            <a:r>
              <a:rPr lang="en-US" sz="1400" dirty="0">
                <a:ea typeface="+mn-lt"/>
                <a:cs typeface="+mn-lt"/>
              </a:rPr>
              <a:t>Social Media Post - Soldier’s first AT </a:t>
            </a:r>
            <a:r>
              <a:rPr lang="en-US" sz="1400" i="1" dirty="0">
                <a:ea typeface="+mn-lt"/>
                <a:cs typeface="+mn-lt"/>
              </a:rPr>
              <a:t>Take photos. Write caption.</a:t>
            </a:r>
            <a:r>
              <a:rPr lang="en-US" sz="1400" i="1" dirty="0"/>
              <a:t> Send to higher PA elements </a:t>
            </a:r>
            <a:endParaRPr lang="en-US" sz="1400" i="1" dirty="0">
              <a:cs typeface="Arial"/>
            </a:endParaRPr>
          </a:p>
        </p:txBody>
      </p:sp>
      <p:sp>
        <p:nvSpPr>
          <p:cNvPr id="12" name="Oval 11">
            <a:extLst>
              <a:ext uri="{FF2B5EF4-FFF2-40B4-BE49-F238E27FC236}">
                <a16:creationId xmlns:a16="http://schemas.microsoft.com/office/drawing/2014/main" id="{9F879B8D-D93A-EE81-A336-9820D91AFDC6}"/>
              </a:ext>
            </a:extLst>
          </p:cNvPr>
          <p:cNvSpPr/>
          <p:nvPr/>
        </p:nvSpPr>
        <p:spPr>
          <a:xfrm>
            <a:off x="789874" y="3438290"/>
            <a:ext cx="269875" cy="254000"/>
          </a:xfrm>
          <a:prstGeom prst="ellipse">
            <a:avLst/>
          </a:prstGeom>
          <a:solidFill>
            <a:srgbClr val="4597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EB1629F-3E19-7916-35CC-D5BF1C3A7C7C}"/>
              </a:ext>
            </a:extLst>
          </p:cNvPr>
          <p:cNvSpPr/>
          <p:nvPr/>
        </p:nvSpPr>
        <p:spPr>
          <a:xfrm>
            <a:off x="2391874" y="3420422"/>
            <a:ext cx="269875" cy="254000"/>
          </a:xfrm>
          <a:prstGeom prst="ellipse">
            <a:avLst/>
          </a:prstGeom>
          <a:solidFill>
            <a:srgbClr val="4597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B0C61AF-3019-8ADC-5CAC-B11E7F5A2744}"/>
              </a:ext>
            </a:extLst>
          </p:cNvPr>
          <p:cNvSpPr/>
          <p:nvPr/>
        </p:nvSpPr>
        <p:spPr>
          <a:xfrm>
            <a:off x="5663786" y="3432290"/>
            <a:ext cx="269875" cy="254000"/>
          </a:xfrm>
          <a:prstGeom prst="ellipse">
            <a:avLst/>
          </a:prstGeom>
          <a:solidFill>
            <a:srgbClr val="4597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DE9D4F7-5167-2B22-260B-8230BD2F7795}"/>
              </a:ext>
            </a:extLst>
          </p:cNvPr>
          <p:cNvSpPr/>
          <p:nvPr/>
        </p:nvSpPr>
        <p:spPr>
          <a:xfrm>
            <a:off x="8379874" y="3419169"/>
            <a:ext cx="269875" cy="254000"/>
          </a:xfrm>
          <a:prstGeom prst="ellipse">
            <a:avLst/>
          </a:prstGeom>
          <a:solidFill>
            <a:srgbClr val="4597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4E59F26-AD2B-A46D-0644-098F4A7BD030}"/>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17</a:t>
            </a:r>
          </a:p>
        </p:txBody>
      </p:sp>
    </p:spTree>
    <p:extLst>
      <p:ext uri="{BB962C8B-B14F-4D97-AF65-F5344CB8AC3E}">
        <p14:creationId xmlns:p14="http://schemas.microsoft.com/office/powerpoint/2010/main" val="2560306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C204D-A1AA-0F47-A73D-ED947C5FF54D}"/>
              </a:ext>
            </a:extLst>
          </p:cNvPr>
          <p:cNvSpPr>
            <a:spLocks noGrp="1"/>
          </p:cNvSpPr>
          <p:nvPr>
            <p:ph type="title"/>
          </p:nvPr>
        </p:nvSpPr>
        <p:spPr/>
        <p:txBody>
          <a:bodyPr/>
          <a:lstStyle/>
          <a:p>
            <a:r>
              <a:rPr lang="en-US" b="1" dirty="0"/>
              <a:t>What Should Come Out of a PA Plan?</a:t>
            </a:r>
          </a:p>
        </p:txBody>
      </p:sp>
      <p:sp>
        <p:nvSpPr>
          <p:cNvPr id="3" name="Content Placeholder 2">
            <a:extLst>
              <a:ext uri="{FF2B5EF4-FFF2-40B4-BE49-F238E27FC236}">
                <a16:creationId xmlns:a16="http://schemas.microsoft.com/office/drawing/2014/main" id="{B3BCAFAC-FE6D-EA43-A967-85A7538D39CE}"/>
              </a:ext>
            </a:extLst>
          </p:cNvPr>
          <p:cNvSpPr>
            <a:spLocks noGrp="1"/>
          </p:cNvSpPr>
          <p:nvPr>
            <p:ph sz="half" idx="1"/>
          </p:nvPr>
        </p:nvSpPr>
        <p:spPr/>
        <p:txBody>
          <a:bodyPr lIns="91440" tIns="45720" rIns="91440" bIns="45720" anchor="t"/>
          <a:lstStyle/>
          <a:p>
            <a:r>
              <a:rPr lang="en-US" sz="2400" dirty="0"/>
              <a:t>Commander’s intent / objectives</a:t>
            </a:r>
          </a:p>
          <a:p>
            <a:r>
              <a:rPr lang="haw-US" sz="2400" dirty="0"/>
              <a:t>Commander</a:t>
            </a:r>
            <a:r>
              <a:rPr lang="en-US" sz="2400" dirty="0"/>
              <a:t>’</a:t>
            </a:r>
            <a:r>
              <a:rPr lang="haw-US" sz="2400" dirty="0"/>
              <a:t>s </a:t>
            </a:r>
            <a:r>
              <a:rPr lang="en-US" sz="2400" dirty="0"/>
              <a:t>p</a:t>
            </a:r>
            <a:r>
              <a:rPr lang="haw-US" sz="2400" dirty="0"/>
              <a:t>riorities</a:t>
            </a:r>
            <a:r>
              <a:rPr lang="en-US" sz="2400" dirty="0"/>
              <a:t>, command messages</a:t>
            </a:r>
          </a:p>
          <a:p>
            <a:r>
              <a:rPr lang="en-US" sz="2400" dirty="0"/>
              <a:t>What will be covered </a:t>
            </a:r>
            <a:r>
              <a:rPr lang="haw-US" sz="2400" dirty="0"/>
              <a:t>by UPAR </a:t>
            </a:r>
            <a:r>
              <a:rPr lang="en-US" sz="2400" dirty="0"/>
              <a:t>during drills and Annual Training</a:t>
            </a:r>
            <a:endParaRPr lang="en-US" sz="2400" dirty="0">
              <a:cs typeface="Arial"/>
            </a:endParaRPr>
          </a:p>
          <a:p>
            <a:r>
              <a:rPr lang="en-US" sz="2400" dirty="0"/>
              <a:t>Release authority</a:t>
            </a:r>
            <a:r>
              <a:rPr lang="haw-US" sz="2400" dirty="0"/>
              <a:t> given</a:t>
            </a:r>
            <a:endParaRPr lang="en-US" sz="2400" dirty="0"/>
          </a:p>
          <a:p>
            <a:r>
              <a:rPr lang="en-US" sz="2400" dirty="0"/>
              <a:t>When to request PAO</a:t>
            </a:r>
          </a:p>
          <a:p>
            <a:r>
              <a:rPr lang="en-US" sz="2400" dirty="0"/>
              <a:t>Expectations, content </a:t>
            </a:r>
            <a:r>
              <a:rPr lang="en-US" sz="2600" dirty="0"/>
              <a:t>evaluation</a:t>
            </a:r>
            <a:endParaRPr lang="en-US" sz="2400" dirty="0">
              <a:cs typeface="Arial"/>
            </a:endParaRPr>
          </a:p>
        </p:txBody>
      </p:sp>
      <p:pic>
        <p:nvPicPr>
          <p:cNvPr id="6" name="Picture 5" descr="A picture containing person, person, military uniform, indoor&#10;&#10;Description automatically generated">
            <a:extLst>
              <a:ext uri="{FF2B5EF4-FFF2-40B4-BE49-F238E27FC236}">
                <a16:creationId xmlns:a16="http://schemas.microsoft.com/office/drawing/2014/main" id="{24D5B543-E7EA-3048-9675-48C94B9DC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9471" y="1607275"/>
            <a:ext cx="4862487" cy="4527426"/>
          </a:xfrm>
          <a:prstGeom prst="rect">
            <a:avLst/>
          </a:prstGeom>
        </p:spPr>
      </p:pic>
      <p:sp>
        <p:nvSpPr>
          <p:cNvPr id="8" name="Rectangle 7">
            <a:extLst>
              <a:ext uri="{FF2B5EF4-FFF2-40B4-BE49-F238E27FC236}">
                <a16:creationId xmlns:a16="http://schemas.microsoft.com/office/drawing/2014/main" id="{1C745F95-0BCB-5546-9725-163764732CE9}"/>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F7DFD73-9C4F-3351-20FE-D198DC51074D}"/>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Planning / Basic UPAR Training  </a:t>
            </a:r>
            <a:endParaRPr lang="en-US" sz="1000" dirty="0">
              <a:solidFill>
                <a:schemeClr val="bg1"/>
              </a:solidFill>
              <a:latin typeface="Arial"/>
              <a:cs typeface="Arial"/>
            </a:endParaRPr>
          </a:p>
        </p:txBody>
      </p:sp>
      <p:sp>
        <p:nvSpPr>
          <p:cNvPr id="11" name="TextBox 10">
            <a:extLst>
              <a:ext uri="{FF2B5EF4-FFF2-40B4-BE49-F238E27FC236}">
                <a16:creationId xmlns:a16="http://schemas.microsoft.com/office/drawing/2014/main" id="{D1C0A139-0E90-AB26-D111-8E5510779D5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18</a:t>
            </a:r>
          </a:p>
        </p:txBody>
      </p:sp>
    </p:spTree>
    <p:extLst>
      <p:ext uri="{BB962C8B-B14F-4D97-AF65-F5344CB8AC3E}">
        <p14:creationId xmlns:p14="http://schemas.microsoft.com/office/powerpoint/2010/main" val="3381002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a:extLst>
              <a:ext uri="{FF2B5EF4-FFF2-40B4-BE49-F238E27FC236}">
                <a16:creationId xmlns:a16="http://schemas.microsoft.com/office/drawing/2014/main" id="{A31D6F67-E0CD-6746-9149-3683CB31D43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solidFill>
                  <a:schemeClr val="tx1"/>
                </a:solidFill>
              </a:rPr>
              <a:t>Agenda</a:t>
            </a:r>
          </a:p>
        </p:txBody>
      </p:sp>
      <p:sp>
        <p:nvSpPr>
          <p:cNvPr id="5122" name="Content Placeholder 2">
            <a:extLst>
              <a:ext uri="{FF2B5EF4-FFF2-40B4-BE49-F238E27FC236}">
                <a16:creationId xmlns:a16="http://schemas.microsoft.com/office/drawing/2014/main" id="{ABA0A7F8-CFDD-6A41-965C-F8CEABCD0B98}"/>
              </a:ext>
            </a:extLst>
          </p:cNvPr>
          <p:cNvSpPr>
            <a:spLocks noGrp="1"/>
          </p:cNvSpPr>
          <p:nvPr>
            <p:ph sz="half" idx="1"/>
          </p:nvPr>
        </p:nvSpPr>
        <p:spPr bwMode="auto">
          <a:xfrm>
            <a:off x="602985" y="1600201"/>
            <a:ext cx="1098206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Arial"/>
            </a:pPr>
            <a:r>
              <a:rPr lang="en-US" altLang="en-US" dirty="0"/>
              <a:t>In the Beginning…</a:t>
            </a:r>
          </a:p>
          <a:p>
            <a:pPr>
              <a:buFont typeface="Arial"/>
            </a:pPr>
            <a:r>
              <a:rPr lang="en-US" altLang="en-US" dirty="0"/>
              <a:t>Policy</a:t>
            </a:r>
          </a:p>
          <a:p>
            <a:pPr>
              <a:buFont typeface="Arial"/>
            </a:pPr>
            <a:r>
              <a:rPr lang="en-US" altLang="en-US" dirty="0"/>
              <a:t>UPAR Responsibilities </a:t>
            </a:r>
          </a:p>
          <a:p>
            <a:pPr>
              <a:buFont typeface="Arial"/>
            </a:pPr>
            <a:r>
              <a:rPr lang="en-US" altLang="en-US" dirty="0"/>
              <a:t>Public Affairs Planning</a:t>
            </a:r>
          </a:p>
          <a:p>
            <a:pPr>
              <a:buFont typeface="Arial"/>
            </a:pPr>
            <a:r>
              <a:rPr lang="en-US" altLang="en-US" dirty="0"/>
              <a:t>Public Affairs Liaison</a:t>
            </a:r>
            <a:endParaRPr lang="en-US" dirty="0"/>
          </a:p>
          <a:p>
            <a:pPr>
              <a:buFont typeface="Arial"/>
            </a:pPr>
            <a:r>
              <a:rPr lang="en-US" dirty="0"/>
              <a:t>Take Photos, Write Captions, &amp; Get Published </a:t>
            </a:r>
            <a:endParaRPr lang="en-US" altLang="en-US" dirty="0"/>
          </a:p>
          <a:p>
            <a:pPr>
              <a:buFont typeface="Arial"/>
            </a:pPr>
            <a:r>
              <a:rPr lang="en-US" altLang="en-US" dirty="0"/>
              <a:t>Record Basic Video</a:t>
            </a:r>
            <a:endParaRPr lang="en-US" altLang="en-US" dirty="0">
              <a:cs typeface="Arial"/>
            </a:endParaRPr>
          </a:p>
          <a:p>
            <a:pPr>
              <a:buFont typeface="Arial"/>
            </a:pPr>
            <a:r>
              <a:rPr lang="en-US" altLang="en-US" dirty="0"/>
              <a:t>Final Notes</a:t>
            </a:r>
          </a:p>
        </p:txBody>
      </p:sp>
      <p:sp>
        <p:nvSpPr>
          <p:cNvPr id="3" name="Rectangle 2">
            <a:extLst>
              <a:ext uri="{FF2B5EF4-FFF2-40B4-BE49-F238E27FC236}">
                <a16:creationId xmlns:a16="http://schemas.microsoft.com/office/drawing/2014/main" id="{9275A9E7-4FF5-DD4C-924E-1A801C880606}"/>
              </a:ext>
            </a:extLst>
          </p:cNvPr>
          <p:cNvSpPr/>
          <p:nvPr/>
        </p:nvSpPr>
        <p:spPr>
          <a:xfrm>
            <a:off x="0" y="6522216"/>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5005EDE-6F2B-C347-9F84-2E489E09122F}"/>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cs typeface="Arial" panose="020B0604020202020204" pitchFamily="34" charset="0"/>
              </a:rPr>
              <a:t>Introduction / Basic UPAR Training</a:t>
            </a:r>
            <a:endParaRPr lang="en-US" dirty="0">
              <a:cs typeface="Arial" panose="020B0604020202020204" pitchFamily="34" charset="0"/>
            </a:endParaRPr>
          </a:p>
        </p:txBody>
      </p:sp>
      <p:sp>
        <p:nvSpPr>
          <p:cNvPr id="2" name="TextBox 1">
            <a:extLst>
              <a:ext uri="{FF2B5EF4-FFF2-40B4-BE49-F238E27FC236}">
                <a16:creationId xmlns:a16="http://schemas.microsoft.com/office/drawing/2014/main" id="{E7A95655-E9C9-4800-E459-A615C8B24BD1}"/>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giving a presentation&#10;&#10;Description automatically generated with medium confidence">
            <a:extLst>
              <a:ext uri="{FF2B5EF4-FFF2-40B4-BE49-F238E27FC236}">
                <a16:creationId xmlns:a16="http://schemas.microsoft.com/office/drawing/2014/main" id="{58A9C5AD-EDB3-B94C-89B5-8C8596B05B1A}"/>
              </a:ext>
            </a:extLst>
          </p:cNvPr>
          <p:cNvPicPr>
            <a:picLocks noChangeAspect="1"/>
          </p:cNvPicPr>
          <p:nvPr/>
        </p:nvPicPr>
        <p:blipFill rotWithShape="1">
          <a:blip r:embed="rId3">
            <a:extLst>
              <a:ext uri="{28A0092B-C50C-407E-A947-70E740481C1C}">
                <a14:useLocalDpi xmlns:a14="http://schemas.microsoft.com/office/drawing/2010/main" val="0"/>
              </a:ext>
            </a:extLst>
          </a:blip>
          <a:srcRect l="15413" r="5369"/>
          <a:stretch/>
        </p:blipFill>
        <p:spPr>
          <a:xfrm>
            <a:off x="3957403" y="10"/>
            <a:ext cx="8241222" cy="6938268"/>
          </a:xfrm>
          <a:prstGeom prst="rect">
            <a:avLst/>
          </a:prstGeom>
        </p:spPr>
      </p:pic>
      <p:sp>
        <p:nvSpPr>
          <p:cNvPr id="9" name="Rectangle 8">
            <a:extLst>
              <a:ext uri="{FF2B5EF4-FFF2-40B4-BE49-F238E27FC236}">
                <a16:creationId xmlns:a16="http://schemas.microsoft.com/office/drawing/2014/main" id="{0DF7FC65-369B-B544-92D0-EF1A394C0C79}"/>
              </a:ext>
            </a:extLst>
          </p:cNvPr>
          <p:cNvSpPr/>
          <p:nvPr/>
        </p:nvSpPr>
        <p:spPr>
          <a:xfrm>
            <a:off x="-6625" y="1"/>
            <a:ext cx="4045224" cy="6875810"/>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961709-C386-1745-BBAA-62D4422C4148}"/>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027A9-A0A3-AF47-A57F-A2AEAE5A80D3}"/>
              </a:ext>
            </a:extLst>
          </p:cNvPr>
          <p:cNvSpPr/>
          <p:nvPr/>
        </p:nvSpPr>
        <p:spPr>
          <a:xfrm>
            <a:off x="595198" y="3426883"/>
            <a:ext cx="3451868" cy="1985159"/>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en-US" sz="1400" dirty="0">
                <a:solidFill>
                  <a:schemeClr val="bg1">
                    <a:lumMod val="85000"/>
                  </a:schemeClr>
                </a:solidFill>
              </a:rPr>
              <a:t>In the beginning</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Policy</a:t>
            </a:r>
          </a:p>
          <a:p>
            <a:pPr marL="285750" indent="-285750">
              <a:buFont typeface="Arial" panose="020B0604020202020204" pitchFamily="34" charset="0"/>
              <a:buChar char="•"/>
            </a:pPr>
            <a:r>
              <a:rPr lang="en-US" altLang="en-US" sz="1400" dirty="0">
                <a:solidFill>
                  <a:schemeClr val="bg1">
                    <a:lumMod val="85000"/>
                  </a:schemeClr>
                </a:solidFill>
              </a:rPr>
              <a:t>UPAR Responsibilities</a:t>
            </a:r>
          </a:p>
          <a:p>
            <a:pPr marL="285750" indent="-285750">
              <a:buFont typeface="Arial" panose="020B0604020202020204" pitchFamily="34" charset="0"/>
              <a:buChar char="•"/>
            </a:pPr>
            <a:r>
              <a:rPr lang="en-US" altLang="en-US" sz="1400" dirty="0">
                <a:solidFill>
                  <a:schemeClr val="bg1">
                    <a:lumMod val="85000"/>
                  </a:schemeClr>
                </a:solidFill>
              </a:rPr>
              <a:t>Public Affairs Planning</a:t>
            </a:r>
          </a:p>
          <a:p>
            <a:pPr marL="285750" indent="-285750">
              <a:buFont typeface="Arial" panose="020B0604020202020204" pitchFamily="34" charset="0"/>
              <a:buChar char="•"/>
            </a:pPr>
            <a:r>
              <a:rPr lang="en-US" altLang="en-US" sz="1400" b="1" u="sng" dirty="0">
                <a:solidFill>
                  <a:schemeClr val="accent1">
                    <a:lumMod val="50000"/>
                  </a:schemeClr>
                </a:solidFill>
              </a:rPr>
              <a:t>Public Affairs Liaison</a:t>
            </a:r>
          </a:p>
          <a:p>
            <a:pPr marL="285750" indent="-285750">
              <a:buFont typeface="Arial" panose="020B0604020202020204" pitchFamily="34" charset="0"/>
              <a:buChar char="•"/>
            </a:pPr>
            <a:r>
              <a:rPr lang="en-US" sz="1300" b="1" dirty="0">
                <a:solidFill>
                  <a:schemeClr val="tx1">
                    <a:lumMod val="65000"/>
                    <a:lumOff val="35000"/>
                  </a:schemeClr>
                </a:solidFill>
                <a:latin typeface="Arial"/>
                <a:cs typeface="Arial"/>
              </a:rPr>
              <a:t>Take Photos, Write Captions, &amp; Get Published</a:t>
            </a:r>
            <a:endParaRPr lang="en-US" sz="1300" b="1" dirty="0">
              <a:solidFill>
                <a:schemeClr val="tx1">
                  <a:lumMod val="65000"/>
                  <a:lumOff val="35000"/>
                </a:schemeClr>
              </a:solidFill>
              <a:cs typeface="Arial"/>
            </a:endParaRPr>
          </a:p>
          <a:p>
            <a:pPr marL="285750" indent="-285750">
              <a:buFont typeface="Arial" panose="020B0604020202020204" pitchFamily="34" charset="0"/>
              <a:buChar char="•"/>
            </a:pPr>
            <a:r>
              <a:rPr lang="en-US" sz="1300" b="1" dirty="0">
                <a:solidFill>
                  <a:schemeClr val="tx1">
                    <a:lumMod val="65000"/>
                    <a:lumOff val="35000"/>
                  </a:schemeClr>
                </a:solidFill>
                <a:latin typeface="Arial"/>
                <a:cs typeface="Arial"/>
              </a:rPr>
              <a:t>Record Basic Video</a:t>
            </a:r>
          </a:p>
          <a:p>
            <a:pPr marL="285750" indent="-285750">
              <a:buFont typeface="Arial" panose="020B0604020202020204" pitchFamily="34" charset="0"/>
              <a:buChar char="•"/>
            </a:pPr>
            <a:r>
              <a:rPr lang="en-US" altLang="en-US" sz="1400" b="1" dirty="0">
                <a:solidFill>
                  <a:schemeClr val="tx1">
                    <a:lumMod val="65000"/>
                    <a:lumOff val="35000"/>
                  </a:schemeClr>
                </a:solidFill>
              </a:rPr>
              <a:t>Final Notes</a:t>
            </a:r>
            <a:endParaRPr lang="en-US" sz="1400" b="1" dirty="0">
              <a:solidFill>
                <a:schemeClr val="tx1">
                  <a:lumMod val="65000"/>
                  <a:lumOff val="35000"/>
                </a:schemeClr>
              </a:solidFill>
            </a:endParaRPr>
          </a:p>
        </p:txBody>
      </p:sp>
      <p:sp>
        <p:nvSpPr>
          <p:cNvPr id="10" name="Pentagon 9">
            <a:extLst>
              <a:ext uri="{FF2B5EF4-FFF2-40B4-BE49-F238E27FC236}">
                <a16:creationId xmlns:a16="http://schemas.microsoft.com/office/drawing/2014/main" id="{6D7723F4-0C31-074F-B504-372101A5C982}"/>
              </a:ext>
            </a:extLst>
          </p:cNvPr>
          <p:cNvSpPr/>
          <p:nvPr/>
        </p:nvSpPr>
        <p:spPr>
          <a:xfrm rot="5400000">
            <a:off x="-152942" y="737559"/>
            <a:ext cx="2922917" cy="1447800"/>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xfrm>
            <a:off x="622091" y="274638"/>
            <a:ext cx="10966554"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a:effectLst>
                  <a:glow rad="228600">
                    <a:schemeClr val="accent3">
                      <a:satMod val="175000"/>
                      <a:alpha val="40000"/>
                    </a:schemeClr>
                  </a:glow>
                </a:effectLst>
              </a:rPr>
              <a:t>PA LIAISON</a:t>
            </a:r>
          </a:p>
        </p:txBody>
      </p:sp>
      <p:sp>
        <p:nvSpPr>
          <p:cNvPr id="3" name="TextBox 2">
            <a:extLst>
              <a:ext uri="{FF2B5EF4-FFF2-40B4-BE49-F238E27FC236}">
                <a16:creationId xmlns:a16="http://schemas.microsoft.com/office/drawing/2014/main" id="{2F45854C-0740-5310-936E-CD240573648F}"/>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Liaison / Basic UPAR Training</a:t>
            </a:r>
            <a:endParaRPr lang="en-US" sz="1000" dirty="0">
              <a:latin typeface="Arial"/>
              <a:cs typeface="Arial"/>
            </a:endParaRPr>
          </a:p>
        </p:txBody>
      </p:sp>
      <p:sp>
        <p:nvSpPr>
          <p:cNvPr id="5" name="TextBox 4">
            <a:extLst>
              <a:ext uri="{FF2B5EF4-FFF2-40B4-BE49-F238E27FC236}">
                <a16:creationId xmlns:a16="http://schemas.microsoft.com/office/drawing/2014/main" id="{6209FB17-15A0-BA9E-A00F-0678359AA7AA}"/>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19</a:t>
            </a:r>
          </a:p>
        </p:txBody>
      </p:sp>
    </p:spTree>
    <p:extLst>
      <p:ext uri="{BB962C8B-B14F-4D97-AF65-F5344CB8AC3E}">
        <p14:creationId xmlns:p14="http://schemas.microsoft.com/office/powerpoint/2010/main" val="2789474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b="1" dirty="0"/>
              <a:t>PA Liaison</a:t>
            </a:r>
            <a:endParaRPr lang="en-US" dirty="0"/>
          </a:p>
        </p:txBody>
      </p:sp>
      <p:sp>
        <p:nvSpPr>
          <p:cNvPr id="10" name="Content Placeholder 9">
            <a:extLst>
              <a:ext uri="{FF2B5EF4-FFF2-40B4-BE49-F238E27FC236}">
                <a16:creationId xmlns:a16="http://schemas.microsoft.com/office/drawing/2014/main" id="{0FA7791F-14B8-3519-E31F-DBC53EDF67C1}"/>
              </a:ext>
            </a:extLst>
          </p:cNvPr>
          <p:cNvSpPr>
            <a:spLocks noGrp="1"/>
          </p:cNvSpPr>
          <p:nvPr>
            <p:ph idx="1"/>
          </p:nvPr>
        </p:nvSpPr>
        <p:spPr/>
        <p:txBody>
          <a:bodyPr lIns="91440" tIns="45720" rIns="91440" bIns="45720" anchor="t"/>
          <a:lstStyle/>
          <a:p>
            <a:pPr marL="0" indent="0">
              <a:spcBef>
                <a:spcPct val="0"/>
              </a:spcBef>
              <a:buNone/>
            </a:pPr>
            <a:r>
              <a:rPr lang="en-US" sz="2400" i="1" dirty="0"/>
              <a:t>A person that allows different organizations or groups to work together and provide information to each other.</a:t>
            </a:r>
          </a:p>
          <a:p>
            <a:pPr>
              <a:spcBef>
                <a:spcPct val="0"/>
              </a:spcBef>
              <a:buFont typeface="Arial,Sans-Serif"/>
            </a:pPr>
            <a:endParaRPr lang="en-US" sz="2400" dirty="0"/>
          </a:p>
          <a:p>
            <a:pPr marL="0" indent="0">
              <a:spcBef>
                <a:spcPct val="0"/>
              </a:spcBef>
              <a:buNone/>
            </a:pPr>
            <a:r>
              <a:rPr lang="en-US" sz="2400" dirty="0"/>
              <a:t>Position of responsibility </a:t>
            </a:r>
            <a:endParaRPr lang="haw-US" sz="2400" dirty="0">
              <a:cs typeface="Arial"/>
            </a:endParaRPr>
          </a:p>
          <a:p>
            <a:pPr>
              <a:spcBef>
                <a:spcPct val="0"/>
              </a:spcBef>
              <a:buAutoNum type="arabicPeriod"/>
            </a:pPr>
            <a:r>
              <a:rPr lang="haw-US" sz="2400" dirty="0"/>
              <a:t>T</a:t>
            </a:r>
            <a:r>
              <a:rPr lang="en-US" sz="2400" dirty="0"/>
              <a:t>o the Commander</a:t>
            </a:r>
            <a:endParaRPr lang="haw-US" sz="2400" dirty="0"/>
          </a:p>
          <a:p>
            <a:pPr>
              <a:spcBef>
                <a:spcPct val="0"/>
              </a:spcBef>
              <a:buAutoNum type="arabicPeriod"/>
            </a:pPr>
            <a:r>
              <a:rPr lang="haw-US" sz="2400" dirty="0"/>
              <a:t>T</a:t>
            </a:r>
            <a:r>
              <a:rPr lang="en-US" sz="2400" dirty="0"/>
              <a:t>o Higher PA elements</a:t>
            </a:r>
            <a:endParaRPr lang="haw-US" sz="2400" dirty="0"/>
          </a:p>
          <a:p>
            <a:pPr marL="285750" indent="-285750">
              <a:spcBef>
                <a:spcPct val="0"/>
              </a:spcBef>
              <a:buFont typeface="Arial,Sans-Serif"/>
            </a:pPr>
            <a:endParaRPr lang="en-US" sz="2400" dirty="0"/>
          </a:p>
          <a:p>
            <a:pPr>
              <a:spcBef>
                <a:spcPct val="0"/>
              </a:spcBef>
              <a:buFont typeface="Arial,Sans-Serif"/>
            </a:pPr>
            <a:r>
              <a:rPr lang="en-US" sz="2400" dirty="0"/>
              <a:t>Can share the most current PA information from higher PA element- State PAO, 117th MPAD</a:t>
            </a:r>
          </a:p>
          <a:p>
            <a:pPr>
              <a:spcBef>
                <a:spcPct val="0"/>
              </a:spcBef>
              <a:buFont typeface="Arial,Sans-Serif"/>
            </a:pPr>
            <a:endParaRPr lang="en-US" sz="2400" dirty="0"/>
          </a:p>
          <a:p>
            <a:pPr>
              <a:spcBef>
                <a:spcPct val="0"/>
              </a:spcBef>
              <a:buFont typeface="Arial,Sans-Serif"/>
            </a:pPr>
            <a:r>
              <a:rPr lang="en-US" sz="2400" dirty="0"/>
              <a:t>Could be unit spokesperson for media engagements</a:t>
            </a:r>
          </a:p>
        </p:txBody>
      </p:sp>
      <p:sp>
        <p:nvSpPr>
          <p:cNvPr id="5" name="Rectangle 4">
            <a:extLst>
              <a:ext uri="{FF2B5EF4-FFF2-40B4-BE49-F238E27FC236}">
                <a16:creationId xmlns:a16="http://schemas.microsoft.com/office/drawing/2014/main" id="{CF684CF9-508E-CB4A-805F-EA8EC10E5F75}"/>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8D423FB-D3E7-2AC6-432E-8AB4EB1BF7CE}"/>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Liaison / Basic UPAR Training</a:t>
            </a:r>
            <a:endParaRPr lang="en-US" sz="1000" dirty="0">
              <a:latin typeface="Arial"/>
              <a:cs typeface="Arial"/>
            </a:endParaRPr>
          </a:p>
        </p:txBody>
      </p:sp>
      <p:sp>
        <p:nvSpPr>
          <p:cNvPr id="13" name="TextBox 12">
            <a:extLst>
              <a:ext uri="{FF2B5EF4-FFF2-40B4-BE49-F238E27FC236}">
                <a16:creationId xmlns:a16="http://schemas.microsoft.com/office/drawing/2014/main" id="{B68CC17D-2D52-436F-0035-576895135780}"/>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20</a:t>
            </a:r>
          </a:p>
        </p:txBody>
      </p:sp>
    </p:spTree>
    <p:extLst>
      <p:ext uri="{BB962C8B-B14F-4D97-AF65-F5344CB8AC3E}">
        <p14:creationId xmlns:p14="http://schemas.microsoft.com/office/powerpoint/2010/main" val="2310347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PA Liaison</a:t>
            </a:r>
            <a:br>
              <a:rPr lang="en-US" altLang="en-US" dirty="0">
                <a:cs typeface="Arial" panose="020B0604020202020204" pitchFamily="34" charset="0"/>
              </a:rPr>
            </a:br>
            <a:br>
              <a:rPr lang="en-US" altLang="en-US" b="1" i="1" dirty="0"/>
            </a:br>
            <a:endParaRPr lang="en-US" dirty="0"/>
          </a:p>
        </p:txBody>
      </p:sp>
      <p:sp>
        <p:nvSpPr>
          <p:cNvPr id="10" name="Content Placeholder 9">
            <a:extLst>
              <a:ext uri="{FF2B5EF4-FFF2-40B4-BE49-F238E27FC236}">
                <a16:creationId xmlns:a16="http://schemas.microsoft.com/office/drawing/2014/main" id="{87FA3297-DC75-F2A5-4CE5-EE2654EACAEB}"/>
              </a:ext>
            </a:extLst>
          </p:cNvPr>
          <p:cNvSpPr>
            <a:spLocks noGrp="1"/>
          </p:cNvSpPr>
          <p:nvPr>
            <p:ph sz="half" idx="1"/>
          </p:nvPr>
        </p:nvSpPr>
        <p:spPr>
          <a:xfrm>
            <a:off x="592234" y="1600201"/>
            <a:ext cx="6630475" cy="4531963"/>
          </a:xfrm>
        </p:spPr>
        <p:txBody>
          <a:bodyPr lIns="91440" tIns="45720" rIns="91440" bIns="45720" anchor="t"/>
          <a:lstStyle/>
          <a:p>
            <a:pPr>
              <a:spcBef>
                <a:spcPct val="0"/>
              </a:spcBef>
              <a:buFont typeface="Arial,Sans-Serif"/>
            </a:pPr>
            <a:r>
              <a:rPr lang="en-US" sz="2400" dirty="0"/>
              <a:t>Provide counsel to the Commander and Higher PA</a:t>
            </a:r>
          </a:p>
          <a:p>
            <a:pPr marL="285750" indent="-285750">
              <a:spcBef>
                <a:spcPct val="0"/>
              </a:spcBef>
              <a:buFont typeface="Arial,Sans-Serif"/>
            </a:pPr>
            <a:r>
              <a:rPr lang="en-US" sz="2400" dirty="0"/>
              <a:t> This does not happen automatically</a:t>
            </a:r>
          </a:p>
          <a:p>
            <a:pPr marL="285750" indent="-285750">
              <a:spcBef>
                <a:spcPct val="0"/>
              </a:spcBef>
              <a:buFont typeface="Arial,Sans-Serif"/>
            </a:pPr>
            <a:r>
              <a:rPr lang="en-US" sz="2400" dirty="0"/>
              <a:t> Be self-aware and respectful</a:t>
            </a:r>
            <a:endParaRPr lang="en-US" sz="2400" dirty="0">
              <a:cs typeface="Arial"/>
            </a:endParaRPr>
          </a:p>
          <a:p>
            <a:pPr>
              <a:spcBef>
                <a:spcPct val="0"/>
              </a:spcBef>
              <a:buFont typeface="Arial,Sans-Serif"/>
            </a:pPr>
            <a:r>
              <a:rPr lang="en-US" sz="2400" dirty="0"/>
              <a:t>Understand what higher PA element is</a:t>
            </a:r>
          </a:p>
          <a:p>
            <a:pPr>
              <a:spcBef>
                <a:spcPct val="0"/>
              </a:spcBef>
              <a:buFont typeface="Arial,Sans-Serif"/>
            </a:pPr>
            <a:r>
              <a:rPr lang="en-US" sz="2400" dirty="0"/>
              <a:t>“Pulling and Pushing” of information</a:t>
            </a:r>
            <a:endParaRPr lang="en-US" sz="2400" dirty="0">
              <a:cs typeface="Arial"/>
            </a:endParaRPr>
          </a:p>
          <a:p>
            <a:pPr>
              <a:spcBef>
                <a:spcPct val="0"/>
              </a:spcBef>
              <a:buFont typeface="Arial,Sans-Serif"/>
            </a:pPr>
            <a:endParaRPr lang="en-US" sz="2400" dirty="0"/>
          </a:p>
          <a:p>
            <a:pPr marL="0" indent="0">
              <a:spcBef>
                <a:spcPct val="0"/>
              </a:spcBef>
              <a:buNone/>
            </a:pPr>
            <a:r>
              <a:rPr lang="en-US" sz="2400" dirty="0"/>
              <a:t>UPARs will immediately notify PAO of any issues that might gain national or international media attention (accidents/investigations)</a:t>
            </a:r>
          </a:p>
        </p:txBody>
      </p:sp>
      <p:pic>
        <p:nvPicPr>
          <p:cNvPr id="17" name="Picture 16">
            <a:extLst>
              <a:ext uri="{FF2B5EF4-FFF2-40B4-BE49-F238E27FC236}">
                <a16:creationId xmlns:a16="http://schemas.microsoft.com/office/drawing/2014/main" id="{AA1967AA-EF80-8342-8E7F-86B52780C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9008" y="1600325"/>
            <a:ext cx="4626846" cy="4534110"/>
          </a:xfrm>
          <a:prstGeom prst="rect">
            <a:avLst/>
          </a:prstGeom>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F5C80BE-F9D8-FC70-3A81-3DF8AAA67850}"/>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Liaison / Basic UPAR Training</a:t>
            </a:r>
            <a:endParaRPr lang="en-US" sz="1000" dirty="0">
              <a:latin typeface="Arial"/>
              <a:cs typeface="Arial"/>
            </a:endParaRPr>
          </a:p>
        </p:txBody>
      </p:sp>
      <p:sp>
        <p:nvSpPr>
          <p:cNvPr id="9" name="TextBox 8">
            <a:extLst>
              <a:ext uri="{FF2B5EF4-FFF2-40B4-BE49-F238E27FC236}">
                <a16:creationId xmlns:a16="http://schemas.microsoft.com/office/drawing/2014/main" id="{B0DB9BF3-0F2C-5CC1-E0CB-5F146C0E38AA}"/>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21</a:t>
            </a:r>
          </a:p>
        </p:txBody>
      </p:sp>
    </p:spTree>
    <p:extLst>
      <p:ext uri="{BB962C8B-B14F-4D97-AF65-F5344CB8AC3E}">
        <p14:creationId xmlns:p14="http://schemas.microsoft.com/office/powerpoint/2010/main" val="2458726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interview3.png">
            <a:extLst>
              <a:ext uri="{FF2B5EF4-FFF2-40B4-BE49-F238E27FC236}">
                <a16:creationId xmlns:a16="http://schemas.microsoft.com/office/drawing/2014/main" id="{D8711018-31FD-C9D1-7CE6-85B91CA2CBA2}"/>
              </a:ext>
            </a:extLst>
          </p:cNvPr>
          <p:cNvPicPr>
            <a:picLocks noChangeAspect="1"/>
          </p:cNvPicPr>
          <p:nvPr/>
        </p:nvPicPr>
        <p:blipFill>
          <a:blip r:embed="rId3"/>
          <a:stretch>
            <a:fillRect/>
          </a:stretch>
        </p:blipFill>
        <p:spPr>
          <a:xfrm>
            <a:off x="5659135" y="1597502"/>
            <a:ext cx="5923679" cy="4513790"/>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PA Liaison</a:t>
            </a:r>
            <a:endParaRPr lang="en-US" altLang="en-US" b="1" i="1" dirty="0"/>
          </a:p>
        </p:txBody>
      </p:sp>
      <p:sp>
        <p:nvSpPr>
          <p:cNvPr id="11" name="Content Placeholder 10">
            <a:extLst>
              <a:ext uri="{FF2B5EF4-FFF2-40B4-BE49-F238E27FC236}">
                <a16:creationId xmlns:a16="http://schemas.microsoft.com/office/drawing/2014/main" id="{F1F1EE2B-21DD-8170-9924-D6F7BF79E7F8}"/>
              </a:ext>
            </a:extLst>
          </p:cNvPr>
          <p:cNvSpPr>
            <a:spLocks noGrp="1"/>
          </p:cNvSpPr>
          <p:nvPr>
            <p:ph sz="half" idx="1"/>
          </p:nvPr>
        </p:nvSpPr>
        <p:spPr>
          <a:xfrm>
            <a:off x="604234" y="1600201"/>
            <a:ext cx="5471631" cy="4509231"/>
          </a:xfrm>
        </p:spPr>
        <p:txBody>
          <a:bodyPr lIns="91440" tIns="45720" rIns="91440" bIns="45720" anchor="t"/>
          <a:lstStyle/>
          <a:p>
            <a:pPr>
              <a:spcBef>
                <a:spcPct val="0"/>
              </a:spcBef>
              <a:buFont typeface="Arial"/>
              <a:buChar char="•"/>
            </a:pPr>
            <a:r>
              <a:rPr lang="en-US" dirty="0"/>
              <a:t>Not PA trained, just helping commander</a:t>
            </a:r>
            <a:endParaRPr lang="en-US" dirty="0">
              <a:cs typeface="Arial"/>
            </a:endParaRPr>
          </a:p>
          <a:p>
            <a:pPr>
              <a:spcBef>
                <a:spcPct val="0"/>
              </a:spcBef>
              <a:buFont typeface="Arial"/>
              <a:buChar char="•"/>
            </a:pPr>
            <a:r>
              <a:rPr lang="en-US" dirty="0"/>
              <a:t>With approval from higher PA, Coordinate unit level media escort</a:t>
            </a:r>
            <a:endParaRPr lang="en-US" dirty="0">
              <a:cs typeface="Arial"/>
            </a:endParaRPr>
          </a:p>
          <a:p>
            <a:pPr>
              <a:spcBef>
                <a:spcPct val="0"/>
              </a:spcBef>
              <a:buFont typeface="Arial"/>
              <a:buChar char="•"/>
            </a:pPr>
            <a:r>
              <a:rPr lang="en-US" dirty="0"/>
              <a:t>First person who media meets when visiting</a:t>
            </a:r>
            <a:endParaRPr lang="en-US"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F1BA0E1-6AB2-FD58-20EB-FEAC569FD07B}"/>
              </a:ext>
            </a:extLst>
          </p:cNvPr>
          <p:cNvSpPr txBox="1"/>
          <p:nvPr/>
        </p:nvSpPr>
        <p:spPr>
          <a:xfrm>
            <a:off x="8381170" y="6571043"/>
            <a:ext cx="3204940"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Public Affairs Liaison / Basic UPAR Training</a:t>
            </a:r>
            <a:endParaRPr lang="en-US" sz="1000" dirty="0">
              <a:latin typeface="Arial"/>
              <a:cs typeface="Arial"/>
            </a:endParaRPr>
          </a:p>
        </p:txBody>
      </p:sp>
      <p:sp>
        <p:nvSpPr>
          <p:cNvPr id="14" name="TextBox 13">
            <a:extLst>
              <a:ext uri="{FF2B5EF4-FFF2-40B4-BE49-F238E27FC236}">
                <a16:creationId xmlns:a16="http://schemas.microsoft.com/office/drawing/2014/main" id="{A2635ABE-C7E0-284C-BD16-2867C8137AB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22</a:t>
            </a:r>
          </a:p>
        </p:txBody>
      </p:sp>
    </p:spTree>
    <p:extLst>
      <p:ext uri="{BB962C8B-B14F-4D97-AF65-F5344CB8AC3E}">
        <p14:creationId xmlns:p14="http://schemas.microsoft.com/office/powerpoint/2010/main" val="2759641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outdoor&#10;&#10;Description automatically generated">
            <a:extLst>
              <a:ext uri="{FF2B5EF4-FFF2-40B4-BE49-F238E27FC236}">
                <a16:creationId xmlns:a16="http://schemas.microsoft.com/office/drawing/2014/main" id="{B43094FF-3195-0F43-9E29-3B5AD0AADCC0}"/>
              </a:ext>
            </a:extLst>
          </p:cNvPr>
          <p:cNvPicPr>
            <a:picLocks noChangeAspect="1"/>
          </p:cNvPicPr>
          <p:nvPr/>
        </p:nvPicPr>
        <p:blipFill rotWithShape="1">
          <a:blip r:embed="rId3">
            <a:extLst>
              <a:ext uri="{28A0092B-C50C-407E-A947-70E740481C1C}">
                <a14:useLocalDpi xmlns:a14="http://schemas.microsoft.com/office/drawing/2010/main" val="0"/>
              </a:ext>
            </a:extLst>
          </a:blip>
          <a:srcRect l="2180" r="18307"/>
          <a:stretch/>
        </p:blipFill>
        <p:spPr>
          <a:xfrm>
            <a:off x="3894944" y="10"/>
            <a:ext cx="8303681" cy="6996979"/>
          </a:xfrm>
          <a:prstGeom prst="rect">
            <a:avLst/>
          </a:prstGeom>
        </p:spPr>
      </p:pic>
      <p:sp>
        <p:nvSpPr>
          <p:cNvPr id="9" name="Rectangle 8">
            <a:extLst>
              <a:ext uri="{FF2B5EF4-FFF2-40B4-BE49-F238E27FC236}">
                <a16:creationId xmlns:a16="http://schemas.microsoft.com/office/drawing/2014/main" id="{0DF7FC65-369B-B544-92D0-EF1A394C0C79}"/>
              </a:ext>
            </a:extLst>
          </p:cNvPr>
          <p:cNvSpPr/>
          <p:nvPr/>
        </p:nvSpPr>
        <p:spPr>
          <a:xfrm>
            <a:off x="-6625" y="1"/>
            <a:ext cx="4045224" cy="6875810"/>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961709-C386-1745-BBAA-62D4422C4148}"/>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027A9-A0A3-AF47-A57F-A2AEAE5A80D3}"/>
              </a:ext>
            </a:extLst>
          </p:cNvPr>
          <p:cNvSpPr/>
          <p:nvPr/>
        </p:nvSpPr>
        <p:spPr>
          <a:xfrm>
            <a:off x="625474" y="3426883"/>
            <a:ext cx="3421592" cy="2015936"/>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en-US" sz="1400" dirty="0">
                <a:solidFill>
                  <a:schemeClr val="bg1">
                    <a:lumMod val="85000"/>
                  </a:schemeClr>
                </a:solidFill>
              </a:rPr>
              <a:t>In the beginning</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Policy</a:t>
            </a:r>
          </a:p>
          <a:p>
            <a:pPr marL="285750" indent="-285750">
              <a:buFont typeface="Arial" panose="020B0604020202020204" pitchFamily="34" charset="0"/>
              <a:buChar char="•"/>
            </a:pPr>
            <a:r>
              <a:rPr lang="en-US" altLang="en-US" sz="1400" dirty="0">
                <a:solidFill>
                  <a:schemeClr val="bg1">
                    <a:lumMod val="85000"/>
                  </a:schemeClr>
                </a:solidFill>
              </a:rPr>
              <a:t>UPAR Responsibilities</a:t>
            </a:r>
          </a:p>
          <a:p>
            <a:pPr marL="285750" indent="-285750">
              <a:buFont typeface="Arial" panose="020B0604020202020204" pitchFamily="34" charset="0"/>
              <a:buChar char="•"/>
            </a:pPr>
            <a:r>
              <a:rPr lang="en-US" altLang="en-US" sz="1400" dirty="0">
                <a:solidFill>
                  <a:schemeClr val="bg1">
                    <a:lumMod val="85000"/>
                  </a:schemeClr>
                </a:solidFill>
              </a:rPr>
              <a:t>Public Affairs Planning</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Public Affairs Liaison</a:t>
            </a:r>
          </a:p>
          <a:p>
            <a:pPr marL="285750" indent="-285750">
              <a:buFont typeface="Arial" panose="020B0604020202020204" pitchFamily="34" charset="0"/>
              <a:buChar char="•"/>
            </a:pPr>
            <a:r>
              <a:rPr lang="en-US" sz="1400" b="1" u="sng" dirty="0">
                <a:solidFill>
                  <a:schemeClr val="accent1">
                    <a:lumMod val="50000"/>
                  </a:schemeClr>
                </a:solidFill>
              </a:rPr>
              <a:t>Take Photos, Write Captions, &amp; Get Published</a:t>
            </a:r>
            <a:endParaRPr lang="en-US" altLang="en-US" sz="1400" b="1" u="sng" dirty="0">
              <a:solidFill>
                <a:schemeClr val="accent1">
                  <a:lumMod val="50000"/>
                </a:schemeClr>
              </a:solidFill>
            </a:endParaRPr>
          </a:p>
          <a:p>
            <a:pPr marL="285750" indent="-285750">
              <a:buFont typeface="Arial" panose="020B0604020202020204" pitchFamily="34" charset="0"/>
              <a:buChar char="•"/>
            </a:pPr>
            <a:r>
              <a:rPr lang="en-US" sz="1300" b="1" dirty="0">
                <a:solidFill>
                  <a:schemeClr val="tx1">
                    <a:lumMod val="65000"/>
                    <a:lumOff val="35000"/>
                  </a:schemeClr>
                </a:solidFill>
                <a:latin typeface="Arial"/>
                <a:cs typeface="Arial"/>
              </a:rPr>
              <a:t>Record Basic Video</a:t>
            </a:r>
          </a:p>
          <a:p>
            <a:pPr marL="285750" indent="-285750">
              <a:buFont typeface="Arial" panose="020B0604020202020204" pitchFamily="34" charset="0"/>
              <a:buChar char="•"/>
            </a:pPr>
            <a:r>
              <a:rPr lang="en-US" altLang="en-US" sz="1400" b="1" dirty="0">
                <a:solidFill>
                  <a:schemeClr val="tx1">
                    <a:lumMod val="65000"/>
                    <a:lumOff val="35000"/>
                  </a:schemeClr>
                </a:solidFill>
              </a:rPr>
              <a:t>Final Notes</a:t>
            </a:r>
            <a:endParaRPr lang="en-US" sz="1400" b="1" dirty="0">
              <a:solidFill>
                <a:schemeClr val="tx1">
                  <a:lumMod val="65000"/>
                  <a:lumOff val="35000"/>
                </a:schemeClr>
              </a:solidFill>
            </a:endParaRPr>
          </a:p>
        </p:txBody>
      </p:sp>
      <p:sp>
        <p:nvSpPr>
          <p:cNvPr id="10" name="Pentagon 9">
            <a:extLst>
              <a:ext uri="{FF2B5EF4-FFF2-40B4-BE49-F238E27FC236}">
                <a16:creationId xmlns:a16="http://schemas.microsoft.com/office/drawing/2014/main" id="{6D7723F4-0C31-074F-B504-372101A5C982}"/>
              </a:ext>
            </a:extLst>
          </p:cNvPr>
          <p:cNvSpPr/>
          <p:nvPr/>
        </p:nvSpPr>
        <p:spPr>
          <a:xfrm rot="5400000">
            <a:off x="-127959" y="737559"/>
            <a:ext cx="2922917" cy="1447800"/>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xfrm>
            <a:off x="615845" y="274638"/>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a:effectLst>
                  <a:glow rad="228600">
                    <a:schemeClr val="accent3">
                      <a:satMod val="175000"/>
                      <a:alpha val="40000"/>
                    </a:schemeClr>
                  </a:glow>
                </a:effectLst>
              </a:rPr>
              <a:t>TAKE PHOTOS, WRITE CAPTIONS, &amp; GET PUBLISHED</a:t>
            </a:r>
          </a:p>
        </p:txBody>
      </p:sp>
      <p:sp>
        <p:nvSpPr>
          <p:cNvPr id="14" name="TextBox 13">
            <a:extLst>
              <a:ext uri="{FF2B5EF4-FFF2-40B4-BE49-F238E27FC236}">
                <a16:creationId xmlns:a16="http://schemas.microsoft.com/office/drawing/2014/main" id="{257DF6B4-60BD-594A-8D83-EED67B907CAE}"/>
              </a:ext>
            </a:extLst>
          </p:cNvPr>
          <p:cNvSpPr txBox="1"/>
          <p:nvPr/>
        </p:nvSpPr>
        <p:spPr>
          <a:xfrm>
            <a:off x="4038599" y="5047656"/>
            <a:ext cx="3831128" cy="1477328"/>
          </a:xfrm>
          <a:prstGeom prst="rect">
            <a:avLst/>
          </a:prstGeom>
          <a:solidFill>
            <a:schemeClr val="bg1">
              <a:lumMod val="95000"/>
            </a:schemeClr>
          </a:solidFill>
          <a:ln>
            <a:solidFill>
              <a:schemeClr val="tx1"/>
            </a:solidFill>
          </a:ln>
        </p:spPr>
        <p:txBody>
          <a:bodyPr wrap="square" rtlCol="0">
            <a:spAutoFit/>
          </a:bodyPr>
          <a:lstStyle/>
          <a:p>
            <a:r>
              <a:rPr lang="en-US" sz="1800" i="1" dirty="0">
                <a:effectLst/>
                <a:latin typeface="Arial"/>
                <a:ea typeface="Times New Roman" panose="02020603050405020304" pitchFamily="18" charset="0"/>
                <a:cs typeface="Arial"/>
              </a:rPr>
              <a:t>The primary function that the State PAO would like every UPAR to do is to </a:t>
            </a:r>
            <a:r>
              <a:rPr lang="en-US" sz="1800" b="1" i="1" u="sng" dirty="0">
                <a:effectLst/>
                <a:latin typeface="Arial"/>
                <a:ea typeface="Times New Roman" panose="02020603050405020304" pitchFamily="18" charset="0"/>
                <a:cs typeface="Arial"/>
              </a:rPr>
              <a:t>take a good photo, write a caption for it and then get it to the next PA echelon</a:t>
            </a:r>
            <a:r>
              <a:rPr lang="en-US" sz="1800" i="1" dirty="0">
                <a:effectLst/>
                <a:latin typeface="Arial"/>
                <a:ea typeface="Times New Roman" panose="02020603050405020304" pitchFamily="18" charset="0"/>
                <a:cs typeface="Arial"/>
              </a:rPr>
              <a:t>. </a:t>
            </a:r>
            <a:endParaRPr lang="en-US" i="1" dirty="0">
              <a:latin typeface="Arial"/>
              <a:cs typeface="Arial"/>
            </a:endParaRPr>
          </a:p>
        </p:txBody>
      </p:sp>
      <p:sp>
        <p:nvSpPr>
          <p:cNvPr id="5" name="TextBox 4">
            <a:extLst>
              <a:ext uri="{FF2B5EF4-FFF2-40B4-BE49-F238E27FC236}">
                <a16:creationId xmlns:a16="http://schemas.microsoft.com/office/drawing/2014/main" id="{F3A547ED-6BD7-9F0C-D02C-F32E1183F217}"/>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23</a:t>
            </a:r>
          </a:p>
        </p:txBody>
      </p:sp>
      <p:sp>
        <p:nvSpPr>
          <p:cNvPr id="4" name="TextBox 3">
            <a:extLst>
              <a:ext uri="{FF2B5EF4-FFF2-40B4-BE49-F238E27FC236}">
                <a16:creationId xmlns:a16="http://schemas.microsoft.com/office/drawing/2014/main" id="{3C41D1ED-A34C-B047-FDAB-799747DBEF66}"/>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490574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E50559-F6D9-5FA2-52DF-21E67D7A853E}"/>
              </a:ext>
            </a:extLst>
          </p:cNvPr>
          <p:cNvPicPr>
            <a:picLocks noChangeAspect="1"/>
          </p:cNvPicPr>
          <p:nvPr/>
        </p:nvPicPr>
        <p:blipFill>
          <a:blip r:embed="rId2"/>
          <a:stretch>
            <a:fillRect/>
          </a:stretch>
        </p:blipFill>
        <p:spPr>
          <a:xfrm>
            <a:off x="5240" y="-1079911"/>
            <a:ext cx="12189683" cy="6748076"/>
          </a:xfrm>
          <a:prstGeom prst="rect">
            <a:avLst/>
          </a:prstGeom>
        </p:spPr>
      </p:pic>
      <p:sp>
        <p:nvSpPr>
          <p:cNvPr id="5" name="Rectangle 4">
            <a:extLst>
              <a:ext uri="{FF2B5EF4-FFF2-40B4-BE49-F238E27FC236}">
                <a16:creationId xmlns:a16="http://schemas.microsoft.com/office/drawing/2014/main" id="{25BF845B-27CA-EF88-2C8F-A8F72B5687C3}"/>
              </a:ext>
            </a:extLst>
          </p:cNvPr>
          <p:cNvSpPr/>
          <p:nvPr/>
        </p:nvSpPr>
        <p:spPr>
          <a:xfrm>
            <a:off x="3672" y="3946072"/>
            <a:ext cx="12190386" cy="2909145"/>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96F7BC9-2938-9B92-9C05-4C3D891ADD04}"/>
              </a:ext>
            </a:extLst>
          </p:cNvPr>
          <p:cNvSpPr txBox="1">
            <a:spLocks/>
          </p:cNvSpPr>
          <p:nvPr/>
        </p:nvSpPr>
        <p:spPr bwMode="auto">
          <a:xfrm>
            <a:off x="615845" y="4403854"/>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kern="0" dirty="0">
                <a:effectLst>
                  <a:glow rad="228600">
                    <a:schemeClr val="accent3">
                      <a:satMod val="175000"/>
                      <a:alpha val="40000"/>
                    </a:schemeClr>
                  </a:glow>
                </a:effectLst>
              </a:rPr>
              <a:t>TAKE PHOTOS</a:t>
            </a:r>
            <a:endParaRPr lang="en-US" altLang="en-US" kern="0" dirty="0">
              <a:effectLst>
                <a:glow rad="228600">
                  <a:srgbClr val="FFFFFF">
                    <a:satMod val="175000"/>
                    <a:alpha val="40000"/>
                  </a:srgbClr>
                </a:glow>
              </a:effectLst>
              <a:cs typeface="Arial"/>
            </a:endParaRPr>
          </a:p>
        </p:txBody>
      </p:sp>
      <p:sp>
        <p:nvSpPr>
          <p:cNvPr id="16" name="TextBox 15">
            <a:extLst>
              <a:ext uri="{FF2B5EF4-FFF2-40B4-BE49-F238E27FC236}">
                <a16:creationId xmlns:a16="http://schemas.microsoft.com/office/drawing/2014/main" id="{F3AF1A99-005E-2646-2AD1-6025B3B08E28}"/>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
        <p:nvSpPr>
          <p:cNvPr id="3" name="TextBox 2">
            <a:extLst>
              <a:ext uri="{FF2B5EF4-FFF2-40B4-BE49-F238E27FC236}">
                <a16:creationId xmlns:a16="http://schemas.microsoft.com/office/drawing/2014/main" id="{2B7750F3-7327-918B-011C-E11882C2FF8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24</a:t>
            </a:r>
          </a:p>
        </p:txBody>
      </p:sp>
    </p:spTree>
    <p:extLst>
      <p:ext uri="{BB962C8B-B14F-4D97-AF65-F5344CB8AC3E}">
        <p14:creationId xmlns:p14="http://schemas.microsoft.com/office/powerpoint/2010/main" val="483371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Photos</a:t>
            </a:r>
            <a:endParaRPr lang="en-US" dirty="0"/>
          </a:p>
        </p:txBody>
      </p:sp>
      <p:sp>
        <p:nvSpPr>
          <p:cNvPr id="3" name="Content Placeholder 2">
            <a:extLst>
              <a:ext uri="{FF2B5EF4-FFF2-40B4-BE49-F238E27FC236}">
                <a16:creationId xmlns:a16="http://schemas.microsoft.com/office/drawing/2014/main" id="{7C6822BB-66F4-142F-6FF9-EC38815C8F61}"/>
              </a:ext>
            </a:extLst>
          </p:cNvPr>
          <p:cNvSpPr>
            <a:spLocks noGrp="1"/>
          </p:cNvSpPr>
          <p:nvPr>
            <p:ph sz="half" idx="1"/>
          </p:nvPr>
        </p:nvSpPr>
        <p:spPr/>
        <p:txBody>
          <a:bodyPr lIns="91440" tIns="45720" rIns="91440" bIns="45720" anchor="t"/>
          <a:lstStyle/>
          <a:p>
            <a:pPr>
              <a:spcBef>
                <a:spcPct val="0"/>
              </a:spcBef>
              <a:buFont typeface="Arial,Sans-Serif"/>
            </a:pPr>
            <a:r>
              <a:rPr lang="en-US" b="1" dirty="0"/>
              <a:t>Action</a:t>
            </a:r>
            <a:r>
              <a:rPr lang="en-US" dirty="0"/>
              <a:t> Begin shooting before the subject starts moving through the scene.</a:t>
            </a:r>
          </a:p>
          <a:p>
            <a:pPr>
              <a:spcBef>
                <a:spcPct val="0"/>
              </a:spcBef>
              <a:buFont typeface="Arial,Sans-Serif"/>
            </a:pPr>
            <a:r>
              <a:rPr lang="en-US" dirty="0"/>
              <a:t>“Faces and Patches”</a:t>
            </a:r>
          </a:p>
          <a:p>
            <a:pPr>
              <a:spcBef>
                <a:spcPct val="0"/>
              </a:spcBef>
              <a:buFont typeface="Arial,Sans-Serif"/>
            </a:pPr>
            <a:r>
              <a:rPr lang="en-US" dirty="0"/>
              <a:t>Less “Shaka” photos</a:t>
            </a:r>
          </a:p>
          <a:p>
            <a:pPr>
              <a:spcBef>
                <a:spcPct val="0"/>
              </a:spcBef>
              <a:buFont typeface="Arial,Sans-Serif"/>
            </a:pPr>
            <a:r>
              <a:rPr lang="en-US" dirty="0"/>
              <a:t>Catch subject doing something, not looking at camera</a:t>
            </a:r>
          </a:p>
          <a:p>
            <a:pPr>
              <a:spcBef>
                <a:spcPct val="0"/>
              </a:spcBef>
              <a:buFont typeface="Arial,Sans-Serif"/>
            </a:pPr>
            <a:r>
              <a:rPr lang="en-US" dirty="0"/>
              <a:t>Less pics at desks</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descr="May be an image of one or more people, people standing and outdoors">
            <a:extLst>
              <a:ext uri="{FF2B5EF4-FFF2-40B4-BE49-F238E27FC236}">
                <a16:creationId xmlns:a16="http://schemas.microsoft.com/office/drawing/2014/main" id="{504C1EB2-4F35-F14C-8DA0-C9E78835E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9910" y="1602600"/>
            <a:ext cx="5376276" cy="35729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40857DA-BFBC-8ECA-D034-E4ABDBE2FC15}"/>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25</a:t>
            </a:r>
          </a:p>
        </p:txBody>
      </p:sp>
      <p:sp>
        <p:nvSpPr>
          <p:cNvPr id="10" name="TextBox 9">
            <a:extLst>
              <a:ext uri="{FF2B5EF4-FFF2-40B4-BE49-F238E27FC236}">
                <a16:creationId xmlns:a16="http://schemas.microsoft.com/office/drawing/2014/main" id="{F9F6A1EF-2511-BCE2-18C8-7F21B7BBEE2E}"/>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870452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erson, indoor, military uniform&#10;&#10;Description automatically generated">
            <a:extLst>
              <a:ext uri="{FF2B5EF4-FFF2-40B4-BE49-F238E27FC236}">
                <a16:creationId xmlns:a16="http://schemas.microsoft.com/office/drawing/2014/main" id="{0065704B-C393-8345-B523-213391511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400" y="1598739"/>
            <a:ext cx="5373315" cy="4521392"/>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Photos – Things to Look For</a:t>
            </a:r>
            <a:endParaRPr lang="en-US" dirty="0"/>
          </a:p>
        </p:txBody>
      </p:sp>
      <p:sp>
        <p:nvSpPr>
          <p:cNvPr id="6" name="Content Placeholder 5">
            <a:extLst>
              <a:ext uri="{FF2B5EF4-FFF2-40B4-BE49-F238E27FC236}">
                <a16:creationId xmlns:a16="http://schemas.microsoft.com/office/drawing/2014/main" id="{A1323FEB-2D06-21FA-AF78-AAF885A286BD}"/>
              </a:ext>
            </a:extLst>
          </p:cNvPr>
          <p:cNvSpPr>
            <a:spLocks noGrp="1"/>
          </p:cNvSpPr>
          <p:nvPr>
            <p:ph sz="half" idx="1"/>
          </p:nvPr>
        </p:nvSpPr>
        <p:spPr/>
        <p:txBody>
          <a:bodyPr lIns="91440" tIns="45720" rIns="91440" bIns="45720" anchor="t"/>
          <a:lstStyle/>
          <a:p>
            <a:pPr>
              <a:spcBef>
                <a:spcPct val="0"/>
              </a:spcBef>
              <a:buFont typeface="Arial,Sans-Serif"/>
            </a:pPr>
            <a:r>
              <a:rPr lang="en-US" dirty="0"/>
              <a:t>What is in the background?</a:t>
            </a:r>
          </a:p>
          <a:p>
            <a:pPr>
              <a:spcBef>
                <a:spcPct val="0"/>
              </a:spcBef>
              <a:buFont typeface="Arial,Sans-Serif"/>
            </a:pPr>
            <a:r>
              <a:rPr lang="en-US" dirty="0"/>
              <a:t>Is everyone in proper uniform? No Badges.</a:t>
            </a:r>
          </a:p>
          <a:p>
            <a:pPr>
              <a:spcBef>
                <a:spcPct val="0"/>
              </a:spcBef>
              <a:buFont typeface="Arial,Sans-Serif"/>
            </a:pPr>
            <a:r>
              <a:rPr lang="en-US" dirty="0"/>
              <a:t>Proper PPE</a:t>
            </a:r>
          </a:p>
          <a:p>
            <a:pPr>
              <a:spcBef>
                <a:spcPct val="0"/>
              </a:spcBef>
              <a:buFont typeface="Arial,Sans-Serif"/>
            </a:pPr>
            <a:r>
              <a:rPr lang="en-US" dirty="0"/>
              <a:t>Hands in pockets</a:t>
            </a:r>
          </a:p>
          <a:p>
            <a:pPr>
              <a:spcBef>
                <a:spcPct val="0"/>
              </a:spcBef>
              <a:buFont typeface="Arial,Sans-Serif"/>
            </a:pPr>
            <a:r>
              <a:rPr lang="en-US" dirty="0"/>
              <a:t>Not to standard- injured, belly hanging out, non-reg hair, pens, tilted hat</a:t>
            </a:r>
          </a:p>
          <a:p>
            <a:pPr>
              <a:spcBef>
                <a:spcPct val="0"/>
              </a:spcBef>
              <a:buFont typeface="Arial,Sans-Serif"/>
            </a:pPr>
            <a:r>
              <a:rPr lang="en-US" dirty="0"/>
              <a:t>Eyes closed; mouth open</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DD4E056-CAAE-43FC-D16F-1226652710AB}"/>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26</a:t>
            </a:r>
          </a:p>
        </p:txBody>
      </p:sp>
      <p:sp>
        <p:nvSpPr>
          <p:cNvPr id="11" name="TextBox 10">
            <a:extLst>
              <a:ext uri="{FF2B5EF4-FFF2-40B4-BE49-F238E27FC236}">
                <a16:creationId xmlns:a16="http://schemas.microsoft.com/office/drawing/2014/main" id="{262977EE-ABAB-2A7F-C0F7-016E1509ED6D}"/>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611491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May be an image of outdoors">
            <a:extLst>
              <a:ext uri="{FF2B5EF4-FFF2-40B4-BE49-F238E27FC236}">
                <a16:creationId xmlns:a16="http://schemas.microsoft.com/office/drawing/2014/main" id="{C229BE2E-9236-4476-91C4-6924F0D755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71" r="18519" b="-1"/>
          <a:stretch/>
        </p:blipFill>
        <p:spPr bwMode="auto">
          <a:xfrm>
            <a:off x="-50763" y="-151216"/>
            <a:ext cx="3142183" cy="349086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ay be an image of 2 people, people standing and mountain">
            <a:extLst>
              <a:ext uri="{FF2B5EF4-FFF2-40B4-BE49-F238E27FC236}">
                <a16:creationId xmlns:a16="http://schemas.microsoft.com/office/drawing/2014/main" id="{75E48DD1-3B86-4416-82B2-8B139E8D87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346" r="18481" b="-1"/>
          <a:stretch/>
        </p:blipFill>
        <p:spPr bwMode="auto">
          <a:xfrm>
            <a:off x="3198068" y="-151216"/>
            <a:ext cx="3126532" cy="34908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floor, indoor&#10;&#10;Description automatically generated">
            <a:extLst>
              <a:ext uri="{FF2B5EF4-FFF2-40B4-BE49-F238E27FC236}">
                <a16:creationId xmlns:a16="http://schemas.microsoft.com/office/drawing/2014/main" id="{8F16AC56-6E0D-4863-BB2B-751EC016A238}"/>
              </a:ext>
            </a:extLst>
          </p:cNvPr>
          <p:cNvPicPr>
            <a:picLocks noChangeAspect="1"/>
          </p:cNvPicPr>
          <p:nvPr/>
        </p:nvPicPr>
        <p:blipFill rotWithShape="1">
          <a:blip r:embed="rId5">
            <a:extLst>
              <a:ext uri="{28A0092B-C50C-407E-A947-70E740481C1C}">
                <a14:useLocalDpi xmlns:a14="http://schemas.microsoft.com/office/drawing/2010/main" val="0"/>
              </a:ext>
            </a:extLst>
          </a:blip>
          <a:srcRect t="8356" r="1" b="19698"/>
          <a:stretch/>
        </p:blipFill>
        <p:spPr>
          <a:xfrm>
            <a:off x="-146400" y="3435000"/>
            <a:ext cx="6469397" cy="3490865"/>
          </a:xfrm>
          <a:prstGeom prst="rect">
            <a:avLst/>
          </a:prstGeom>
        </p:spPr>
      </p:pic>
      <p:sp>
        <p:nvSpPr>
          <p:cNvPr id="9" name="Rectangle 8">
            <a:extLst>
              <a:ext uri="{FF2B5EF4-FFF2-40B4-BE49-F238E27FC236}">
                <a16:creationId xmlns:a16="http://schemas.microsoft.com/office/drawing/2014/main" id="{8CD3B874-3BDE-244A-AA11-7AB5B10F81D9}"/>
              </a:ext>
            </a:extLst>
          </p:cNvPr>
          <p:cNvSpPr/>
          <p:nvPr/>
        </p:nvSpPr>
        <p:spPr>
          <a:xfrm>
            <a:off x="-140763" y="6524988"/>
            <a:ext cx="12352859"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521788C-EAF3-7E44-B2B6-4FC09F86B27D}"/>
              </a:ext>
            </a:extLst>
          </p:cNvPr>
          <p:cNvSpPr/>
          <p:nvPr/>
        </p:nvSpPr>
        <p:spPr>
          <a:xfrm>
            <a:off x="6513645" y="1217612"/>
            <a:ext cx="5373555" cy="577850"/>
          </a:xfrm>
          <a:prstGeom prst="rect">
            <a:avLst/>
          </a:prstGeom>
        </p:spPr>
        <p:txBody>
          <a:bodyPr wrap="square" lIns="91440" tIns="45720" rIns="91440" bIns="45720" anchor="t">
            <a:spAutoFit/>
          </a:bodyPr>
          <a:lstStyle/>
          <a:p>
            <a:pPr marL="342900" indent="-342900">
              <a:lnSpc>
                <a:spcPct val="150000"/>
              </a:lnSpc>
              <a:buFont typeface="Arial" panose="020B0604020202020204" pitchFamily="34" charset="0"/>
              <a:buChar char="•"/>
            </a:pPr>
            <a:endParaRPr lang="en-US" sz="2400" dirty="0">
              <a:cs typeface="Arial"/>
            </a:endParaRPr>
          </a:p>
        </p:txBody>
      </p:sp>
      <p:sp>
        <p:nvSpPr>
          <p:cNvPr id="13" name="Title 1">
            <a:extLst>
              <a:ext uri="{FF2B5EF4-FFF2-40B4-BE49-F238E27FC236}">
                <a16:creationId xmlns:a16="http://schemas.microsoft.com/office/drawing/2014/main" id="{0B7D0C94-ED2D-144D-9EE1-F5FE1DE8C6F6}"/>
              </a:ext>
            </a:extLst>
          </p:cNvPr>
          <p:cNvSpPr>
            <a:spLocks noGrp="1"/>
          </p:cNvSpPr>
          <p:nvPr>
            <p:ph type="title"/>
          </p:nvPr>
        </p:nvSpPr>
        <p:spPr>
          <a:xfrm>
            <a:off x="6795601" y="435050"/>
            <a:ext cx="4791084" cy="1162050"/>
          </a:xfrm>
        </p:spPr>
        <p:txBody>
          <a:bodyPr/>
          <a:lstStyle/>
          <a:p>
            <a:pPr algn="l"/>
            <a:r>
              <a:rPr lang="en-US" altLang="en-US" sz="4400" b="1" dirty="0"/>
              <a:t>More to Look For</a:t>
            </a:r>
            <a:endParaRPr lang="en-US" sz="4400" dirty="0"/>
          </a:p>
        </p:txBody>
      </p:sp>
      <p:sp>
        <p:nvSpPr>
          <p:cNvPr id="4" name="Text Placeholder 3">
            <a:extLst>
              <a:ext uri="{FF2B5EF4-FFF2-40B4-BE49-F238E27FC236}">
                <a16:creationId xmlns:a16="http://schemas.microsoft.com/office/drawing/2014/main" id="{0C95AA61-4083-9967-3172-7AB739E0FAA0}"/>
              </a:ext>
            </a:extLst>
          </p:cNvPr>
          <p:cNvSpPr>
            <a:spLocks noGrp="1"/>
          </p:cNvSpPr>
          <p:nvPr>
            <p:ph type="body" sz="half" idx="2"/>
          </p:nvPr>
        </p:nvSpPr>
        <p:spPr>
          <a:xfrm>
            <a:off x="6795601" y="1555101"/>
            <a:ext cx="4791084" cy="4691063"/>
          </a:xfrm>
        </p:spPr>
        <p:txBody>
          <a:bodyPr lIns="91440" tIns="45720" rIns="91440" bIns="45720" anchor="t"/>
          <a:lstStyle/>
          <a:p>
            <a:pPr marL="342900" indent="-342900">
              <a:spcBef>
                <a:spcPct val="0"/>
              </a:spcBef>
              <a:buFont typeface="Arial,Sans-Serif"/>
              <a:buChar char="•"/>
            </a:pPr>
            <a:r>
              <a:rPr lang="en-US" sz="2400" dirty="0"/>
              <a:t>Backlit subjects</a:t>
            </a:r>
          </a:p>
          <a:p>
            <a:pPr marL="342900" indent="-342900">
              <a:spcBef>
                <a:spcPct val="0"/>
              </a:spcBef>
              <a:buFont typeface="Arial,Sans-Serif"/>
              <a:buChar char="•"/>
            </a:pPr>
            <a:r>
              <a:rPr lang="en-US" sz="2400" dirty="0"/>
              <a:t>Shadows on face</a:t>
            </a:r>
          </a:p>
          <a:p>
            <a:pPr marL="342900" indent="-342900">
              <a:spcBef>
                <a:spcPct val="0"/>
              </a:spcBef>
              <a:buFont typeface="Arial,Sans-Serif"/>
              <a:buChar char="•"/>
            </a:pPr>
            <a:r>
              <a:rPr lang="en-US" sz="2400" dirty="0"/>
              <a:t>“Photo bombers”</a:t>
            </a:r>
          </a:p>
          <a:p>
            <a:pPr marL="342900" indent="-342900">
              <a:spcBef>
                <a:spcPct val="0"/>
              </a:spcBef>
              <a:buFont typeface="Arial,Sans-Serif"/>
              <a:buChar char="•"/>
            </a:pPr>
            <a:r>
              <a:rPr lang="en-US" sz="2400" dirty="0"/>
              <a:t>No faces, but butts and backs </a:t>
            </a:r>
          </a:p>
          <a:p>
            <a:pPr marL="342900" indent="-342900">
              <a:spcBef>
                <a:spcPct val="0"/>
              </a:spcBef>
              <a:buFont typeface="Arial,Sans-Serif"/>
              <a:buChar char="•"/>
            </a:pPr>
            <a:r>
              <a:rPr lang="en-US" sz="2400" dirty="0"/>
              <a:t>Cigarettes/ vapes, phones in hands</a:t>
            </a:r>
            <a:endParaRPr lang="en-US" sz="2400" dirty="0">
              <a:cs typeface="Arial"/>
            </a:endParaRPr>
          </a:p>
          <a:p>
            <a:pPr marL="342900" indent="-342900">
              <a:spcBef>
                <a:spcPct val="0"/>
              </a:spcBef>
              <a:buFont typeface="Arial,Sans-Serif"/>
              <a:buChar char="•"/>
            </a:pPr>
            <a:r>
              <a:rPr lang="en-US" sz="2400" dirty="0"/>
              <a:t>Muzzle awareness</a:t>
            </a:r>
          </a:p>
          <a:p>
            <a:pPr marL="342900" indent="-342900">
              <a:spcBef>
                <a:spcPct val="0"/>
              </a:spcBef>
              <a:buFont typeface="Arial,Sans-Serif"/>
              <a:buChar char="•"/>
            </a:pPr>
            <a:r>
              <a:rPr lang="en-US" sz="2400" dirty="0"/>
              <a:t>OSHA violations- safety</a:t>
            </a:r>
          </a:p>
          <a:p>
            <a:pPr marL="342900" indent="-342900">
              <a:spcBef>
                <a:spcPct val="0"/>
              </a:spcBef>
              <a:buFont typeface="Arial,Sans-Serif"/>
              <a:buChar char="•"/>
            </a:pPr>
            <a:r>
              <a:rPr lang="en-US" sz="2400" dirty="0"/>
              <a:t>Product endorsement</a:t>
            </a:r>
          </a:p>
          <a:p>
            <a:pPr marL="342900" indent="-342900">
              <a:spcBef>
                <a:spcPct val="0"/>
              </a:spcBef>
              <a:buFont typeface="Arial,Sans-Serif"/>
              <a:buChar char="•"/>
            </a:pPr>
            <a:r>
              <a:rPr lang="en-US" sz="2400" dirty="0"/>
              <a:t>Middle fingers (it happens!)</a:t>
            </a:r>
            <a:endParaRPr lang="en-US" sz="2400" dirty="0">
              <a:cs typeface="Arial"/>
            </a:endParaRPr>
          </a:p>
        </p:txBody>
      </p:sp>
      <p:sp>
        <p:nvSpPr>
          <p:cNvPr id="7" name="TextBox 6">
            <a:extLst>
              <a:ext uri="{FF2B5EF4-FFF2-40B4-BE49-F238E27FC236}">
                <a16:creationId xmlns:a16="http://schemas.microsoft.com/office/drawing/2014/main" id="{02AA3438-150C-AB05-8B87-D1DEECDAB92E}"/>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27</a:t>
            </a:r>
          </a:p>
        </p:txBody>
      </p:sp>
      <p:sp>
        <p:nvSpPr>
          <p:cNvPr id="10" name="TextBox 9">
            <a:extLst>
              <a:ext uri="{FF2B5EF4-FFF2-40B4-BE49-F238E27FC236}">
                <a16:creationId xmlns:a16="http://schemas.microsoft.com/office/drawing/2014/main" id="{D94E45D3-C353-30B2-3C3C-3525D5901B98}"/>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91803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257488-3044-B248-9AC5-3B0F7B85B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9280" y="1600621"/>
            <a:ext cx="5605482" cy="4516966"/>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Taking Pictures with Your Smart Phone</a:t>
            </a:r>
            <a:endParaRPr lang="en-US" dirty="0"/>
          </a:p>
        </p:txBody>
      </p:sp>
      <p:sp>
        <p:nvSpPr>
          <p:cNvPr id="6" name="Content Placeholder 5">
            <a:extLst>
              <a:ext uri="{FF2B5EF4-FFF2-40B4-BE49-F238E27FC236}">
                <a16:creationId xmlns:a16="http://schemas.microsoft.com/office/drawing/2014/main" id="{AA75EE74-3D4F-FF2F-3FD1-35D44086ABBE}"/>
              </a:ext>
            </a:extLst>
          </p:cNvPr>
          <p:cNvSpPr>
            <a:spLocks noGrp="1"/>
          </p:cNvSpPr>
          <p:nvPr>
            <p:ph sz="half" idx="1"/>
          </p:nvPr>
        </p:nvSpPr>
        <p:spPr/>
        <p:txBody>
          <a:bodyPr lIns="91440" tIns="45720" rIns="91440" bIns="45720" anchor="t"/>
          <a:lstStyle/>
          <a:p>
            <a:pPr>
              <a:spcBef>
                <a:spcPct val="0"/>
              </a:spcBef>
              <a:buFont typeface="Arial,Sans-Serif"/>
            </a:pPr>
            <a:r>
              <a:rPr lang="en-US" sz="2400" dirty="0"/>
              <a:t>Get close to the action, but do not interfere, restrict movement, or compromise safety </a:t>
            </a:r>
          </a:p>
          <a:p>
            <a:pPr lvl="1">
              <a:spcBef>
                <a:spcPct val="0"/>
              </a:spcBef>
              <a:buFont typeface="Arial"/>
              <a:buChar char="•"/>
            </a:pPr>
            <a:r>
              <a:rPr lang="en-US" dirty="0">
                <a:cs typeface="Arial"/>
              </a:rPr>
              <a:t>Do a practice run</a:t>
            </a:r>
          </a:p>
          <a:p>
            <a:pPr>
              <a:spcBef>
                <a:spcPct val="0"/>
              </a:spcBef>
              <a:buFont typeface="Arial,Sans-Serif"/>
            </a:pPr>
            <a:r>
              <a:rPr lang="en-US" sz="2400" b="1" dirty="0"/>
              <a:t>Focus on your subject</a:t>
            </a:r>
            <a:r>
              <a:rPr lang="en-US" sz="2400" dirty="0"/>
              <a:t> tap the screen</a:t>
            </a:r>
            <a:endParaRPr lang="en-US" sz="2400" dirty="0">
              <a:cs typeface="Arial"/>
            </a:endParaRPr>
          </a:p>
          <a:p>
            <a:pPr>
              <a:spcBef>
                <a:spcPct val="0"/>
              </a:spcBef>
              <a:buFont typeface="Arial,Sans-Serif"/>
            </a:pPr>
            <a:r>
              <a:rPr lang="en-US" sz="2400" dirty="0"/>
              <a:t>Don’t stop shooting</a:t>
            </a:r>
            <a:endParaRPr lang="en-US" sz="2400" dirty="0">
              <a:cs typeface="Arial"/>
            </a:endParaRPr>
          </a:p>
          <a:p>
            <a:pPr lvl="1">
              <a:spcBef>
                <a:spcPct val="0"/>
              </a:spcBef>
              <a:buFont typeface="Arial"/>
              <a:buChar char="•"/>
            </a:pPr>
            <a:r>
              <a:rPr lang="en-US" dirty="0">
                <a:cs typeface="Arial"/>
              </a:rPr>
              <a:t>Burst mode</a:t>
            </a:r>
          </a:p>
          <a:p>
            <a:pPr lvl="1">
              <a:spcBef>
                <a:spcPct val="0"/>
              </a:spcBef>
              <a:buFont typeface="Arial"/>
              <a:buChar char="•"/>
            </a:pPr>
            <a:r>
              <a:rPr lang="en-US" dirty="0"/>
              <a:t>Review your photos after the event</a:t>
            </a:r>
            <a:endParaRPr lang="en-US" dirty="0">
              <a:cs typeface="Arial"/>
            </a:endParaRPr>
          </a:p>
          <a:p>
            <a:pPr>
              <a:spcBef>
                <a:spcPct val="0"/>
              </a:spcBef>
              <a:buFont typeface="Arial,Sans-Serif"/>
            </a:pPr>
            <a:r>
              <a:rPr lang="en-US" sz="2400" b="1" dirty="0"/>
              <a:t>Prepare ahead of time</a:t>
            </a:r>
            <a:r>
              <a:rPr lang="en-US" sz="2400" dirty="0"/>
              <a:t> battery life &amp; storage space (Be at rehearsals)</a:t>
            </a:r>
            <a:endParaRPr lang="en-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B82E061-8135-3253-87FA-63677BBBBEC0}"/>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28</a:t>
            </a:r>
          </a:p>
        </p:txBody>
      </p:sp>
      <p:sp>
        <p:nvSpPr>
          <p:cNvPr id="11" name="TextBox 10">
            <a:extLst>
              <a:ext uri="{FF2B5EF4-FFF2-40B4-BE49-F238E27FC236}">
                <a16:creationId xmlns:a16="http://schemas.microsoft.com/office/drawing/2014/main" id="{B5B1F3ED-52B4-217D-BE07-B7A168EB23F8}"/>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039888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a:extLst>
              <a:ext uri="{FF2B5EF4-FFF2-40B4-BE49-F238E27FC236}">
                <a16:creationId xmlns:a16="http://schemas.microsoft.com/office/drawing/2014/main" id="{94728B10-0C79-6248-9169-0E5B22385AF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In the Beginning…</a:t>
            </a:r>
          </a:p>
        </p:txBody>
      </p:sp>
      <p:sp>
        <p:nvSpPr>
          <p:cNvPr id="7171" name="Content Placeholder 2">
            <a:extLst>
              <a:ext uri="{FF2B5EF4-FFF2-40B4-BE49-F238E27FC236}">
                <a16:creationId xmlns:a16="http://schemas.microsoft.com/office/drawing/2014/main" id="{693389F9-9795-CD42-A82B-B2D8436E1A46}"/>
              </a:ext>
            </a:extLst>
          </p:cNvPr>
          <p:cNvSpPr>
            <a:spLocks noGrp="1"/>
          </p:cNvSpPr>
          <p:nvPr>
            <p:ph sz="half" idx="1"/>
          </p:nvPr>
        </p:nvSpPr>
        <p:spPr bwMode="auto"/>
        <p:txBody>
          <a:bodyPr vert="horz" wrap="square" lIns="91440" tIns="45720" rIns="91440" bIns="45720" numCol="1" anchor="t" anchorCtr="0" compatLnSpc="1">
            <a:prstTxWarp prst="textNoShape">
              <a:avLst/>
            </a:prstTxWarp>
          </a:bodyPr>
          <a:lstStyle/>
          <a:p>
            <a:pPr>
              <a:spcBef>
                <a:spcPts val="500"/>
              </a:spcBef>
              <a:buFont typeface="Arial" panose="020B0604020202020204" pitchFamily="34" charset="0"/>
              <a:buChar char="•"/>
              <a:defRPr/>
            </a:pPr>
            <a:r>
              <a:rPr lang="en-US" altLang="en-US" sz="2400" dirty="0"/>
              <a:t>Introductions</a:t>
            </a:r>
          </a:p>
          <a:p>
            <a:pPr lvl="1">
              <a:spcBef>
                <a:spcPts val="500"/>
              </a:spcBef>
              <a:buFont typeface="Arial" panose="020B0604020202020204" pitchFamily="34" charset="0"/>
              <a:buChar char="•"/>
              <a:defRPr/>
            </a:pPr>
            <a:r>
              <a:rPr lang="en-US" altLang="en-US" sz="2000" dirty="0">
                <a:cs typeface="Arial"/>
              </a:rPr>
              <a:t>Rank, first and last name, unit, favorite snack</a:t>
            </a:r>
          </a:p>
          <a:p>
            <a:pPr>
              <a:spcBef>
                <a:spcPts val="500"/>
              </a:spcBef>
              <a:buFont typeface="Arial" panose="020B0604020202020204" pitchFamily="34" charset="0"/>
              <a:buChar char="•"/>
              <a:defRPr/>
            </a:pPr>
            <a:r>
              <a:rPr lang="en-US" altLang="en-US" sz="2400" dirty="0"/>
              <a:t>Mahalo!</a:t>
            </a:r>
          </a:p>
          <a:p>
            <a:pPr>
              <a:spcBef>
                <a:spcPts val="500"/>
              </a:spcBef>
              <a:buFont typeface="Arial" panose="020B0604020202020204" pitchFamily="34" charset="0"/>
              <a:buChar char="•"/>
              <a:defRPr/>
            </a:pPr>
            <a:r>
              <a:rPr lang="en-US" altLang="en-US" sz="2400" dirty="0"/>
              <a:t>Building a foundation (for you and your unit’s PA program)</a:t>
            </a:r>
          </a:p>
          <a:p>
            <a:pPr>
              <a:spcBef>
                <a:spcPts val="500"/>
              </a:spcBef>
              <a:buFont typeface="Arial" panose="020B0604020202020204" pitchFamily="34" charset="0"/>
              <a:buChar char="•"/>
              <a:defRPr/>
            </a:pPr>
            <a:r>
              <a:rPr lang="en-US" altLang="en-US" sz="2400" dirty="0"/>
              <a:t>The HING UPAR Handbook</a:t>
            </a:r>
          </a:p>
        </p:txBody>
      </p:sp>
      <p:pic>
        <p:nvPicPr>
          <p:cNvPr id="8" name="Picture 7" descr="A picture containing person, grass, outdoor, group&#10;&#10;Description automatically generated">
            <a:extLst>
              <a:ext uri="{FF2B5EF4-FFF2-40B4-BE49-F238E27FC236}">
                <a16:creationId xmlns:a16="http://schemas.microsoft.com/office/drawing/2014/main" id="{335A38E6-ED93-C24D-A95F-356FAA64C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203" y="1598216"/>
            <a:ext cx="5387578" cy="3591718"/>
          </a:xfrm>
          <a:prstGeom prst="rect">
            <a:avLst/>
          </a:prstGeom>
        </p:spPr>
      </p:pic>
      <p:sp>
        <p:nvSpPr>
          <p:cNvPr id="9" name="Rectangle 8">
            <a:extLst>
              <a:ext uri="{FF2B5EF4-FFF2-40B4-BE49-F238E27FC236}">
                <a16:creationId xmlns:a16="http://schemas.microsoft.com/office/drawing/2014/main" id="{F3E63825-08F6-8444-9DD3-1C648B1C4DFF}"/>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8F49A94-74A0-14CF-DC49-FBDB39149745}"/>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a:t>
            </a:r>
          </a:p>
        </p:txBody>
      </p:sp>
      <p:sp>
        <p:nvSpPr>
          <p:cNvPr id="5" name="TextBox 4">
            <a:extLst>
              <a:ext uri="{FF2B5EF4-FFF2-40B4-BE49-F238E27FC236}">
                <a16:creationId xmlns:a16="http://schemas.microsoft.com/office/drawing/2014/main" id="{96E98CDC-5A9F-29C1-FC62-FC22A39ACB21}"/>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cs typeface="Arial" panose="020B0604020202020204" pitchFamily="34" charset="0"/>
              </a:rPr>
              <a:t>Introduction / Basic UPAR Training</a:t>
            </a:r>
            <a:endParaRPr lang="en-US">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Smartphone Tips</a:t>
            </a:r>
            <a:endParaRPr lang="en-US" dirty="0"/>
          </a:p>
        </p:txBody>
      </p:sp>
      <p:sp>
        <p:nvSpPr>
          <p:cNvPr id="12" name="Content Placeholder 11">
            <a:extLst>
              <a:ext uri="{FF2B5EF4-FFF2-40B4-BE49-F238E27FC236}">
                <a16:creationId xmlns:a16="http://schemas.microsoft.com/office/drawing/2014/main" id="{F2F6E18C-3C4D-0BAE-87A9-D6AF1B36D0D4}"/>
              </a:ext>
            </a:extLst>
          </p:cNvPr>
          <p:cNvSpPr>
            <a:spLocks noGrp="1"/>
          </p:cNvSpPr>
          <p:nvPr>
            <p:ph sz="half" idx="1"/>
          </p:nvPr>
        </p:nvSpPr>
        <p:spPr>
          <a:xfrm>
            <a:off x="597600" y="1600201"/>
            <a:ext cx="4736800" cy="4525963"/>
          </a:xfrm>
        </p:spPr>
        <p:txBody>
          <a:bodyPr lIns="91440" tIns="45720" rIns="91440" bIns="45720" anchor="t"/>
          <a:lstStyle/>
          <a:p>
            <a:pPr>
              <a:spcBef>
                <a:spcPct val="0"/>
              </a:spcBef>
              <a:buFont typeface="Arial,Sans-Serif"/>
            </a:pPr>
            <a:r>
              <a:rPr lang="en-US" dirty="0"/>
              <a:t>Turn off GEO Tagging on your phone</a:t>
            </a:r>
          </a:p>
          <a:p>
            <a:pPr>
              <a:spcBef>
                <a:spcPct val="0"/>
              </a:spcBef>
              <a:buFont typeface="Arial,Sans-Serif"/>
            </a:pPr>
            <a:r>
              <a:rPr lang="en-US" dirty="0"/>
              <a:t>High Dynamic Range- setting to help with low light</a:t>
            </a:r>
          </a:p>
          <a:p>
            <a:pPr>
              <a:spcBef>
                <a:spcPct val="0"/>
              </a:spcBef>
              <a:buFont typeface="Arial,Sans-Serif"/>
            </a:pPr>
            <a:r>
              <a:rPr lang="en-US" dirty="0"/>
              <a:t>Turn off the camera sound</a:t>
            </a:r>
          </a:p>
          <a:p>
            <a:pPr>
              <a:spcBef>
                <a:spcPct val="0"/>
              </a:spcBef>
              <a:buFont typeface="Arial,Sans-Serif"/>
            </a:pPr>
            <a:r>
              <a:rPr lang="en-US" dirty="0"/>
              <a:t>Helpful hint: airplane mode</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7B46A51C-8724-5449-A20F-AE62F6DF6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5200" y="1602655"/>
            <a:ext cx="6126960" cy="2812690"/>
          </a:xfrm>
          <a:prstGeom prst="rect">
            <a:avLst/>
          </a:prstGeom>
        </p:spPr>
      </p:pic>
      <p:sp>
        <p:nvSpPr>
          <p:cNvPr id="9" name="TextBox 8">
            <a:extLst>
              <a:ext uri="{FF2B5EF4-FFF2-40B4-BE49-F238E27FC236}">
                <a16:creationId xmlns:a16="http://schemas.microsoft.com/office/drawing/2014/main" id="{F39B72C1-F044-F7B5-3F02-F8A44229E2D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29</a:t>
            </a:r>
          </a:p>
        </p:txBody>
      </p:sp>
      <p:sp>
        <p:nvSpPr>
          <p:cNvPr id="8" name="TextBox 7">
            <a:extLst>
              <a:ext uri="{FF2B5EF4-FFF2-40B4-BE49-F238E27FC236}">
                <a16:creationId xmlns:a16="http://schemas.microsoft.com/office/drawing/2014/main" id="{CBE207A2-9362-6458-4EE3-56069A869834}"/>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565337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8">
            <a:extLst>
              <a:ext uri="{FF2B5EF4-FFF2-40B4-BE49-F238E27FC236}">
                <a16:creationId xmlns:a16="http://schemas.microsoft.com/office/drawing/2014/main" id="{62599227-11CC-0716-8D16-EDECF9C259D3}"/>
              </a:ext>
            </a:extLst>
          </p:cNvPr>
          <p:cNvSpPr txBox="1">
            <a:spLocks/>
          </p:cNvSpPr>
          <p:nvPr/>
        </p:nvSpPr>
        <p:spPr>
          <a:xfrm>
            <a:off x="595509" y="1668601"/>
            <a:ext cx="5534700" cy="4519718"/>
          </a:xfrm>
          <a:prstGeom prst="rect">
            <a:avLst/>
          </a:prstGeom>
        </p:spPr>
        <p:txBody>
          <a:bodyPr lIns="91440" tIns="45720" rIns="91440" bIns="45720" anchor="t"/>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spcBef>
                <a:spcPct val="0"/>
              </a:spcBef>
              <a:buNone/>
            </a:pPr>
            <a:r>
              <a:rPr lang="en-US" sz="2400" dirty="0"/>
              <a:t>Place your subject in the cross hairs for a more “balanced” photo</a:t>
            </a:r>
            <a:endParaRPr lang="en-US" sz="2400" dirty="0">
              <a:cs typeface="Arial"/>
            </a:endParaRPr>
          </a:p>
          <a:p>
            <a:pPr marL="0" indent="0">
              <a:spcBef>
                <a:spcPct val="0"/>
              </a:spcBef>
              <a:buNone/>
            </a:pPr>
            <a:r>
              <a:rPr lang="en-US" sz="2400" dirty="0"/>
              <a:t> </a:t>
            </a:r>
          </a:p>
        </p:txBody>
      </p:sp>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Rule of Thirds</a:t>
            </a:r>
            <a:endParaRPr lang="en-US" dirty="0"/>
          </a:p>
        </p:txBody>
      </p:sp>
      <p:sp>
        <p:nvSpPr>
          <p:cNvPr id="9" name="Content Placeholder 8">
            <a:extLst>
              <a:ext uri="{FF2B5EF4-FFF2-40B4-BE49-F238E27FC236}">
                <a16:creationId xmlns:a16="http://schemas.microsoft.com/office/drawing/2014/main" id="{F173540A-9FA8-FD71-B4B3-8477BFA23C2D}"/>
              </a:ext>
            </a:extLst>
          </p:cNvPr>
          <p:cNvSpPr>
            <a:spLocks noGrp="1"/>
          </p:cNvSpPr>
          <p:nvPr>
            <p:ph sz="half" idx="2"/>
          </p:nvPr>
        </p:nvSpPr>
        <p:spPr>
          <a:xfrm>
            <a:off x="6272550" y="1600201"/>
            <a:ext cx="5309850" cy="4525963"/>
          </a:xfrm>
          <a:prstGeom prst="rect">
            <a:avLst/>
          </a:prstGeom>
        </p:spPr>
        <p:txBody>
          <a:bodyPr lIns="91440" tIns="45720" rIns="91440" bIns="45720" anchor="t"/>
          <a:lstStyle/>
          <a:p>
            <a:pPr marL="0" indent="0">
              <a:spcBef>
                <a:spcPct val="0"/>
              </a:spcBef>
              <a:buNone/>
            </a:pPr>
            <a:r>
              <a:rPr lang="en-US" sz="2400" dirty="0"/>
              <a:t>If your subject is moving, leave empty room to move in and out of the frame.</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51C6DDA-5365-5F1F-0CF3-EE3A75380659}"/>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30</a:t>
            </a:r>
          </a:p>
        </p:txBody>
      </p:sp>
      <p:sp>
        <p:nvSpPr>
          <p:cNvPr id="13" name="TextBox 12">
            <a:extLst>
              <a:ext uri="{FF2B5EF4-FFF2-40B4-BE49-F238E27FC236}">
                <a16:creationId xmlns:a16="http://schemas.microsoft.com/office/drawing/2014/main" id="{E3BA23E2-99A9-C45E-39DD-4F6EBA23051E}"/>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pic>
        <p:nvPicPr>
          <p:cNvPr id="4" name="Content Placeholder 3">
            <a:extLst>
              <a:ext uri="{FF2B5EF4-FFF2-40B4-BE49-F238E27FC236}">
                <a16:creationId xmlns:a16="http://schemas.microsoft.com/office/drawing/2014/main" id="{1519F3D3-C280-D16B-626D-5D4ABB031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433353" y="2692440"/>
            <a:ext cx="5142450" cy="34337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4D458D30-3984-459C-9A42-0EE5E491BE1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6198" y="2692440"/>
            <a:ext cx="5378202" cy="343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6666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Enable Gridline on Your Smart Phone</a:t>
            </a:r>
            <a:br>
              <a:rPr lang="en-US" altLang="en-US" dirty="0">
                <a:cs typeface="Arial" panose="020B0604020202020204" pitchFamily="34" charset="0"/>
              </a:rPr>
            </a:br>
            <a:br>
              <a:rPr lang="en-US" altLang="en-US" b="1" i="1" dirty="0"/>
            </a:br>
            <a:endParaRPr lang="en-US" dirty="0"/>
          </a:p>
        </p:txBody>
      </p:sp>
      <p:sp>
        <p:nvSpPr>
          <p:cNvPr id="11" name="Content Placeholder 10">
            <a:extLst>
              <a:ext uri="{FF2B5EF4-FFF2-40B4-BE49-F238E27FC236}">
                <a16:creationId xmlns:a16="http://schemas.microsoft.com/office/drawing/2014/main" id="{7A711774-5F5C-8C2E-3947-527D1821AA28}"/>
              </a:ext>
            </a:extLst>
          </p:cNvPr>
          <p:cNvSpPr>
            <a:spLocks noGrp="1"/>
          </p:cNvSpPr>
          <p:nvPr>
            <p:ph sz="half" idx="1"/>
          </p:nvPr>
        </p:nvSpPr>
        <p:spPr>
          <a:xfrm>
            <a:off x="591355" y="1600201"/>
            <a:ext cx="3788454" cy="4525963"/>
          </a:xfrm>
        </p:spPr>
        <p:txBody>
          <a:bodyPr lIns="91440" tIns="45720" rIns="91440" bIns="45720" anchor="t"/>
          <a:lstStyle/>
          <a:p>
            <a:pPr marL="0" indent="0">
              <a:spcBef>
                <a:spcPct val="0"/>
              </a:spcBef>
              <a:buNone/>
            </a:pPr>
            <a:r>
              <a:rPr lang="en-US" sz="2400" dirty="0"/>
              <a:t>IOS</a:t>
            </a:r>
            <a:endParaRPr lang="en-US" sz="2400">
              <a:cs typeface="Arial"/>
            </a:endParaRPr>
          </a:p>
          <a:p>
            <a:pPr>
              <a:spcBef>
                <a:spcPct val="0"/>
              </a:spcBef>
              <a:buFont typeface="Arial"/>
              <a:buChar char="•"/>
            </a:pPr>
            <a:r>
              <a:rPr lang="en-US" sz="2400" dirty="0"/>
              <a:t>Setting </a:t>
            </a:r>
            <a:endParaRPr lang="en-US" sz="2400" dirty="0">
              <a:cs typeface="Arial"/>
            </a:endParaRPr>
          </a:p>
          <a:p>
            <a:pPr>
              <a:spcBef>
                <a:spcPct val="0"/>
              </a:spcBef>
              <a:buFont typeface="Arial"/>
              <a:buChar char="•"/>
            </a:pPr>
            <a:r>
              <a:rPr lang="en-US" sz="2400" dirty="0"/>
              <a:t>Camera </a:t>
            </a:r>
            <a:endParaRPr lang="en-US" sz="2400" dirty="0">
              <a:cs typeface="Arial"/>
            </a:endParaRPr>
          </a:p>
          <a:p>
            <a:pPr>
              <a:spcBef>
                <a:spcPct val="0"/>
              </a:spcBef>
              <a:buFont typeface="Arial"/>
              <a:buChar char="•"/>
            </a:pPr>
            <a:r>
              <a:rPr lang="en-US" sz="2400" dirty="0"/>
              <a:t>Under composition</a:t>
            </a:r>
            <a:endParaRPr lang="en-US" sz="2400" dirty="0">
              <a:cs typeface="Arial"/>
            </a:endParaRPr>
          </a:p>
          <a:p>
            <a:pPr marL="857250" lvl="1" indent="-457200">
              <a:spcBef>
                <a:spcPct val="0"/>
              </a:spcBef>
              <a:buFont typeface="Arial"/>
              <a:buChar char="•"/>
            </a:pPr>
            <a:r>
              <a:rPr lang="en-US" dirty="0">
                <a:cs typeface="Arial"/>
              </a:rPr>
              <a:t>Switch on grid</a:t>
            </a:r>
          </a:p>
          <a:p>
            <a:pPr>
              <a:spcBef>
                <a:spcPct val="0"/>
              </a:spcBef>
              <a:buFont typeface="Arial"/>
              <a:buChar char="•"/>
            </a:pPr>
            <a:endParaRPr lang="en-US" sz="2400" dirty="0">
              <a:cs typeface="Arial"/>
            </a:endParaRPr>
          </a:p>
          <a:p>
            <a:pPr marL="0" indent="0">
              <a:spcBef>
                <a:spcPct val="0"/>
              </a:spcBef>
              <a:buNone/>
            </a:pPr>
            <a:r>
              <a:rPr lang="en-US" sz="2400" dirty="0"/>
              <a:t>Android</a:t>
            </a:r>
            <a:endParaRPr lang="en-US" sz="2400" dirty="0">
              <a:cs typeface="Arial"/>
            </a:endParaRPr>
          </a:p>
          <a:p>
            <a:pPr>
              <a:spcBef>
                <a:spcPct val="0"/>
              </a:spcBef>
              <a:buFont typeface="Arial"/>
              <a:buChar char="•"/>
            </a:pPr>
            <a:r>
              <a:rPr lang="en-US" sz="2400" dirty="0"/>
              <a:t>Camera</a:t>
            </a:r>
            <a:endParaRPr lang="en-US" sz="2400" dirty="0">
              <a:cs typeface="Arial"/>
            </a:endParaRPr>
          </a:p>
          <a:p>
            <a:pPr>
              <a:spcBef>
                <a:spcPct val="0"/>
              </a:spcBef>
              <a:buFont typeface="Arial"/>
              <a:buChar char="•"/>
            </a:pPr>
            <a:r>
              <a:rPr lang="en-US" sz="2400" dirty="0"/>
              <a:t>Setting </a:t>
            </a:r>
            <a:endParaRPr lang="en-US" sz="2400" dirty="0">
              <a:cs typeface="Arial"/>
            </a:endParaRPr>
          </a:p>
          <a:p>
            <a:pPr>
              <a:spcBef>
                <a:spcPct val="0"/>
              </a:spcBef>
              <a:buFont typeface="Arial"/>
              <a:buChar char="•"/>
            </a:pPr>
            <a:r>
              <a:rPr lang="en-US" sz="2400" dirty="0"/>
              <a:t> Switch on grid lines</a:t>
            </a:r>
            <a:endParaRPr lang="en-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6" descr="Text&#10;&#10;Description automatically generated">
            <a:extLst>
              <a:ext uri="{FF2B5EF4-FFF2-40B4-BE49-F238E27FC236}">
                <a16:creationId xmlns:a16="http://schemas.microsoft.com/office/drawing/2014/main" id="{142478DD-1628-7D46-96BD-DEB4320D5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485" y="1602677"/>
            <a:ext cx="7029030" cy="3876958"/>
          </a:xfrm>
          <a:prstGeom prst="rect">
            <a:avLst/>
          </a:prstGeom>
          <a:noFill/>
          <a:ln w="9525" cmpd="sng">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9F2A67C-6EC2-D4E2-A527-96D01893C390}"/>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31</a:t>
            </a:r>
          </a:p>
        </p:txBody>
      </p:sp>
      <p:sp>
        <p:nvSpPr>
          <p:cNvPr id="8" name="TextBox 7">
            <a:extLst>
              <a:ext uri="{FF2B5EF4-FFF2-40B4-BE49-F238E27FC236}">
                <a16:creationId xmlns:a16="http://schemas.microsoft.com/office/drawing/2014/main" id="{26E775B4-6102-AB22-B0D7-B90C18BBF62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771927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ilhouettes of people working out in a line&#10;&#10;Description automatically generated with low confidence">
            <a:extLst>
              <a:ext uri="{FF2B5EF4-FFF2-40B4-BE49-F238E27FC236}">
                <a16:creationId xmlns:a16="http://schemas.microsoft.com/office/drawing/2014/main" id="{43DF3801-2621-294F-B539-6652BB73F01E}"/>
              </a:ext>
            </a:extLst>
          </p:cNvPr>
          <p:cNvPicPr>
            <a:picLocks noChangeAspect="1"/>
          </p:cNvPicPr>
          <p:nvPr/>
        </p:nvPicPr>
        <p:blipFill rotWithShape="1">
          <a:blip r:embed="rId3">
            <a:extLst>
              <a:ext uri="{28A0092B-C50C-407E-A947-70E740481C1C}">
                <a14:useLocalDpi xmlns:a14="http://schemas.microsoft.com/office/drawing/2010/main" val="0"/>
              </a:ext>
            </a:extLst>
          </a:blip>
          <a:srcRect b="108"/>
          <a:stretch/>
        </p:blipFill>
        <p:spPr>
          <a:xfrm>
            <a:off x="4960841" y="1432910"/>
            <a:ext cx="6629324" cy="4693034"/>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a:xfrm>
            <a:off x="591601" y="273050"/>
            <a:ext cx="11001084" cy="1162050"/>
          </a:xfrm>
        </p:spPr>
        <p:txBody>
          <a:bodyPr/>
          <a:lstStyle/>
          <a:p>
            <a:r>
              <a:rPr lang="en-US" altLang="en-US" sz="4400" b="1" dirty="0"/>
              <a:t>Photos – Using Angles</a:t>
            </a:r>
            <a:endParaRPr lang="en-US" sz="4400" dirty="0"/>
          </a:p>
        </p:txBody>
      </p:sp>
      <p:sp>
        <p:nvSpPr>
          <p:cNvPr id="9" name="Text Placeholder 8">
            <a:extLst>
              <a:ext uri="{FF2B5EF4-FFF2-40B4-BE49-F238E27FC236}">
                <a16:creationId xmlns:a16="http://schemas.microsoft.com/office/drawing/2014/main" id="{FF77062F-A9FB-9BF7-5AD4-A355405213E8}"/>
              </a:ext>
            </a:extLst>
          </p:cNvPr>
          <p:cNvSpPr>
            <a:spLocks noGrp="1"/>
          </p:cNvSpPr>
          <p:nvPr>
            <p:ph type="body" sz="half" idx="2"/>
          </p:nvPr>
        </p:nvSpPr>
        <p:spPr/>
        <p:txBody>
          <a:bodyPr lIns="91440" tIns="45720" rIns="91440" bIns="45720" anchor="t"/>
          <a:lstStyle/>
          <a:p>
            <a:pPr marL="342900" indent="-342900">
              <a:spcBef>
                <a:spcPct val="0"/>
              </a:spcBef>
              <a:buFont typeface="Arial,Sans-Serif"/>
              <a:buChar char="•"/>
            </a:pPr>
            <a:r>
              <a:rPr lang="en-US" sz="2400" dirty="0"/>
              <a:t>Eye level</a:t>
            </a:r>
          </a:p>
          <a:p>
            <a:pPr marL="342900" indent="-342900">
              <a:spcBef>
                <a:spcPct val="0"/>
              </a:spcBef>
              <a:buFont typeface="Arial,Sans-Serif"/>
              <a:buChar char="•"/>
            </a:pPr>
            <a:r>
              <a:rPr lang="en-US" sz="2400" dirty="0"/>
              <a:t>Top view</a:t>
            </a:r>
          </a:p>
          <a:p>
            <a:pPr marL="342900" indent="-342900">
              <a:spcBef>
                <a:spcPct val="0"/>
              </a:spcBef>
              <a:buFont typeface="Arial,Sans-Serif"/>
              <a:buChar char="•"/>
            </a:pPr>
            <a:r>
              <a:rPr lang="en-US" sz="2400" dirty="0"/>
              <a:t>High angle</a:t>
            </a:r>
          </a:p>
          <a:p>
            <a:pPr marL="342900" indent="-342900">
              <a:spcBef>
                <a:spcPct val="0"/>
              </a:spcBef>
              <a:buFont typeface="Arial,Sans-Serif"/>
              <a:buChar char="•"/>
            </a:pPr>
            <a:r>
              <a:rPr lang="en-US" sz="2400" dirty="0"/>
              <a:t>Framed view / Hidden view</a:t>
            </a:r>
            <a:endParaRPr lang="en-US" sz="2400" dirty="0">
              <a:cs typeface="Arial"/>
            </a:endParaRPr>
          </a:p>
          <a:p>
            <a:pPr marL="342900" indent="-342900">
              <a:spcBef>
                <a:spcPct val="0"/>
              </a:spcBef>
              <a:buFont typeface="Arial,Sans-Serif"/>
              <a:buChar char="•"/>
            </a:pPr>
            <a:r>
              <a:rPr lang="en-US" sz="2400" dirty="0"/>
              <a:t>Low angle</a:t>
            </a:r>
            <a:endParaRPr lang="en-US" sz="2400" dirty="0">
              <a:cs typeface="Arial"/>
            </a:endParaRPr>
          </a:p>
          <a:p>
            <a:pPr marL="342900" indent="-342900">
              <a:spcBef>
                <a:spcPct val="0"/>
              </a:spcBef>
              <a:buFont typeface="Arial,Sans-Serif"/>
              <a:buChar char="•"/>
            </a:pPr>
            <a:r>
              <a:rPr lang="en-US" sz="2400" dirty="0"/>
              <a:t>Off-center</a:t>
            </a:r>
          </a:p>
          <a:p>
            <a:pPr marL="342900" indent="-342900">
              <a:spcBef>
                <a:spcPct val="0"/>
              </a:spcBef>
              <a:buFont typeface="Arial,Sans-Serif"/>
              <a:buChar char="•"/>
            </a:pPr>
            <a:r>
              <a:rPr lang="en-US" sz="2400" dirty="0"/>
              <a:t>Action </a:t>
            </a:r>
          </a:p>
          <a:p>
            <a:pPr marL="342900" indent="-342900">
              <a:spcBef>
                <a:spcPct val="0"/>
              </a:spcBef>
              <a:buFont typeface="Arial,Sans-Serif"/>
              <a:buChar char="•"/>
            </a:pPr>
            <a:r>
              <a:rPr lang="en-US" sz="2400" dirty="0">
                <a:cs typeface="Arial"/>
              </a:rPr>
              <a:t>Static shot</a:t>
            </a:r>
            <a:endParaRPr lang="en-US" sz="2400" dirty="0"/>
          </a:p>
          <a:p>
            <a:pPr marL="342900" indent="-342900">
              <a:spcBef>
                <a:spcPct val="0"/>
              </a:spcBef>
              <a:buFont typeface="Arial,Sans-Serif"/>
              <a:buChar char="•"/>
            </a:pPr>
            <a:r>
              <a:rPr lang="haw-US" sz="2400" dirty="0"/>
              <a:t>Focal Point</a:t>
            </a:r>
            <a:endParaRPr lang="en-US" sz="2400" dirty="0">
              <a:cs typeface="Arial"/>
            </a:endParaRPr>
          </a:p>
          <a:p>
            <a:pPr marL="342900" indent="-342900">
              <a:spcBef>
                <a:spcPct val="0"/>
              </a:spcBef>
              <a:buFont typeface="Arial,Sans-Serif"/>
              <a:buChar char="•"/>
            </a:pPr>
            <a:r>
              <a:rPr lang="en-US" sz="2400" dirty="0"/>
              <a:t>Candid </a:t>
            </a:r>
          </a:p>
          <a:p>
            <a:pPr marL="342900" indent="-342900">
              <a:spcBef>
                <a:spcPct val="0"/>
              </a:spcBef>
              <a:buFont typeface="Arial,Sans-Serif"/>
              <a:buChar char="•"/>
            </a:pPr>
            <a:r>
              <a:rPr lang="en-US" sz="2400" dirty="0"/>
              <a:t>Posed</a:t>
            </a:r>
            <a:endParaRPr lang="en-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B69E916-FE26-CEDD-A79E-F1418399BB9F}"/>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32</a:t>
            </a:r>
          </a:p>
        </p:txBody>
      </p:sp>
      <p:sp>
        <p:nvSpPr>
          <p:cNvPr id="11" name="TextBox 10">
            <a:extLst>
              <a:ext uri="{FF2B5EF4-FFF2-40B4-BE49-F238E27FC236}">
                <a16:creationId xmlns:a16="http://schemas.microsoft.com/office/drawing/2014/main" id="{2C08B555-7A1A-AC8B-DB26-3F2074F40FEA}"/>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58903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Eye Level</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4" descr="A picture containing ground, outdoor, vegetable&#10;&#10;Description automatically generated">
            <a:extLst>
              <a:ext uri="{FF2B5EF4-FFF2-40B4-BE49-F238E27FC236}">
                <a16:creationId xmlns:a16="http://schemas.microsoft.com/office/drawing/2014/main" id="{67B12E5B-4ACB-0242-A65F-3D8898690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8994" y="1415400"/>
            <a:ext cx="7974013" cy="471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AA2AD2C-775E-979D-3874-A5C7E31DDEA1}"/>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33</a:t>
            </a:r>
          </a:p>
        </p:txBody>
      </p:sp>
      <p:sp>
        <p:nvSpPr>
          <p:cNvPr id="10" name="TextBox 9">
            <a:extLst>
              <a:ext uri="{FF2B5EF4-FFF2-40B4-BE49-F238E27FC236}">
                <a16:creationId xmlns:a16="http://schemas.microsoft.com/office/drawing/2014/main" id="{C42A0DA2-2F83-5ED6-CF1F-77CF8786D0A8}"/>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535554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Top View</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4" descr="A person playing a guitar&#10;&#10;Description automatically generated with low confidence">
            <a:extLst>
              <a:ext uri="{FF2B5EF4-FFF2-40B4-BE49-F238E27FC236}">
                <a16:creationId xmlns:a16="http://schemas.microsoft.com/office/drawing/2014/main" id="{EE8EC8D1-A63D-F34D-B181-ED4F23116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8242" y="1415400"/>
            <a:ext cx="8155517"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3C9A8BE-1A88-0EBA-D62F-E01EB2774551}"/>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34</a:t>
            </a:r>
          </a:p>
        </p:txBody>
      </p:sp>
      <p:sp>
        <p:nvSpPr>
          <p:cNvPr id="10" name="TextBox 9">
            <a:extLst>
              <a:ext uri="{FF2B5EF4-FFF2-40B4-BE49-F238E27FC236}">
                <a16:creationId xmlns:a16="http://schemas.microsoft.com/office/drawing/2014/main" id="{BB16774F-647C-C668-25F6-30459ADA5F4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031677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5DEE65-5C0A-E345-8C9F-365970347D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1666" y="1417141"/>
            <a:ext cx="6297084" cy="4714876"/>
          </a:xfrm>
          <a:prstGeom prst="rect">
            <a:avLst/>
          </a:prstGeom>
        </p:spPr>
      </p:pic>
      <p:pic>
        <p:nvPicPr>
          <p:cNvPr id="10" name="Picture 2" descr="May be an image of 1 person and outdoors">
            <a:extLst>
              <a:ext uri="{FF2B5EF4-FFF2-40B4-BE49-F238E27FC236}">
                <a16:creationId xmlns:a16="http://schemas.microsoft.com/office/drawing/2014/main" id="{96A683C9-7374-DA4B-B719-BFCE8DA8E9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541" y="1417142"/>
            <a:ext cx="3537480" cy="4714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High Angle</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1B18D6B-383E-46BC-EAD4-D1B20910FF1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35</a:t>
            </a:r>
          </a:p>
        </p:txBody>
      </p:sp>
      <p:sp>
        <p:nvSpPr>
          <p:cNvPr id="11" name="TextBox 10">
            <a:extLst>
              <a:ext uri="{FF2B5EF4-FFF2-40B4-BE49-F238E27FC236}">
                <a16:creationId xmlns:a16="http://schemas.microsoft.com/office/drawing/2014/main" id="{0F3D047F-FF40-B082-83C4-E6B743321CB6}"/>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939635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Framed/Hidden View</a:t>
            </a:r>
            <a:endParaRPr lang="en-US" dirty="0"/>
          </a:p>
        </p:txBody>
      </p:sp>
      <p:pic>
        <p:nvPicPr>
          <p:cNvPr id="9" name="Content Placeholder 4" descr="A picture containing person&#10;&#10;Description automatically generated">
            <a:extLst>
              <a:ext uri="{FF2B5EF4-FFF2-40B4-BE49-F238E27FC236}">
                <a16:creationId xmlns:a16="http://schemas.microsoft.com/office/drawing/2014/main" id="{2247E32C-F844-B841-AF4F-D5345A12DEF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2302934" y="1418432"/>
            <a:ext cx="7586132" cy="47201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3F3460D-E4DC-84C7-3809-A85DC688D5D7}"/>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36</a:t>
            </a:r>
          </a:p>
        </p:txBody>
      </p:sp>
      <p:sp>
        <p:nvSpPr>
          <p:cNvPr id="10" name="TextBox 9">
            <a:extLst>
              <a:ext uri="{FF2B5EF4-FFF2-40B4-BE49-F238E27FC236}">
                <a16:creationId xmlns:a16="http://schemas.microsoft.com/office/drawing/2014/main" id="{3B7B8C28-1F2C-14F6-8871-A006C2C5B568}"/>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2015169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clothes&#10;&#10;Description automatically generated">
            <a:extLst>
              <a:ext uri="{FF2B5EF4-FFF2-40B4-BE49-F238E27FC236}">
                <a16:creationId xmlns:a16="http://schemas.microsoft.com/office/drawing/2014/main" id="{6B7DE215-3BF3-6E4C-8FAE-FCA2C03CC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9205" y="1413172"/>
            <a:ext cx="3148856" cy="4722020"/>
          </a:xfrm>
          <a:prstGeom prst="rect">
            <a:avLst/>
          </a:prstGeom>
        </p:spPr>
      </p:pic>
      <p:pic>
        <p:nvPicPr>
          <p:cNvPr id="11" name="Picture 10" descr="A picture containing grass, sky, outdoor, road&#10;&#10;Description automatically generated">
            <a:extLst>
              <a:ext uri="{FF2B5EF4-FFF2-40B4-BE49-F238E27FC236}">
                <a16:creationId xmlns:a16="http://schemas.microsoft.com/office/drawing/2014/main" id="{E51402A2-6383-DE46-BFD9-3C08D7B330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375" y="1418464"/>
            <a:ext cx="7081939" cy="4721710"/>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Framed/Hidden View</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234BAAA-DE29-C6CB-745F-BFF2788B9FD4}"/>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37</a:t>
            </a:r>
          </a:p>
        </p:txBody>
      </p:sp>
      <p:sp>
        <p:nvSpPr>
          <p:cNvPr id="9" name="TextBox 8">
            <a:extLst>
              <a:ext uri="{FF2B5EF4-FFF2-40B4-BE49-F238E27FC236}">
                <a16:creationId xmlns:a16="http://schemas.microsoft.com/office/drawing/2014/main" id="{DD9A8E55-425D-62DD-649D-E1A2D1C0CE28}"/>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640948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Off-Center</a:t>
            </a:r>
            <a:endParaRPr lang="en-US" dirty="0"/>
          </a:p>
        </p:txBody>
      </p:sp>
      <p:pic>
        <p:nvPicPr>
          <p:cNvPr id="9" name="Content Placeholder 4" descr="A person in camouflage holding a gun&#10;&#10;Description automatically generated with low confidence">
            <a:extLst>
              <a:ext uri="{FF2B5EF4-FFF2-40B4-BE49-F238E27FC236}">
                <a16:creationId xmlns:a16="http://schemas.microsoft.com/office/drawing/2014/main" id="{393AA74A-C755-C143-AC49-7AB8A9872A0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2343564" y="1420013"/>
            <a:ext cx="7510163" cy="47117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6C98460-2E73-AB4E-4601-603DF1165663}"/>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38</a:t>
            </a:r>
          </a:p>
        </p:txBody>
      </p:sp>
      <p:sp>
        <p:nvSpPr>
          <p:cNvPr id="10" name="TextBox 9">
            <a:extLst>
              <a:ext uri="{FF2B5EF4-FFF2-40B4-BE49-F238E27FC236}">
                <a16:creationId xmlns:a16="http://schemas.microsoft.com/office/drawing/2014/main" id="{C441FE0B-3E11-DF7E-9586-B53D8E575C34}"/>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4086403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Why UPAR?</a:t>
            </a:r>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idx="1"/>
          </p:nvPr>
        </p:nvSpPr>
        <p:spPr bwMode="auto">
          <a:xfrm>
            <a:off x="599017" y="1600201"/>
            <a:ext cx="6421967" cy="4525963"/>
          </a:xfrm>
          <a:noFill/>
        </p:spPr>
        <p:txBody>
          <a:bodyPr vert="horz" wrap="square" lIns="91440" tIns="45720" rIns="91440" bIns="45720" numCol="1" anchor="t" anchorCtr="0" compatLnSpc="1">
            <a:prstTxWarp prst="textNoShape">
              <a:avLst/>
            </a:prstTxWarp>
          </a:bodyPr>
          <a:lstStyle/>
          <a:p>
            <a:pPr>
              <a:buFont typeface="Arial"/>
              <a:buChar char="•"/>
            </a:pPr>
            <a:r>
              <a:rPr lang="en-US" altLang="en-US" sz="2400" dirty="0"/>
              <a:t>Support HING Public Affairs program</a:t>
            </a:r>
            <a:endParaRPr lang="en-US" altLang="en-US" sz="2400" dirty="0">
              <a:cs typeface="Arial"/>
            </a:endParaRPr>
          </a:p>
          <a:p>
            <a:pPr>
              <a:buFont typeface="Arial"/>
              <a:buChar char="•"/>
            </a:pPr>
            <a:r>
              <a:rPr lang="en-US" altLang="en-US" sz="2400" dirty="0"/>
              <a:t>We need your help in telling your </a:t>
            </a:r>
            <a:r>
              <a:rPr lang="en-US" sz="2400" dirty="0"/>
              <a:t>units, and “Hawaii National Guard story”</a:t>
            </a:r>
            <a:endParaRPr lang="en-US" altLang="en-US" sz="2400" dirty="0">
              <a:cs typeface="Arial"/>
            </a:endParaRPr>
          </a:p>
          <a:p>
            <a:pPr lvl="1">
              <a:buFont typeface="Arial"/>
            </a:pPr>
            <a:r>
              <a:rPr lang="en-US" altLang="en-US" sz="2000" dirty="0"/>
              <a:t>HIARNG 23 PAO positions</a:t>
            </a:r>
          </a:p>
          <a:p>
            <a:pPr lvl="1">
              <a:buFont typeface="Arial"/>
            </a:pPr>
            <a:r>
              <a:rPr lang="en-US" altLang="en-US" sz="2000" dirty="0"/>
              <a:t>HIANG 12 PAO positions</a:t>
            </a:r>
          </a:p>
          <a:p>
            <a:pPr lvl="1">
              <a:buFont typeface="Arial"/>
            </a:pPr>
            <a:r>
              <a:rPr lang="en-US" altLang="en-US" sz="2000" dirty="0"/>
              <a:t>Over 5,500 guardsman</a:t>
            </a:r>
          </a:p>
          <a:p>
            <a:pPr>
              <a:buFont typeface="Arial"/>
              <a:buChar char="•"/>
            </a:pPr>
            <a:r>
              <a:rPr lang="en-US" altLang="en-US" sz="2400" dirty="0">
                <a:cs typeface="Arial"/>
              </a:rPr>
              <a:t>History of HING</a:t>
            </a:r>
          </a:p>
          <a:p>
            <a:pPr>
              <a:buFont typeface="Arial"/>
            </a:pPr>
            <a:r>
              <a:rPr lang="en-US" altLang="en-US" sz="2400" dirty="0"/>
              <a:t>UPARS need two important things from the commander and the unit:</a:t>
            </a:r>
            <a:endParaRPr lang="en-US" altLang="en-US" sz="2400" dirty="0">
              <a:cs typeface="Arial"/>
            </a:endParaRPr>
          </a:p>
          <a:p>
            <a:pPr lvl="1">
              <a:buFont typeface="Arial"/>
              <a:buChar char="•"/>
            </a:pPr>
            <a:r>
              <a:rPr lang="en-US" altLang="en-US" sz="2400" dirty="0"/>
              <a:t>Time </a:t>
            </a:r>
          </a:p>
          <a:p>
            <a:pPr lvl="1">
              <a:buFont typeface="Arial"/>
              <a:buChar char="•"/>
            </a:pPr>
            <a:r>
              <a:rPr lang="en-US" altLang="en-US" sz="2400" dirty="0"/>
              <a:t>Support</a:t>
            </a:r>
            <a:endParaRPr lang="en-US" altLang="en-US" sz="2400" dirty="0">
              <a:cs typeface="Arial"/>
            </a:endParaRPr>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Question marks in a line and one question mark is lit">
            <a:extLst>
              <a:ext uri="{FF2B5EF4-FFF2-40B4-BE49-F238E27FC236}">
                <a16:creationId xmlns:a16="http://schemas.microsoft.com/office/drawing/2014/main" id="{D319748F-FAC5-0D62-DDA7-1D00220D3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8136" y="1600718"/>
            <a:ext cx="4294585" cy="2867025"/>
          </a:xfrm>
          <a:prstGeom prst="rect">
            <a:avLst/>
          </a:prstGeom>
        </p:spPr>
      </p:pic>
      <p:sp>
        <p:nvSpPr>
          <p:cNvPr id="4" name="TextBox 3">
            <a:extLst>
              <a:ext uri="{FF2B5EF4-FFF2-40B4-BE49-F238E27FC236}">
                <a16:creationId xmlns:a16="http://schemas.microsoft.com/office/drawing/2014/main" id="{76D40ECF-1A64-A8B5-59A5-1F9B469199D0}"/>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a:t>
            </a:r>
          </a:p>
        </p:txBody>
      </p:sp>
      <p:sp>
        <p:nvSpPr>
          <p:cNvPr id="8" name="TextBox 7">
            <a:extLst>
              <a:ext uri="{FF2B5EF4-FFF2-40B4-BE49-F238E27FC236}">
                <a16:creationId xmlns:a16="http://schemas.microsoft.com/office/drawing/2014/main" id="{DAD1C47F-8A31-A195-DB3D-8DE7929A103B}"/>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cs typeface="Arial" panose="020B0604020202020204" pitchFamily="34" charset="0"/>
              </a:rPr>
              <a:t>Introduction / Basic UPAR Training</a:t>
            </a:r>
            <a:endParaRPr lang="en-US">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descr="A person in camouflage holding a gun&#10;&#10;Description automatically generated with low confidence">
            <a:extLst>
              <a:ext uri="{FF2B5EF4-FFF2-40B4-BE49-F238E27FC236}">
                <a16:creationId xmlns:a16="http://schemas.microsoft.com/office/drawing/2014/main" id="{7BA37008-273B-1DB2-7AB7-ADE6288DB10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43564" y="1420013"/>
            <a:ext cx="7510163" cy="47117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Off-Center</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0EAEAF1-8972-8275-0266-B91010524656}"/>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39</a:t>
            </a:r>
          </a:p>
        </p:txBody>
      </p:sp>
      <p:cxnSp>
        <p:nvCxnSpPr>
          <p:cNvPr id="19" name="Straight Connector 18">
            <a:extLst>
              <a:ext uri="{FF2B5EF4-FFF2-40B4-BE49-F238E27FC236}">
                <a16:creationId xmlns:a16="http://schemas.microsoft.com/office/drawing/2014/main" id="{817A6B63-E751-34B5-29B8-D018922C7223}"/>
              </a:ext>
            </a:extLst>
          </p:cNvPr>
          <p:cNvCxnSpPr>
            <a:cxnSpLocks/>
          </p:cNvCxnSpPr>
          <p:nvPr/>
        </p:nvCxnSpPr>
        <p:spPr>
          <a:xfrm flipV="1">
            <a:off x="1947333" y="2870200"/>
            <a:ext cx="8314266" cy="10583"/>
          </a:xfrm>
          <a:prstGeom prst="line">
            <a:avLst/>
          </a:prstGeom>
          <a:ln w="4445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269AAE73-0A88-4F1F-B785-9CD6DF2837E8}"/>
              </a:ext>
            </a:extLst>
          </p:cNvPr>
          <p:cNvCxnSpPr>
            <a:cxnSpLocks/>
          </p:cNvCxnSpPr>
          <p:nvPr/>
        </p:nvCxnSpPr>
        <p:spPr>
          <a:xfrm flipV="1">
            <a:off x="1947333" y="4695825"/>
            <a:ext cx="8314266" cy="10583"/>
          </a:xfrm>
          <a:prstGeom prst="line">
            <a:avLst/>
          </a:prstGeom>
          <a:ln w="4445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75FA0FE-2A11-CB69-6F17-120F86163225}"/>
              </a:ext>
            </a:extLst>
          </p:cNvPr>
          <p:cNvCxnSpPr>
            <a:cxnSpLocks/>
          </p:cNvCxnSpPr>
          <p:nvPr/>
        </p:nvCxnSpPr>
        <p:spPr>
          <a:xfrm flipV="1">
            <a:off x="4741333" y="1224492"/>
            <a:ext cx="6350" cy="5132916"/>
          </a:xfrm>
          <a:prstGeom prst="line">
            <a:avLst/>
          </a:prstGeom>
          <a:ln w="4445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ECF48D-8440-E6AC-8352-8B7E67C5441C}"/>
              </a:ext>
            </a:extLst>
          </p:cNvPr>
          <p:cNvCxnSpPr>
            <a:cxnSpLocks/>
          </p:cNvCxnSpPr>
          <p:nvPr/>
        </p:nvCxnSpPr>
        <p:spPr>
          <a:xfrm flipV="1">
            <a:off x="7434792" y="1224491"/>
            <a:ext cx="6350" cy="5132916"/>
          </a:xfrm>
          <a:prstGeom prst="line">
            <a:avLst/>
          </a:prstGeom>
          <a:ln w="4445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69BB666-D69B-9006-CB0C-2CEE8EE89110}"/>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184517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Off-Center Cropped</a:t>
            </a:r>
            <a:endParaRPr lang="en-US" dirty="0"/>
          </a:p>
        </p:txBody>
      </p:sp>
      <p:pic>
        <p:nvPicPr>
          <p:cNvPr id="13" name="Content Placeholder 4" descr="A person in camouflage holding a gun&#10;&#10;Description automatically generated with low confidence">
            <a:extLst>
              <a:ext uri="{FF2B5EF4-FFF2-40B4-BE49-F238E27FC236}">
                <a16:creationId xmlns:a16="http://schemas.microsoft.com/office/drawing/2014/main" id="{A2B32A0F-4D64-BE47-BB1B-7117CC6300C9}"/>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44956" r="4602"/>
          <a:stretch/>
        </p:blipFill>
        <p:spPr bwMode="auto">
          <a:xfrm>
            <a:off x="4191000" y="1422930"/>
            <a:ext cx="3778250" cy="47101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6EE5752-1D01-11A0-2875-6CF7ECB017B6}"/>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40</a:t>
            </a:r>
          </a:p>
        </p:txBody>
      </p:sp>
      <p:sp>
        <p:nvSpPr>
          <p:cNvPr id="10" name="TextBox 9">
            <a:extLst>
              <a:ext uri="{FF2B5EF4-FFF2-40B4-BE49-F238E27FC236}">
                <a16:creationId xmlns:a16="http://schemas.microsoft.com/office/drawing/2014/main" id="{3A9E253C-A803-CE1C-CCA9-20C904522BDB}"/>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143590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May be an image of 1 person and indoor">
            <a:extLst>
              <a:ext uri="{FF2B5EF4-FFF2-40B4-BE49-F238E27FC236}">
                <a16:creationId xmlns:a16="http://schemas.microsoft.com/office/drawing/2014/main" id="{8A52755E-E4CE-AF41-AF45-9D64E84B82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97" r="41902"/>
          <a:stretch/>
        </p:blipFill>
        <p:spPr bwMode="auto">
          <a:xfrm>
            <a:off x="683" y="1413594"/>
            <a:ext cx="4004580" cy="41591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Low Angle</a:t>
            </a:r>
            <a:endParaRPr lang="en-US" dirty="0"/>
          </a:p>
        </p:txBody>
      </p:sp>
      <p:pic>
        <p:nvPicPr>
          <p:cNvPr id="11" name="Content Placeholder 4" descr="A picture containing sky, outdoor, roof, building material&#10;&#10;Description automatically generated">
            <a:extLst>
              <a:ext uri="{FF2B5EF4-FFF2-40B4-BE49-F238E27FC236}">
                <a16:creationId xmlns:a16="http://schemas.microsoft.com/office/drawing/2014/main" id="{632A48C0-5EC9-8646-952D-9FC69B619746}"/>
              </a:ext>
            </a:extLst>
          </p:cNvPr>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l="12903" r="24690" b="112"/>
          <a:stretch/>
        </p:blipFill>
        <p:spPr bwMode="auto">
          <a:xfrm>
            <a:off x="8031850" y="1421911"/>
            <a:ext cx="4161882" cy="41550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14C219E-6136-D6B3-199A-26DD56AAA49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41</a:t>
            </a:r>
          </a:p>
        </p:txBody>
      </p:sp>
      <p:pic>
        <p:nvPicPr>
          <p:cNvPr id="10" name="Picture 2" descr="May be an image of one or more people, people standing and outdoors">
            <a:extLst>
              <a:ext uri="{FF2B5EF4-FFF2-40B4-BE49-F238E27FC236}">
                <a16:creationId xmlns:a16="http://schemas.microsoft.com/office/drawing/2014/main" id="{9F86E906-7984-D74C-98AB-0073500C12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69" r="3" b="18941"/>
          <a:stretch/>
        </p:blipFill>
        <p:spPr bwMode="auto">
          <a:xfrm>
            <a:off x="4005821" y="1410064"/>
            <a:ext cx="4015164" cy="416439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1DC67AB-861F-2B50-69FC-EDDF49054E37}"/>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7700623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Action</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B641970-7B50-4C4F-99A4-86501F141EC0}"/>
              </a:ext>
            </a:extLst>
          </p:cNvPr>
          <p:cNvPicPr>
            <a:picLocks noChangeAspect="1"/>
          </p:cNvPicPr>
          <p:nvPr/>
        </p:nvPicPr>
        <p:blipFill rotWithShape="1">
          <a:blip r:embed="rId3">
            <a:extLst>
              <a:ext uri="{28A0092B-C50C-407E-A947-70E740481C1C}">
                <a14:useLocalDpi xmlns:a14="http://schemas.microsoft.com/office/drawing/2010/main" val="0"/>
              </a:ext>
            </a:extLst>
          </a:blip>
          <a:srcRect l="7513"/>
          <a:stretch/>
        </p:blipFill>
        <p:spPr>
          <a:xfrm>
            <a:off x="2578875" y="1415653"/>
            <a:ext cx="7035572" cy="4717004"/>
          </a:xfrm>
          <a:prstGeom prst="rect">
            <a:avLst/>
          </a:prstGeom>
        </p:spPr>
      </p:pic>
      <p:sp>
        <p:nvSpPr>
          <p:cNvPr id="5" name="TextBox 4">
            <a:extLst>
              <a:ext uri="{FF2B5EF4-FFF2-40B4-BE49-F238E27FC236}">
                <a16:creationId xmlns:a16="http://schemas.microsoft.com/office/drawing/2014/main" id="{37C5C8A1-0541-D917-1321-AD34ED48C8F3}"/>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42</a:t>
            </a:r>
          </a:p>
        </p:txBody>
      </p:sp>
      <p:sp>
        <p:nvSpPr>
          <p:cNvPr id="9" name="TextBox 8">
            <a:extLst>
              <a:ext uri="{FF2B5EF4-FFF2-40B4-BE49-F238E27FC236}">
                <a16:creationId xmlns:a16="http://schemas.microsoft.com/office/drawing/2014/main" id="{1BACCAC4-EF95-9290-A8C5-5B44AE233738}"/>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185992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Action</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0C3D5945-A5B6-7749-97AE-44CA016A3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2814" y="1415653"/>
            <a:ext cx="4820245" cy="4717068"/>
          </a:xfrm>
          <a:prstGeom prst="rect">
            <a:avLst/>
          </a:prstGeom>
        </p:spPr>
      </p:pic>
      <p:pic>
        <p:nvPicPr>
          <p:cNvPr id="11" name="Picture 10">
            <a:extLst>
              <a:ext uri="{FF2B5EF4-FFF2-40B4-BE49-F238E27FC236}">
                <a16:creationId xmlns:a16="http://schemas.microsoft.com/office/drawing/2014/main" id="{18636427-FAAD-B245-858E-72C2AED61F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1" y="1415653"/>
            <a:ext cx="7171450" cy="4717729"/>
          </a:xfrm>
          <a:prstGeom prst="rect">
            <a:avLst/>
          </a:prstGeom>
        </p:spPr>
      </p:pic>
      <p:sp>
        <p:nvSpPr>
          <p:cNvPr id="5" name="TextBox 4">
            <a:extLst>
              <a:ext uri="{FF2B5EF4-FFF2-40B4-BE49-F238E27FC236}">
                <a16:creationId xmlns:a16="http://schemas.microsoft.com/office/drawing/2014/main" id="{81E22AE0-0FA0-B0DE-3445-C21851D1CD5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43</a:t>
            </a:r>
          </a:p>
        </p:txBody>
      </p:sp>
      <p:sp>
        <p:nvSpPr>
          <p:cNvPr id="9" name="TextBox 8">
            <a:extLst>
              <a:ext uri="{FF2B5EF4-FFF2-40B4-BE49-F238E27FC236}">
                <a16:creationId xmlns:a16="http://schemas.microsoft.com/office/drawing/2014/main" id="{4B6A1FFD-8E26-50FF-2124-5A358F203820}"/>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6181749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Action</a:t>
            </a:r>
            <a:endParaRPr lang="en-US" dirty="0"/>
          </a:p>
        </p:txBody>
      </p:sp>
      <p:pic>
        <p:nvPicPr>
          <p:cNvPr id="13" name="Content Placeholder 11" descr="A picture containing grass, sky, outdoor, weapon&#10;&#10;Description automatically generated">
            <a:extLst>
              <a:ext uri="{FF2B5EF4-FFF2-40B4-BE49-F238E27FC236}">
                <a16:creationId xmlns:a16="http://schemas.microsoft.com/office/drawing/2014/main" id="{DD2114E0-1B21-264C-BE1C-4DC0CE872D34}"/>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9457" r="34070"/>
          <a:stretch/>
        </p:blipFill>
        <p:spPr>
          <a:xfrm>
            <a:off x="8075613" y="1425575"/>
            <a:ext cx="4116387" cy="4264025"/>
          </a:xfrm>
          <a:prstGeom prst="rect">
            <a:avLst/>
          </a:prstGeom>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May be an image of airplane and outdoors">
            <a:extLst>
              <a:ext uri="{FF2B5EF4-FFF2-40B4-BE49-F238E27FC236}">
                <a16:creationId xmlns:a16="http://schemas.microsoft.com/office/drawing/2014/main" id="{B9447FAA-EC1E-3045-8543-0AAED4D9DE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83" r="3" b="25973"/>
          <a:stretch/>
        </p:blipFill>
        <p:spPr bwMode="auto">
          <a:xfrm>
            <a:off x="-185473" y="1414934"/>
            <a:ext cx="4132263" cy="42800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grass, outdoor, building, weapon&#10;&#10;Description automatically generated">
            <a:extLst>
              <a:ext uri="{FF2B5EF4-FFF2-40B4-BE49-F238E27FC236}">
                <a16:creationId xmlns:a16="http://schemas.microsoft.com/office/drawing/2014/main" id="{8CEB3FBA-3BD0-604E-8B01-01D99B2DB1A2}"/>
              </a:ext>
            </a:extLst>
          </p:cNvPr>
          <p:cNvPicPr>
            <a:picLocks noChangeAspect="1"/>
          </p:cNvPicPr>
          <p:nvPr/>
        </p:nvPicPr>
        <p:blipFill rotWithShape="1">
          <a:blip r:embed="rId5">
            <a:extLst>
              <a:ext uri="{28A0092B-C50C-407E-A947-70E740481C1C}">
                <a14:useLocalDpi xmlns:a14="http://schemas.microsoft.com/office/drawing/2010/main" val="0"/>
              </a:ext>
            </a:extLst>
          </a:blip>
          <a:srcRect l="28623" r="24799" b="1"/>
          <a:stretch/>
        </p:blipFill>
        <p:spPr>
          <a:xfrm>
            <a:off x="3944724" y="1416351"/>
            <a:ext cx="4127977" cy="4275301"/>
          </a:xfrm>
          <a:prstGeom prst="rect">
            <a:avLst/>
          </a:prstGeom>
        </p:spPr>
      </p:pic>
      <p:sp>
        <p:nvSpPr>
          <p:cNvPr id="5" name="TextBox 4">
            <a:extLst>
              <a:ext uri="{FF2B5EF4-FFF2-40B4-BE49-F238E27FC236}">
                <a16:creationId xmlns:a16="http://schemas.microsoft.com/office/drawing/2014/main" id="{8F4BC68C-5170-015C-5F2E-BF45E9A50F4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44</a:t>
            </a:r>
          </a:p>
        </p:txBody>
      </p:sp>
      <p:sp>
        <p:nvSpPr>
          <p:cNvPr id="10" name="TextBox 9">
            <a:extLst>
              <a:ext uri="{FF2B5EF4-FFF2-40B4-BE49-F238E27FC236}">
                <a16:creationId xmlns:a16="http://schemas.microsoft.com/office/drawing/2014/main" id="{B92C4B37-E04C-6CA6-BCD0-3A4A4EB205D7}"/>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530843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8AA1B2-937D-7F44-ACDB-F54020E2C2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6118" y="1420416"/>
            <a:ext cx="7642754" cy="4707146"/>
          </a:xfrm>
          <a:prstGeom prst="rect">
            <a:avLst/>
          </a:prstGeom>
        </p:spPr>
      </p:pic>
      <p:pic>
        <p:nvPicPr>
          <p:cNvPr id="9" name="Picture 8" descr="A tank on a trailer&#10;&#10;Description automatically generated with low confidence">
            <a:extLst>
              <a:ext uri="{FF2B5EF4-FFF2-40B4-BE49-F238E27FC236}">
                <a16:creationId xmlns:a16="http://schemas.microsoft.com/office/drawing/2014/main" id="{7559A9C5-F2D2-704F-9BD1-DC80918AF6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93" y="1420416"/>
            <a:ext cx="6493380" cy="4707146"/>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Static Shots</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E403232-C833-6967-4216-BE847E1759EF}"/>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45</a:t>
            </a:r>
          </a:p>
        </p:txBody>
      </p:sp>
      <p:sp>
        <p:nvSpPr>
          <p:cNvPr id="11" name="TextBox 10">
            <a:extLst>
              <a:ext uri="{FF2B5EF4-FFF2-40B4-BE49-F238E27FC236}">
                <a16:creationId xmlns:a16="http://schemas.microsoft.com/office/drawing/2014/main" id="{8474D2EA-42C8-F55E-138B-AE41B86CB9EC}"/>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6496336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Helicopters and Other Cool Stuff</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group of soldiers standing next to a helicopter&#10;&#10;Description automatically generated with low confidence">
            <a:extLst>
              <a:ext uri="{FF2B5EF4-FFF2-40B4-BE49-F238E27FC236}">
                <a16:creationId xmlns:a16="http://schemas.microsoft.com/office/drawing/2014/main" id="{998B02C1-E765-2146-80A6-F1C635273FA8}"/>
              </a:ext>
            </a:extLst>
          </p:cNvPr>
          <p:cNvPicPr>
            <a:picLocks noChangeAspect="1"/>
          </p:cNvPicPr>
          <p:nvPr/>
        </p:nvPicPr>
        <p:blipFill rotWithShape="1">
          <a:blip r:embed="rId3">
            <a:extLst>
              <a:ext uri="{28A0092B-C50C-407E-A947-70E740481C1C}">
                <a14:useLocalDpi xmlns:a14="http://schemas.microsoft.com/office/drawing/2010/main" val="0"/>
              </a:ext>
            </a:extLst>
          </a:blip>
          <a:srcRect l="35562" r="2" b="2"/>
          <a:stretch/>
        </p:blipFill>
        <p:spPr>
          <a:xfrm>
            <a:off x="-259556" y="1414897"/>
            <a:ext cx="4365096" cy="4528734"/>
          </a:xfrm>
          <a:prstGeom prst="rect">
            <a:avLst/>
          </a:prstGeom>
        </p:spPr>
      </p:pic>
      <p:pic>
        <p:nvPicPr>
          <p:cNvPr id="11" name="Picture 10" descr="A group of people in military uniforms standing in front of a helicopter&#10;&#10;Description automatically generated with medium confidence">
            <a:extLst>
              <a:ext uri="{FF2B5EF4-FFF2-40B4-BE49-F238E27FC236}">
                <a16:creationId xmlns:a16="http://schemas.microsoft.com/office/drawing/2014/main" id="{144C2142-FC40-2C40-A45F-3B4D936FE9FD}"/>
              </a:ext>
            </a:extLst>
          </p:cNvPr>
          <p:cNvPicPr>
            <a:picLocks noChangeAspect="1"/>
          </p:cNvPicPr>
          <p:nvPr/>
        </p:nvPicPr>
        <p:blipFill rotWithShape="1">
          <a:blip r:embed="rId4">
            <a:extLst>
              <a:ext uri="{28A0092B-C50C-407E-A947-70E740481C1C}">
                <a14:useLocalDpi xmlns:a14="http://schemas.microsoft.com/office/drawing/2010/main" val="0"/>
              </a:ext>
            </a:extLst>
          </a:blip>
          <a:srcRect l="18383" r="17181" b="2"/>
          <a:stretch/>
        </p:blipFill>
        <p:spPr>
          <a:xfrm>
            <a:off x="4044553" y="1415653"/>
            <a:ext cx="4347581" cy="4534026"/>
          </a:xfrm>
          <a:prstGeom prst="rect">
            <a:avLst/>
          </a:prstGeom>
        </p:spPr>
      </p:pic>
      <p:pic>
        <p:nvPicPr>
          <p:cNvPr id="14" name="Picture 13">
            <a:extLst>
              <a:ext uri="{FF2B5EF4-FFF2-40B4-BE49-F238E27FC236}">
                <a16:creationId xmlns:a16="http://schemas.microsoft.com/office/drawing/2014/main" id="{4B0F0D0D-D244-7545-9133-D6AD40D2F3DB}"/>
              </a:ext>
            </a:extLst>
          </p:cNvPr>
          <p:cNvPicPr>
            <a:picLocks noChangeAspect="1"/>
          </p:cNvPicPr>
          <p:nvPr/>
        </p:nvPicPr>
        <p:blipFill rotWithShape="1">
          <a:blip r:embed="rId5">
            <a:extLst>
              <a:ext uri="{28A0092B-C50C-407E-A947-70E740481C1C}">
                <a14:useLocalDpi xmlns:a14="http://schemas.microsoft.com/office/drawing/2010/main" val="0"/>
              </a:ext>
            </a:extLst>
          </a:blip>
          <a:srcRect l="32779" r="13161"/>
          <a:stretch/>
        </p:blipFill>
        <p:spPr>
          <a:xfrm>
            <a:off x="8388084" y="1414897"/>
            <a:ext cx="4343930" cy="4523442"/>
          </a:xfrm>
          <a:prstGeom prst="rect">
            <a:avLst/>
          </a:prstGeom>
        </p:spPr>
      </p:pic>
      <p:sp>
        <p:nvSpPr>
          <p:cNvPr id="5" name="TextBox 4">
            <a:extLst>
              <a:ext uri="{FF2B5EF4-FFF2-40B4-BE49-F238E27FC236}">
                <a16:creationId xmlns:a16="http://schemas.microsoft.com/office/drawing/2014/main" id="{3C45966E-A683-38CC-2C9E-846AE56C4F99}"/>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46</a:t>
            </a:r>
          </a:p>
        </p:txBody>
      </p:sp>
      <p:sp>
        <p:nvSpPr>
          <p:cNvPr id="9" name="TextBox 8">
            <a:extLst>
              <a:ext uri="{FF2B5EF4-FFF2-40B4-BE49-F238E27FC236}">
                <a16:creationId xmlns:a16="http://schemas.microsoft.com/office/drawing/2014/main" id="{15D6B833-ADBD-D128-8EB5-7D07EC7D4982}"/>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324523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“Good” Helicopter Shots</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CCC73D0-76DA-9D41-B301-556A983A4A02}"/>
              </a:ext>
            </a:extLst>
          </p:cNvPr>
          <p:cNvPicPr>
            <a:picLocks noChangeAspect="1"/>
          </p:cNvPicPr>
          <p:nvPr/>
        </p:nvPicPr>
        <p:blipFill rotWithShape="1">
          <a:blip r:embed="rId3">
            <a:extLst>
              <a:ext uri="{28A0092B-C50C-407E-A947-70E740481C1C}">
                <a14:useLocalDpi xmlns:a14="http://schemas.microsoft.com/office/drawing/2010/main" val="0"/>
              </a:ext>
            </a:extLst>
          </a:blip>
          <a:srcRect t="17734" b="13379"/>
          <a:stretch/>
        </p:blipFill>
        <p:spPr>
          <a:xfrm>
            <a:off x="-355506" y="1424592"/>
            <a:ext cx="4275056" cy="4433970"/>
          </a:xfrm>
          <a:prstGeom prst="rect">
            <a:avLst/>
          </a:prstGeom>
        </p:spPr>
      </p:pic>
      <p:pic>
        <p:nvPicPr>
          <p:cNvPr id="12" name="Content Placeholder 8">
            <a:extLst>
              <a:ext uri="{FF2B5EF4-FFF2-40B4-BE49-F238E27FC236}">
                <a16:creationId xmlns:a16="http://schemas.microsoft.com/office/drawing/2014/main" id="{EFBE0980-916C-C043-B78F-548D7E7C021F}"/>
              </a:ext>
            </a:extLst>
          </p:cNvPr>
          <p:cNvPicPr>
            <a:picLocks noChangeAspect="1"/>
          </p:cNvPicPr>
          <p:nvPr/>
        </p:nvPicPr>
        <p:blipFill rotWithShape="1">
          <a:blip r:embed="rId4">
            <a:extLst>
              <a:ext uri="{28A0092B-C50C-407E-A947-70E740481C1C}">
                <a14:useLocalDpi xmlns:a14="http://schemas.microsoft.com/office/drawing/2010/main" val="0"/>
              </a:ext>
            </a:extLst>
          </a:blip>
          <a:srcRect l="29757" r="13045" b="-2"/>
          <a:stretch/>
        </p:blipFill>
        <p:spPr>
          <a:xfrm>
            <a:off x="3879006" y="1419300"/>
            <a:ext cx="4280348" cy="4439262"/>
          </a:xfrm>
          <a:prstGeom prst="rect">
            <a:avLst/>
          </a:prstGeom>
        </p:spPr>
      </p:pic>
      <p:pic>
        <p:nvPicPr>
          <p:cNvPr id="13" name="Picture 2" descr="May be an image of one or more people, helicopter and outdoors">
            <a:extLst>
              <a:ext uri="{FF2B5EF4-FFF2-40B4-BE49-F238E27FC236}">
                <a16:creationId xmlns:a16="http://schemas.microsoft.com/office/drawing/2014/main" id="{0FBA0023-9BFE-FB4F-96E8-E8EEE0E80C4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208" r="11356" b="2"/>
          <a:stretch/>
        </p:blipFill>
        <p:spPr bwMode="auto">
          <a:xfrm>
            <a:off x="8152136" y="1419300"/>
            <a:ext cx="4275608" cy="44339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2DACC36-8CA0-8C65-FFBE-F7CE4025AF5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47</a:t>
            </a:r>
          </a:p>
        </p:txBody>
      </p:sp>
      <p:sp>
        <p:nvSpPr>
          <p:cNvPr id="10" name="TextBox 9">
            <a:extLst>
              <a:ext uri="{FF2B5EF4-FFF2-40B4-BE49-F238E27FC236}">
                <a16:creationId xmlns:a16="http://schemas.microsoft.com/office/drawing/2014/main" id="{A165D59D-8C80-E71E-08E0-34D493DF462B}"/>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3760545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Focal Point</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outdoor, building, ground, person&#10;&#10;Description automatically generated">
            <a:extLst>
              <a:ext uri="{FF2B5EF4-FFF2-40B4-BE49-F238E27FC236}">
                <a16:creationId xmlns:a16="http://schemas.microsoft.com/office/drawing/2014/main" id="{E59ECC39-7CB2-4142-8F41-8CE44322B4AA}"/>
              </a:ext>
            </a:extLst>
          </p:cNvPr>
          <p:cNvPicPr>
            <a:picLocks noChangeAspect="1"/>
          </p:cNvPicPr>
          <p:nvPr/>
        </p:nvPicPr>
        <p:blipFill rotWithShape="1">
          <a:blip r:embed="rId3">
            <a:extLst>
              <a:ext uri="{28A0092B-C50C-407E-A947-70E740481C1C}">
                <a14:useLocalDpi xmlns:a14="http://schemas.microsoft.com/office/drawing/2010/main" val="0"/>
              </a:ext>
            </a:extLst>
          </a:blip>
          <a:srcRect r="-2" b="29557"/>
          <a:stretch/>
        </p:blipFill>
        <p:spPr>
          <a:xfrm>
            <a:off x="-152400" y="1481667"/>
            <a:ext cx="4253971" cy="4407026"/>
          </a:xfrm>
          <a:prstGeom prst="rect">
            <a:avLst/>
          </a:prstGeom>
        </p:spPr>
      </p:pic>
      <p:pic>
        <p:nvPicPr>
          <p:cNvPr id="11" name="Picture 2" descr="May be an image of 2 people, people playing sports, people standing and outdoors">
            <a:extLst>
              <a:ext uri="{FF2B5EF4-FFF2-40B4-BE49-F238E27FC236}">
                <a16:creationId xmlns:a16="http://schemas.microsoft.com/office/drawing/2014/main" id="{9D93977D-F46D-794D-9F9A-754BC42C38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521" r="22283" b="-1"/>
          <a:stretch/>
        </p:blipFill>
        <p:spPr bwMode="auto">
          <a:xfrm>
            <a:off x="3998384" y="1481667"/>
            <a:ext cx="4257623" cy="44102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person, indoor&#10;&#10;Description automatically generated">
            <a:extLst>
              <a:ext uri="{FF2B5EF4-FFF2-40B4-BE49-F238E27FC236}">
                <a16:creationId xmlns:a16="http://schemas.microsoft.com/office/drawing/2014/main" id="{AE395195-4402-274E-BB61-D2E1F99DA14C}"/>
              </a:ext>
            </a:extLst>
          </p:cNvPr>
          <p:cNvPicPr>
            <a:picLocks noChangeAspect="1"/>
          </p:cNvPicPr>
          <p:nvPr/>
        </p:nvPicPr>
        <p:blipFill rotWithShape="1">
          <a:blip r:embed="rId5">
            <a:extLst>
              <a:ext uri="{28A0092B-C50C-407E-A947-70E740481C1C}">
                <a14:useLocalDpi xmlns:a14="http://schemas.microsoft.com/office/drawing/2010/main" val="0"/>
              </a:ext>
            </a:extLst>
          </a:blip>
          <a:srcRect l="25739" r="10307" b="1"/>
          <a:stretch/>
        </p:blipFill>
        <p:spPr>
          <a:xfrm>
            <a:off x="8255052" y="1481667"/>
            <a:ext cx="4241748" cy="4404948"/>
          </a:xfrm>
          <a:prstGeom prst="rect">
            <a:avLst/>
          </a:prstGeom>
        </p:spPr>
      </p:pic>
      <p:sp>
        <p:nvSpPr>
          <p:cNvPr id="5" name="TextBox 4">
            <a:extLst>
              <a:ext uri="{FF2B5EF4-FFF2-40B4-BE49-F238E27FC236}">
                <a16:creationId xmlns:a16="http://schemas.microsoft.com/office/drawing/2014/main" id="{FCEC7876-1559-1CB0-BB32-0E5073CBD426}"/>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48</a:t>
            </a:r>
          </a:p>
        </p:txBody>
      </p:sp>
      <p:sp>
        <p:nvSpPr>
          <p:cNvPr id="9" name="TextBox 8">
            <a:extLst>
              <a:ext uri="{FF2B5EF4-FFF2-40B4-BE49-F238E27FC236}">
                <a16:creationId xmlns:a16="http://schemas.microsoft.com/office/drawing/2014/main" id="{F3C4C5B1-0490-461E-0899-3261A4A6D84E}"/>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427887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F7FC65-369B-B544-92D0-EF1A394C0C79}"/>
              </a:ext>
            </a:extLst>
          </p:cNvPr>
          <p:cNvSpPr/>
          <p:nvPr/>
        </p:nvSpPr>
        <p:spPr>
          <a:xfrm>
            <a:off x="-6625" y="1"/>
            <a:ext cx="4045224" cy="6875810"/>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961709-C386-1745-BBAA-62D4422C4148}"/>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027A9-A0A3-AF47-A57F-A2AEAE5A80D3}"/>
              </a:ext>
            </a:extLst>
          </p:cNvPr>
          <p:cNvSpPr/>
          <p:nvPr/>
        </p:nvSpPr>
        <p:spPr>
          <a:xfrm>
            <a:off x="583142" y="3426883"/>
            <a:ext cx="3448049" cy="2031325"/>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en-US" sz="1400" dirty="0">
                <a:solidFill>
                  <a:schemeClr val="bg1">
                    <a:lumMod val="85000"/>
                  </a:schemeClr>
                </a:solidFill>
              </a:rPr>
              <a:t>In the beginning</a:t>
            </a:r>
          </a:p>
          <a:p>
            <a:pPr marL="285750" indent="-285750">
              <a:buFont typeface="Arial" panose="020B0604020202020204" pitchFamily="34" charset="0"/>
              <a:buChar char="•"/>
            </a:pPr>
            <a:r>
              <a:rPr lang="en-US" altLang="en-US" sz="1400" b="1" u="sng" dirty="0">
                <a:solidFill>
                  <a:schemeClr val="accent5">
                    <a:lumMod val="50000"/>
                  </a:schemeClr>
                </a:solidFill>
              </a:rPr>
              <a:t>Policy</a:t>
            </a:r>
          </a:p>
          <a:p>
            <a:pPr marL="285750" indent="-285750">
              <a:buFont typeface="Arial" panose="020B0604020202020204" pitchFamily="34" charset="0"/>
              <a:buChar char="•"/>
            </a:pPr>
            <a:r>
              <a:rPr lang="en-US" altLang="en-US" sz="1400" b="1" dirty="0">
                <a:solidFill>
                  <a:schemeClr val="tx1">
                    <a:lumMod val="65000"/>
                    <a:lumOff val="35000"/>
                  </a:schemeClr>
                </a:solidFill>
              </a:rPr>
              <a:t>UPAR Responsibilities</a:t>
            </a:r>
          </a:p>
          <a:p>
            <a:pPr marL="285750" indent="-285750">
              <a:buFont typeface="Arial" panose="020B0604020202020204" pitchFamily="34" charset="0"/>
              <a:buChar char="•"/>
            </a:pPr>
            <a:r>
              <a:rPr lang="en-US" altLang="en-US" sz="1400" b="1" dirty="0">
                <a:solidFill>
                  <a:schemeClr val="tx1">
                    <a:lumMod val="65000"/>
                    <a:lumOff val="35000"/>
                  </a:schemeClr>
                </a:solidFill>
              </a:rPr>
              <a:t>Public Affairs Planning</a:t>
            </a:r>
          </a:p>
          <a:p>
            <a:pPr marL="285750" indent="-285750">
              <a:buFont typeface="Arial" panose="020B0604020202020204" pitchFamily="34" charset="0"/>
              <a:buChar char="•"/>
            </a:pPr>
            <a:r>
              <a:rPr lang="en-US" altLang="en-US" sz="1400" b="1" dirty="0">
                <a:solidFill>
                  <a:schemeClr val="tx1">
                    <a:lumMod val="65000"/>
                    <a:lumOff val="35000"/>
                  </a:schemeClr>
                </a:solidFill>
              </a:rPr>
              <a:t>Public Affairs Liaison</a:t>
            </a:r>
          </a:p>
          <a:p>
            <a:pPr marL="285750" indent="-285750">
              <a:buFont typeface="Arial" panose="020B0604020202020204" pitchFamily="34" charset="0"/>
              <a:buChar char="•"/>
            </a:pPr>
            <a:r>
              <a:rPr lang="en-US" altLang="en-US" sz="1400" b="1" dirty="0">
                <a:solidFill>
                  <a:schemeClr val="tx1">
                    <a:lumMod val="65000"/>
                    <a:lumOff val="35000"/>
                  </a:schemeClr>
                </a:solidFill>
                <a:latin typeface="Arial"/>
                <a:cs typeface="Arial"/>
              </a:rPr>
              <a:t>Take Photos, Write Captions, &amp; Get Published </a:t>
            </a:r>
            <a:endParaRPr lang="en-US" altLang="en-US" sz="1400" b="1" dirty="0">
              <a:solidFill>
                <a:schemeClr val="tx1">
                  <a:lumMod val="65000"/>
                  <a:lumOff val="35000"/>
                </a:schemeClr>
              </a:solidFill>
              <a:cs typeface="Arial"/>
            </a:endParaRPr>
          </a:p>
          <a:p>
            <a:pPr marL="285750" indent="-285750">
              <a:buFont typeface="Arial" panose="020B0604020202020204" pitchFamily="34" charset="0"/>
              <a:buChar char="•"/>
            </a:pPr>
            <a:r>
              <a:rPr lang="en-US" altLang="en-US" sz="1400" b="1" dirty="0">
                <a:solidFill>
                  <a:schemeClr val="tx1">
                    <a:lumMod val="65000"/>
                    <a:lumOff val="35000"/>
                  </a:schemeClr>
                </a:solidFill>
                <a:latin typeface="Arial"/>
                <a:cs typeface="Arial"/>
              </a:rPr>
              <a:t>Record Basic Video</a:t>
            </a:r>
          </a:p>
          <a:p>
            <a:pPr marL="285750" indent="-285750">
              <a:buFont typeface="Arial" panose="020B0604020202020204" pitchFamily="34" charset="0"/>
              <a:buChar char="•"/>
            </a:pPr>
            <a:r>
              <a:rPr lang="en-US" altLang="en-US" sz="1400" b="1" dirty="0">
                <a:solidFill>
                  <a:schemeClr val="tx1">
                    <a:lumMod val="65000"/>
                    <a:lumOff val="35000"/>
                  </a:schemeClr>
                </a:solidFill>
              </a:rPr>
              <a:t>Final Notes</a:t>
            </a:r>
            <a:endParaRPr lang="en-US" sz="1400" b="1" dirty="0">
              <a:solidFill>
                <a:schemeClr val="tx1">
                  <a:lumMod val="65000"/>
                  <a:lumOff val="35000"/>
                </a:schemeClr>
              </a:solidFill>
            </a:endParaRPr>
          </a:p>
        </p:txBody>
      </p:sp>
      <p:sp>
        <p:nvSpPr>
          <p:cNvPr id="10" name="Pentagon 9">
            <a:extLst>
              <a:ext uri="{FF2B5EF4-FFF2-40B4-BE49-F238E27FC236}">
                <a16:creationId xmlns:a16="http://schemas.microsoft.com/office/drawing/2014/main" id="{6D7723F4-0C31-074F-B504-372101A5C982}"/>
              </a:ext>
            </a:extLst>
          </p:cNvPr>
          <p:cNvSpPr/>
          <p:nvPr/>
        </p:nvSpPr>
        <p:spPr>
          <a:xfrm rot="5400000">
            <a:off x="-149126" y="737559"/>
            <a:ext cx="2922917" cy="1447800"/>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xfrm>
            <a:off x="588434" y="274638"/>
            <a:ext cx="10993966"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a:effectLst>
                  <a:glow rad="228600">
                    <a:schemeClr val="accent3">
                      <a:satMod val="175000"/>
                      <a:alpha val="40000"/>
                    </a:schemeClr>
                  </a:glow>
                </a:effectLst>
              </a:rPr>
              <a:t>Policy</a:t>
            </a:r>
          </a:p>
        </p:txBody>
      </p:sp>
      <p:pic>
        <p:nvPicPr>
          <p:cNvPr id="2" name="Picture 2" descr="policy-making-reg-520x328.jpeg">
            <a:extLst>
              <a:ext uri="{FF2B5EF4-FFF2-40B4-BE49-F238E27FC236}">
                <a16:creationId xmlns:a16="http://schemas.microsoft.com/office/drawing/2014/main" id="{DFD9CE06-BEAB-FA7F-8BEA-0545AE5DF092}"/>
              </a:ext>
            </a:extLst>
          </p:cNvPr>
          <p:cNvPicPr>
            <a:picLocks noChangeAspect="1"/>
          </p:cNvPicPr>
          <p:nvPr/>
        </p:nvPicPr>
        <p:blipFill>
          <a:blip r:embed="rId3"/>
          <a:stretch>
            <a:fillRect/>
          </a:stretch>
        </p:blipFill>
        <p:spPr>
          <a:xfrm>
            <a:off x="6339212" y="1419984"/>
            <a:ext cx="5250425" cy="3315777"/>
          </a:xfrm>
          <a:prstGeom prst="rect">
            <a:avLst/>
          </a:prstGeom>
        </p:spPr>
      </p:pic>
      <p:sp>
        <p:nvSpPr>
          <p:cNvPr id="4" name="TextBox 3">
            <a:extLst>
              <a:ext uri="{FF2B5EF4-FFF2-40B4-BE49-F238E27FC236}">
                <a16:creationId xmlns:a16="http://schemas.microsoft.com/office/drawing/2014/main" id="{6C6CD228-5689-AC1B-259C-F0CF919FB6B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a:t>
            </a:r>
          </a:p>
        </p:txBody>
      </p:sp>
      <p:sp>
        <p:nvSpPr>
          <p:cNvPr id="13" name="TextBox 12">
            <a:extLst>
              <a:ext uri="{FF2B5EF4-FFF2-40B4-BE49-F238E27FC236}">
                <a16:creationId xmlns:a16="http://schemas.microsoft.com/office/drawing/2014/main" id="{A179D158-D573-A7CC-5666-E14283D32D68}"/>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25213084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Lighting</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group of people standing on a hill&#10;&#10;Description automatically generated with low confidence">
            <a:extLst>
              <a:ext uri="{FF2B5EF4-FFF2-40B4-BE49-F238E27FC236}">
                <a16:creationId xmlns:a16="http://schemas.microsoft.com/office/drawing/2014/main" id="{5E3C8327-C394-774D-AF8D-F1CA62B7F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962" y="1401632"/>
            <a:ext cx="5695645" cy="4240283"/>
          </a:xfrm>
          <a:prstGeom prst="rect">
            <a:avLst/>
          </a:prstGeom>
        </p:spPr>
      </p:pic>
      <p:pic>
        <p:nvPicPr>
          <p:cNvPr id="9" name="Picture 8" descr="A person in a space suit&#10;&#10;Description automatically generated with low confidence">
            <a:extLst>
              <a:ext uri="{FF2B5EF4-FFF2-40B4-BE49-F238E27FC236}">
                <a16:creationId xmlns:a16="http://schemas.microsoft.com/office/drawing/2014/main" id="{B4CD19A5-D014-4D47-B6AC-8D7E0BD5574E}"/>
              </a:ext>
            </a:extLst>
          </p:cNvPr>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486" y="1406731"/>
            <a:ext cx="3270823" cy="4230554"/>
          </a:xfrm>
          <a:prstGeom prst="rect">
            <a:avLst/>
          </a:prstGeom>
        </p:spPr>
      </p:pic>
      <p:pic>
        <p:nvPicPr>
          <p:cNvPr id="13" name="Picture 12" descr="A picture containing person&#10;&#10;Description automatically generated">
            <a:extLst>
              <a:ext uri="{FF2B5EF4-FFF2-40B4-BE49-F238E27FC236}">
                <a16:creationId xmlns:a16="http://schemas.microsoft.com/office/drawing/2014/main" id="{AF8CCE60-DDF2-7842-B66F-4A7E5CC00D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6403" y="1408717"/>
            <a:ext cx="5013675" cy="4219969"/>
          </a:xfrm>
          <a:prstGeom prst="rect">
            <a:avLst/>
          </a:prstGeom>
        </p:spPr>
      </p:pic>
      <p:sp>
        <p:nvSpPr>
          <p:cNvPr id="5" name="TextBox 4">
            <a:extLst>
              <a:ext uri="{FF2B5EF4-FFF2-40B4-BE49-F238E27FC236}">
                <a16:creationId xmlns:a16="http://schemas.microsoft.com/office/drawing/2014/main" id="{067C5C1A-8888-B742-0E18-2E308CA1A5C4}"/>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49</a:t>
            </a:r>
          </a:p>
        </p:txBody>
      </p:sp>
      <p:sp>
        <p:nvSpPr>
          <p:cNvPr id="10" name="TextBox 9">
            <a:extLst>
              <a:ext uri="{FF2B5EF4-FFF2-40B4-BE49-F238E27FC236}">
                <a16:creationId xmlns:a16="http://schemas.microsoft.com/office/drawing/2014/main" id="{B7941CEC-3CE7-BC46-75DB-5FF2FC2A2D27}"/>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860019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People in Motion</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8BB2EA22-BDB0-0549-A4C2-A7894F466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 y="1418915"/>
            <a:ext cx="6058480" cy="4329740"/>
          </a:xfrm>
          <a:prstGeom prst="rect">
            <a:avLst/>
          </a:prstGeom>
        </p:spPr>
      </p:pic>
      <p:pic>
        <p:nvPicPr>
          <p:cNvPr id="11" name="Picture 10" descr="A picture containing fence, outdoor, grass, game&#10;&#10;Description automatically generated">
            <a:extLst>
              <a:ext uri="{FF2B5EF4-FFF2-40B4-BE49-F238E27FC236}">
                <a16:creationId xmlns:a16="http://schemas.microsoft.com/office/drawing/2014/main" id="{FF7F3BFA-C0A0-5543-88EB-948A01432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9932" y="1418915"/>
            <a:ext cx="6431155" cy="4335032"/>
          </a:xfrm>
          <a:prstGeom prst="rect">
            <a:avLst/>
          </a:prstGeom>
        </p:spPr>
      </p:pic>
      <p:sp>
        <p:nvSpPr>
          <p:cNvPr id="5" name="TextBox 4">
            <a:extLst>
              <a:ext uri="{FF2B5EF4-FFF2-40B4-BE49-F238E27FC236}">
                <a16:creationId xmlns:a16="http://schemas.microsoft.com/office/drawing/2014/main" id="{EF63A650-5581-0F97-6E5E-4A2ABC423197}"/>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50</a:t>
            </a:r>
          </a:p>
        </p:txBody>
      </p:sp>
      <p:sp>
        <p:nvSpPr>
          <p:cNvPr id="9" name="TextBox 8">
            <a:extLst>
              <a:ext uri="{FF2B5EF4-FFF2-40B4-BE49-F238E27FC236}">
                <a16:creationId xmlns:a16="http://schemas.microsoft.com/office/drawing/2014/main" id="{CE41CA44-E79E-E7F6-59B0-3A0DB148B42E}"/>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8056962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D608F7C-5276-8E47-B59C-140E6182F824}"/>
              </a:ext>
            </a:extLst>
          </p:cNvPr>
          <p:cNvPicPr>
            <a:picLocks noChangeAspect="1"/>
          </p:cNvPicPr>
          <p:nvPr/>
        </p:nvPicPr>
        <p:blipFill rotWithShape="1">
          <a:blip r:embed="rId3">
            <a:extLst>
              <a:ext uri="{28A0092B-C50C-407E-A947-70E740481C1C}">
                <a14:useLocalDpi xmlns:a14="http://schemas.microsoft.com/office/drawing/2010/main" val="0"/>
              </a:ext>
            </a:extLst>
          </a:blip>
          <a:srcRect l="7538" r="8282" b="-5"/>
          <a:stretch/>
        </p:blipFill>
        <p:spPr>
          <a:xfrm>
            <a:off x="3561931" y="1416937"/>
            <a:ext cx="4609097" cy="3403772"/>
          </a:xfrm>
          <a:prstGeom prst="rect">
            <a:avLst/>
          </a:prstGeom>
        </p:spPr>
      </p:pic>
      <p:pic>
        <p:nvPicPr>
          <p:cNvPr id="12" name="Picture 11">
            <a:extLst>
              <a:ext uri="{FF2B5EF4-FFF2-40B4-BE49-F238E27FC236}">
                <a16:creationId xmlns:a16="http://schemas.microsoft.com/office/drawing/2014/main" id="{0BE14784-265D-4C49-A184-E8DA39AD926D}"/>
              </a:ext>
            </a:extLst>
          </p:cNvPr>
          <p:cNvPicPr>
            <a:picLocks noChangeAspect="1"/>
          </p:cNvPicPr>
          <p:nvPr/>
        </p:nvPicPr>
        <p:blipFill rotWithShape="1">
          <a:blip r:embed="rId4">
            <a:extLst>
              <a:ext uri="{28A0092B-C50C-407E-A947-70E740481C1C}">
                <a14:useLocalDpi xmlns:a14="http://schemas.microsoft.com/office/drawing/2010/main" val="0"/>
              </a:ext>
            </a:extLst>
          </a:blip>
          <a:srcRect t="3173" r="3" b="13442"/>
          <a:stretch/>
        </p:blipFill>
        <p:spPr>
          <a:xfrm>
            <a:off x="7850087" y="1418169"/>
            <a:ext cx="6088164" cy="3396650"/>
          </a:xfrm>
          <a:prstGeom prst="rect">
            <a:avLst/>
          </a:prstGeom>
        </p:spPr>
      </p:pic>
      <p:pic>
        <p:nvPicPr>
          <p:cNvPr id="13" name="Picture 12">
            <a:extLst>
              <a:ext uri="{FF2B5EF4-FFF2-40B4-BE49-F238E27FC236}">
                <a16:creationId xmlns:a16="http://schemas.microsoft.com/office/drawing/2014/main" id="{FCDC04DD-695E-E04E-900A-CAA7F7F33A8E}"/>
              </a:ext>
            </a:extLst>
          </p:cNvPr>
          <p:cNvPicPr>
            <a:picLocks noChangeAspect="1"/>
          </p:cNvPicPr>
          <p:nvPr/>
        </p:nvPicPr>
        <p:blipFill rotWithShape="1">
          <a:blip r:embed="rId5">
            <a:extLst>
              <a:ext uri="{28A0092B-C50C-407E-A947-70E740481C1C}">
                <a14:useLocalDpi xmlns:a14="http://schemas.microsoft.com/office/drawing/2010/main" val="0"/>
              </a:ext>
            </a:extLst>
          </a:blip>
          <a:srcRect t="6047" r="2" b="28826"/>
          <a:stretch/>
        </p:blipFill>
        <p:spPr>
          <a:xfrm>
            <a:off x="-232855" y="1416100"/>
            <a:ext cx="4953058" cy="3401253"/>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pPr algn="l"/>
            <a:r>
              <a:rPr lang="en-US" altLang="en-US" b="1" dirty="0"/>
              <a:t>Ceremonies</a:t>
            </a:r>
            <a:endParaRPr lang="en-US" altLang="en-US" b="1"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1188B02-F073-54B6-BB51-A047080B69D3}"/>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51</a:t>
            </a:r>
          </a:p>
        </p:txBody>
      </p:sp>
      <p:sp>
        <p:nvSpPr>
          <p:cNvPr id="9" name="TextBox 8">
            <a:extLst>
              <a:ext uri="{FF2B5EF4-FFF2-40B4-BE49-F238E27FC236}">
                <a16:creationId xmlns:a16="http://schemas.microsoft.com/office/drawing/2014/main" id="{2B7A7DE0-E4A6-8978-6988-DD09A0D2470B}"/>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7601648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80883-E11A-D6E8-017F-0E12E192C4A1}"/>
              </a:ext>
            </a:extLst>
          </p:cNvPr>
          <p:cNvSpPr>
            <a:spLocks noGrp="1"/>
          </p:cNvSpPr>
          <p:nvPr>
            <p:ph type="title"/>
          </p:nvPr>
        </p:nvSpPr>
        <p:spPr/>
        <p:txBody>
          <a:bodyPr lIns="91440" tIns="45720" rIns="91440" bIns="45720" anchor="t"/>
          <a:lstStyle/>
          <a:p>
            <a:r>
              <a:rPr lang="en-US" b="1" dirty="0">
                <a:cs typeface="Arial"/>
              </a:rPr>
              <a:t>Key Moments to Capture</a:t>
            </a:r>
            <a:endParaRPr lang="en-US" b="1" dirty="0"/>
          </a:p>
        </p:txBody>
      </p:sp>
      <p:sp>
        <p:nvSpPr>
          <p:cNvPr id="3" name="Content Placeholder 2">
            <a:extLst>
              <a:ext uri="{FF2B5EF4-FFF2-40B4-BE49-F238E27FC236}">
                <a16:creationId xmlns:a16="http://schemas.microsoft.com/office/drawing/2014/main" id="{D4FAD555-9A7E-F93E-8BCB-C49B09489AA9}"/>
              </a:ext>
            </a:extLst>
          </p:cNvPr>
          <p:cNvSpPr>
            <a:spLocks noGrp="1"/>
          </p:cNvSpPr>
          <p:nvPr>
            <p:ph sz="half" idx="1"/>
          </p:nvPr>
        </p:nvSpPr>
        <p:spPr>
          <a:xfrm>
            <a:off x="599017" y="1600201"/>
            <a:ext cx="4559300" cy="4525963"/>
          </a:xfrm>
        </p:spPr>
        <p:txBody>
          <a:bodyPr lIns="91440" tIns="45720" rIns="91440" bIns="45720" anchor="t"/>
          <a:lstStyle/>
          <a:p>
            <a:pPr marL="0" indent="0">
              <a:buNone/>
            </a:pPr>
            <a:r>
              <a:rPr lang="en-US" dirty="0"/>
              <a:t>Reenlistment</a:t>
            </a:r>
          </a:p>
          <a:p>
            <a:pPr marL="457200" indent="-457200">
              <a:buFont typeface="Arial"/>
              <a:buChar char="•"/>
            </a:pPr>
            <a:r>
              <a:rPr lang="en-US" dirty="0"/>
              <a:t>Oath of office</a:t>
            </a:r>
            <a:endParaRPr lang="en-US" dirty="0">
              <a:cs typeface="Arial"/>
            </a:endParaRPr>
          </a:p>
          <a:p>
            <a:pPr lvl="1"/>
            <a:endParaRPr lang="en-US" dirty="0"/>
          </a:p>
          <a:p>
            <a:pPr marL="0" indent="0">
              <a:buNone/>
            </a:pPr>
            <a:r>
              <a:rPr lang="en-US" dirty="0"/>
              <a:t>Promotion</a:t>
            </a:r>
            <a:endParaRPr lang="en-US" dirty="0">
              <a:cs typeface="Arial"/>
            </a:endParaRPr>
          </a:p>
          <a:p>
            <a:r>
              <a:rPr lang="en-US" dirty="0"/>
              <a:t>Pinning of rank</a:t>
            </a:r>
            <a:endParaRPr lang="en-US" dirty="0">
              <a:cs typeface="Arial"/>
            </a:endParaRPr>
          </a:p>
          <a:p>
            <a:pPr lvl="1"/>
            <a:endParaRPr lang="en-US" dirty="0"/>
          </a:p>
          <a:p>
            <a:pPr marL="0" indent="0">
              <a:buNone/>
            </a:pPr>
            <a:r>
              <a:rPr lang="en-US" dirty="0"/>
              <a:t>Change of Command</a:t>
            </a:r>
            <a:endParaRPr lang="en-US" dirty="0">
              <a:cs typeface="Arial"/>
            </a:endParaRPr>
          </a:p>
          <a:p>
            <a:r>
              <a:rPr lang="en-US" dirty="0"/>
              <a:t>Incoming and outgoing </a:t>
            </a:r>
          </a:p>
          <a:p>
            <a:pPr marL="457200" lvl="1" indent="0">
              <a:buNone/>
            </a:pPr>
            <a:endParaRPr lang="en-US" dirty="0">
              <a:cs typeface="Arial"/>
            </a:endParaRPr>
          </a:p>
          <a:p>
            <a:pPr marL="457200" lvl="1" indent="0">
              <a:buNone/>
            </a:pPr>
            <a:endParaRPr lang="en-US" dirty="0"/>
          </a:p>
          <a:p>
            <a:pPr lvl="1"/>
            <a:endParaRPr lang="en-US" dirty="0">
              <a:cs typeface="Arial"/>
            </a:endParaRPr>
          </a:p>
        </p:txBody>
      </p:sp>
      <p:sp>
        <p:nvSpPr>
          <p:cNvPr id="7" name="Rectangle 6">
            <a:extLst>
              <a:ext uri="{FF2B5EF4-FFF2-40B4-BE49-F238E27FC236}">
                <a16:creationId xmlns:a16="http://schemas.microsoft.com/office/drawing/2014/main" id="{4EC258AC-FCDD-2EFD-5E3C-F423D25C3CC0}"/>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ED099C6-3D5E-B92F-C496-7E29567D97D4}"/>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52</a:t>
            </a:r>
          </a:p>
        </p:txBody>
      </p:sp>
      <p:pic>
        <p:nvPicPr>
          <p:cNvPr id="8" name="Picture 7">
            <a:extLst>
              <a:ext uri="{FF2B5EF4-FFF2-40B4-BE49-F238E27FC236}">
                <a16:creationId xmlns:a16="http://schemas.microsoft.com/office/drawing/2014/main" id="{D9E22F5F-776A-16BC-8AF0-BBB5DB59F431}"/>
              </a:ext>
            </a:extLst>
          </p:cNvPr>
          <p:cNvPicPr>
            <a:picLocks noChangeAspect="1"/>
          </p:cNvPicPr>
          <p:nvPr/>
        </p:nvPicPr>
        <p:blipFill rotWithShape="1">
          <a:blip r:embed="rId3">
            <a:extLst>
              <a:ext uri="{28A0092B-C50C-407E-A947-70E740481C1C}">
                <a14:useLocalDpi xmlns:a14="http://schemas.microsoft.com/office/drawing/2010/main" val="0"/>
              </a:ext>
            </a:extLst>
          </a:blip>
          <a:srcRect l="9443" r="-1" b="-1"/>
          <a:stretch/>
        </p:blipFill>
        <p:spPr>
          <a:xfrm>
            <a:off x="5445106" y="1598082"/>
            <a:ext cx="6138388" cy="4530503"/>
          </a:xfrm>
          <a:prstGeom prst="rect">
            <a:avLst/>
          </a:prstGeom>
        </p:spPr>
      </p:pic>
      <p:sp>
        <p:nvSpPr>
          <p:cNvPr id="10" name="TextBox 9">
            <a:extLst>
              <a:ext uri="{FF2B5EF4-FFF2-40B4-BE49-F238E27FC236}">
                <a16:creationId xmlns:a16="http://schemas.microsoft.com/office/drawing/2014/main" id="{65A75925-5C32-41A1-B0BB-EB313F8E3266}"/>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42023283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Candid</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Content Placeholder 5" descr="A group of people in military uniforms&#10;&#10;Description automatically generated with medium confidence">
            <a:extLst>
              <a:ext uri="{FF2B5EF4-FFF2-40B4-BE49-F238E27FC236}">
                <a16:creationId xmlns:a16="http://schemas.microsoft.com/office/drawing/2014/main" id="{4F1D24DE-8BA5-0A4F-8876-47FA33952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 y="1418226"/>
            <a:ext cx="6717082" cy="4229991"/>
          </a:xfrm>
          <a:prstGeom prst="rect">
            <a:avLst/>
          </a:prstGeom>
        </p:spPr>
      </p:pic>
      <p:pic>
        <p:nvPicPr>
          <p:cNvPr id="12" name="Picture 11" descr="A picture containing text, person, floor, standing&#10;&#10;Description automatically generated">
            <a:extLst>
              <a:ext uri="{FF2B5EF4-FFF2-40B4-BE49-F238E27FC236}">
                <a16:creationId xmlns:a16="http://schemas.microsoft.com/office/drawing/2014/main" id="{A212F85E-F5CB-A44E-8B53-0BD1B39B3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4340" y="1418915"/>
            <a:ext cx="5656430" cy="4234190"/>
          </a:xfrm>
          <a:prstGeom prst="rect">
            <a:avLst/>
          </a:prstGeom>
        </p:spPr>
      </p:pic>
      <p:sp>
        <p:nvSpPr>
          <p:cNvPr id="5" name="TextBox 4">
            <a:extLst>
              <a:ext uri="{FF2B5EF4-FFF2-40B4-BE49-F238E27FC236}">
                <a16:creationId xmlns:a16="http://schemas.microsoft.com/office/drawing/2014/main" id="{4D6F637C-1F1B-91D6-7B64-48BB5F0CFEC6}"/>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53</a:t>
            </a:r>
          </a:p>
        </p:txBody>
      </p:sp>
      <p:sp>
        <p:nvSpPr>
          <p:cNvPr id="10" name="TextBox 9">
            <a:extLst>
              <a:ext uri="{FF2B5EF4-FFF2-40B4-BE49-F238E27FC236}">
                <a16:creationId xmlns:a16="http://schemas.microsoft.com/office/drawing/2014/main" id="{BDD8DFF1-A40D-3AFF-5BDF-E09081D09F23}"/>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9536467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Posed</a:t>
            </a:r>
            <a:endParaRPr lang="en-US" dirty="0"/>
          </a:p>
        </p:txBody>
      </p:sp>
      <p:pic>
        <p:nvPicPr>
          <p:cNvPr id="10" name="Content Placeholder 6">
            <a:extLst>
              <a:ext uri="{FF2B5EF4-FFF2-40B4-BE49-F238E27FC236}">
                <a16:creationId xmlns:a16="http://schemas.microsoft.com/office/drawing/2014/main" id="{1451B7DA-8A5C-3F45-A3B5-598E42B3BBA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0066" y="1422038"/>
            <a:ext cx="6591299" cy="4718244"/>
          </a:xfrm>
          <a:prstGeom prst="rect">
            <a:avLst/>
          </a:prstGeom>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Content Placeholder 5">
            <a:extLst>
              <a:ext uri="{FF2B5EF4-FFF2-40B4-BE49-F238E27FC236}">
                <a16:creationId xmlns:a16="http://schemas.microsoft.com/office/drawing/2014/main" id="{D0DBBC65-EC65-3D49-880F-0DDCDECED5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1083" y="1420262"/>
            <a:ext cx="5709688" cy="4711878"/>
          </a:xfrm>
          <a:prstGeom prst="rect">
            <a:avLst/>
          </a:prstGeom>
        </p:spPr>
      </p:pic>
      <p:sp>
        <p:nvSpPr>
          <p:cNvPr id="5" name="TextBox 4">
            <a:extLst>
              <a:ext uri="{FF2B5EF4-FFF2-40B4-BE49-F238E27FC236}">
                <a16:creationId xmlns:a16="http://schemas.microsoft.com/office/drawing/2014/main" id="{889D787F-D008-399C-6122-470A5067612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54</a:t>
            </a:r>
          </a:p>
        </p:txBody>
      </p:sp>
      <p:sp>
        <p:nvSpPr>
          <p:cNvPr id="9" name="TextBox 8">
            <a:extLst>
              <a:ext uri="{FF2B5EF4-FFF2-40B4-BE49-F238E27FC236}">
                <a16:creationId xmlns:a16="http://schemas.microsoft.com/office/drawing/2014/main" id="{1FE2F873-2CF7-6E78-B826-2619F4A878CD}"/>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6257932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b="1" dirty="0"/>
              <a:t>(Good) Posed</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4" descr="May be an image of 2 people, people standing, tree and nature">
            <a:extLst>
              <a:ext uri="{FF2B5EF4-FFF2-40B4-BE49-F238E27FC236}">
                <a16:creationId xmlns:a16="http://schemas.microsoft.com/office/drawing/2014/main" id="{1F1CBB99-FD90-4E4C-AB5D-34BFFA96D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87" y="1416805"/>
            <a:ext cx="5954115" cy="44299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4048FFB-1004-668C-DE88-6E101DE09BA1}"/>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55</a:t>
            </a:r>
          </a:p>
        </p:txBody>
      </p:sp>
      <p:pic>
        <p:nvPicPr>
          <p:cNvPr id="9" name="Picture 2" descr="May be an image of 4 people, people standing and outdoors">
            <a:extLst>
              <a:ext uri="{FF2B5EF4-FFF2-40B4-BE49-F238E27FC236}">
                <a16:creationId xmlns:a16="http://schemas.microsoft.com/office/drawing/2014/main" id="{B1137C04-E25D-B64D-A361-45980B85B2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8558" y="1416143"/>
            <a:ext cx="6476093" cy="44305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1F73CFC-7D7A-AA51-E05C-5189B03D04B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1016482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b="1" dirty="0"/>
              <a:t>(Good) Posed</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May be an image of aircraft and outdoors">
            <a:extLst>
              <a:ext uri="{FF2B5EF4-FFF2-40B4-BE49-F238E27FC236}">
                <a16:creationId xmlns:a16="http://schemas.microsoft.com/office/drawing/2014/main" id="{2C2CD8D5-3783-A84E-AEC0-778E52222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648" y="1415653"/>
            <a:ext cx="7056703" cy="47077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6E27D41-E03B-DD5A-C3E6-326F3813F12F}"/>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56</a:t>
            </a:r>
          </a:p>
        </p:txBody>
      </p:sp>
      <p:sp>
        <p:nvSpPr>
          <p:cNvPr id="9" name="TextBox 8">
            <a:extLst>
              <a:ext uri="{FF2B5EF4-FFF2-40B4-BE49-F238E27FC236}">
                <a16:creationId xmlns:a16="http://schemas.microsoft.com/office/drawing/2014/main" id="{CB31CE9A-6A3B-F35F-B4AB-219021FF378C}"/>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8024424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0E1905BA-A178-2748-BA69-6A6D6D4D50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40" t="153" r="4735" b="-14"/>
          <a:stretch/>
        </p:blipFill>
        <p:spPr bwMode="auto">
          <a:xfrm>
            <a:off x="5068672" y="1597249"/>
            <a:ext cx="6512969" cy="453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b="1" dirty="0">
                <a:solidFill>
                  <a:srgbClr val="C00000"/>
                </a:solidFill>
              </a:rPr>
              <a:t>What NOT to Do</a:t>
            </a:r>
            <a:endParaRPr lang="en-US" dirty="0">
              <a:solidFill>
                <a:srgbClr val="C00000"/>
              </a:solidFil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628EEF8-22EA-8141-9C3E-B649057F49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959" y="1599564"/>
            <a:ext cx="4410075" cy="453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2FE0093-2EAC-8532-2698-644399FE4190}"/>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57</a:t>
            </a:r>
          </a:p>
        </p:txBody>
      </p:sp>
      <p:sp>
        <p:nvSpPr>
          <p:cNvPr id="11" name="TextBox 10">
            <a:extLst>
              <a:ext uri="{FF2B5EF4-FFF2-40B4-BE49-F238E27FC236}">
                <a16:creationId xmlns:a16="http://schemas.microsoft.com/office/drawing/2014/main" id="{3003A3AD-165B-BC6A-F7D3-5FB4D5247B96}"/>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4399906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b="1" dirty="0">
                <a:solidFill>
                  <a:srgbClr val="C00000"/>
                </a:solidFill>
              </a:rPr>
              <a:t>What NOT to Do</a:t>
            </a:r>
            <a:endParaRPr lang="en-US" dirty="0">
              <a:solidFill>
                <a:srgbClr val="C00000"/>
              </a:solidFil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7" descr="POW-MIA-inappropriate-228x300.jpg">
            <a:extLst>
              <a:ext uri="{FF2B5EF4-FFF2-40B4-BE49-F238E27FC236}">
                <a16:creationId xmlns:a16="http://schemas.microsoft.com/office/drawing/2014/main" id="{13EF2EB4-E20A-C74E-AC9A-9E2EF6EEA4B0}"/>
              </a:ext>
            </a:extLst>
          </p:cNvPr>
          <p:cNvPicPr>
            <a:picLocks noChangeAspect="1"/>
          </p:cNvPicPr>
          <p:nvPr/>
        </p:nvPicPr>
        <p:blipFill rotWithShape="1">
          <a:blip r:embed="rId3">
            <a:extLst>
              <a:ext uri="{28A0092B-C50C-407E-A947-70E740481C1C}">
                <a14:useLocalDpi xmlns:a14="http://schemas.microsoft.com/office/drawing/2010/main" val="0"/>
              </a:ext>
            </a:extLst>
          </a:blip>
          <a:srcRect t="20734" r="2" b="540"/>
          <a:stretch/>
        </p:blipFill>
        <p:spPr bwMode="auto">
          <a:xfrm>
            <a:off x="844" y="1420217"/>
            <a:ext cx="4075591" cy="422779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descr="A person in a military uniform holding a bottle of water&#10;&#10;Description automatically generated with low confidence">
            <a:extLst>
              <a:ext uri="{FF2B5EF4-FFF2-40B4-BE49-F238E27FC236}">
                <a16:creationId xmlns:a16="http://schemas.microsoft.com/office/drawing/2014/main" id="{50255C7C-6C36-9E41-B190-30B5D96BFB67}"/>
              </a:ext>
            </a:extLst>
          </p:cNvPr>
          <p:cNvPicPr>
            <a:picLocks noChangeAspect="1"/>
          </p:cNvPicPr>
          <p:nvPr/>
        </p:nvPicPr>
        <p:blipFill rotWithShape="1">
          <a:blip r:embed="rId4">
            <a:extLst>
              <a:ext uri="{28A0092B-C50C-407E-A947-70E740481C1C}">
                <a14:useLocalDpi xmlns:a14="http://schemas.microsoft.com/office/drawing/2010/main" val="0"/>
              </a:ext>
            </a:extLst>
          </a:blip>
          <a:srcRect l="2175" r="25423" b="-2"/>
          <a:stretch/>
        </p:blipFill>
        <p:spPr bwMode="auto">
          <a:xfrm>
            <a:off x="3998708" y="1415019"/>
            <a:ext cx="4092386" cy="4232712"/>
          </a:xfrm>
          <a:prstGeom prst="rect">
            <a:avLst/>
          </a:prstGeom>
          <a:extLst>
            <a:ext uri="{909E8E84-426E-40DD-AFC4-6F175D3DCCD1}">
              <a14:hiddenFill xmlns:a14="http://schemas.microsoft.com/office/drawing/2010/main">
                <a:solidFill>
                  <a:srgbClr val="FFFFFF"/>
                </a:solidFill>
              </a14:hiddenFill>
            </a:ext>
          </a:extLst>
        </p:spPr>
      </p:pic>
      <p:pic>
        <p:nvPicPr>
          <p:cNvPr id="12" name="Picture 7" descr="A group of men posing for a picture&#10;&#10;Description automatically generated with low confidence">
            <a:extLst>
              <a:ext uri="{FF2B5EF4-FFF2-40B4-BE49-F238E27FC236}">
                <a16:creationId xmlns:a16="http://schemas.microsoft.com/office/drawing/2014/main" id="{4B007E36-8DC5-3A4C-B282-5928114DD907}"/>
              </a:ext>
            </a:extLst>
          </p:cNvPr>
          <p:cNvPicPr>
            <a:picLocks noChangeAspect="1"/>
          </p:cNvPicPr>
          <p:nvPr/>
        </p:nvPicPr>
        <p:blipFill rotWithShape="1">
          <a:blip r:embed="rId5">
            <a:extLst>
              <a:ext uri="{28A0092B-C50C-407E-A947-70E740481C1C}">
                <a14:useLocalDpi xmlns:a14="http://schemas.microsoft.com/office/drawing/2010/main" val="0"/>
              </a:ext>
            </a:extLst>
          </a:blip>
          <a:srcRect l="3465" r="-5" b="-5"/>
          <a:stretch/>
        </p:blipFill>
        <p:spPr bwMode="auto">
          <a:xfrm>
            <a:off x="8089575" y="1414648"/>
            <a:ext cx="4101196" cy="4237522"/>
          </a:xfrm>
          <a:prstGeom prst="rect">
            <a:avLst/>
          </a:prstGeom>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C4DD877-2B6E-0E30-B3E3-DA3C73820425}"/>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58</a:t>
            </a:r>
          </a:p>
        </p:txBody>
      </p:sp>
      <p:sp>
        <p:nvSpPr>
          <p:cNvPr id="9" name="TextBox 8">
            <a:extLst>
              <a:ext uri="{FF2B5EF4-FFF2-40B4-BE49-F238E27FC236}">
                <a16:creationId xmlns:a16="http://schemas.microsoft.com/office/drawing/2014/main" id="{70A49F23-592F-BFD9-EB23-D46B1915CCF4}"/>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568569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DOD Policy</a:t>
            </a:r>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idx="1"/>
          </p:nvPr>
        </p:nvSpPr>
        <p:spPr bwMode="auto">
          <a:noFill/>
        </p:spPr>
        <p:txBody>
          <a:bodyPr vert="horz" wrap="square" lIns="91440" tIns="45720" rIns="91440" bIns="45720" numCol="1" anchor="t" anchorCtr="0" compatLnSpc="1">
            <a:prstTxWarp prst="textNoShape">
              <a:avLst/>
            </a:prstTxWarp>
          </a:bodyPr>
          <a:lstStyle/>
          <a:p>
            <a:r>
              <a:rPr lang="en-US" sz="2400" dirty="0"/>
              <a:t>Free-flow of general and military information, </a:t>
            </a:r>
            <a:r>
              <a:rPr lang="en-US" sz="2400" b="1" dirty="0"/>
              <a:t>without</a:t>
            </a:r>
            <a:r>
              <a:rPr lang="en-US" sz="2400" dirty="0"/>
              <a:t> censorship or propaganda</a:t>
            </a:r>
          </a:p>
          <a:p>
            <a:r>
              <a:rPr lang="en-US" sz="2400" dirty="0"/>
              <a:t>Information </a:t>
            </a:r>
            <a:r>
              <a:rPr lang="en-US" sz="2400" b="1" dirty="0"/>
              <a:t>will not be </a:t>
            </a:r>
            <a:r>
              <a:rPr lang="en-US" sz="2400" dirty="0"/>
              <a:t>classified or withheld to protect the Government from criticism or embarrassment</a:t>
            </a:r>
          </a:p>
          <a:p>
            <a:r>
              <a:rPr lang="en-US" sz="2400" dirty="0"/>
              <a:t>Information </a:t>
            </a:r>
            <a:r>
              <a:rPr lang="en-US" sz="2400" b="1" dirty="0"/>
              <a:t>will be </a:t>
            </a:r>
            <a:r>
              <a:rPr lang="en-US" sz="2400" dirty="0"/>
              <a:t>withheld only when:</a:t>
            </a:r>
            <a:endParaRPr lang="en-US" sz="2400" dirty="0">
              <a:cs typeface="Arial"/>
            </a:endParaRPr>
          </a:p>
          <a:p>
            <a:pPr lvl="1">
              <a:buFont typeface="Arial"/>
              <a:buChar char="•"/>
            </a:pPr>
            <a:r>
              <a:rPr lang="en-US" sz="2400" dirty="0"/>
              <a:t>adversely affect national security</a:t>
            </a:r>
            <a:endParaRPr lang="en-US" sz="2400" dirty="0">
              <a:cs typeface="Arial"/>
            </a:endParaRPr>
          </a:p>
          <a:p>
            <a:pPr lvl="1">
              <a:buFont typeface="Arial"/>
              <a:buChar char="•"/>
            </a:pPr>
            <a:r>
              <a:rPr lang="en-US" sz="2400" dirty="0"/>
              <a:t>threaten safety or privacy of the Armed Forces</a:t>
            </a:r>
            <a:endParaRPr lang="en-US" sz="2400" dirty="0">
              <a:cs typeface="Arial"/>
            </a:endParaRPr>
          </a:p>
          <a:p>
            <a:pPr lvl="1">
              <a:buFont typeface="Arial"/>
              <a:buChar char="•"/>
            </a:pPr>
            <a:r>
              <a:rPr lang="en-US" sz="2400" dirty="0"/>
              <a:t>directed by law or regulation</a:t>
            </a:r>
            <a:endParaRPr lang="en-US" sz="2400" dirty="0">
              <a:cs typeface="Arial"/>
            </a:endParaRPr>
          </a:p>
          <a:p>
            <a:r>
              <a:rPr lang="en-US" sz="2400" dirty="0"/>
              <a:t>DoD’s </a:t>
            </a:r>
            <a:r>
              <a:rPr lang="en-US" sz="2400" b="1" dirty="0"/>
              <a:t>obligation</a:t>
            </a:r>
            <a:r>
              <a:rPr lang="en-US" sz="2400" dirty="0"/>
              <a:t> to provide the public with information on major programs may require </a:t>
            </a:r>
            <a:r>
              <a:rPr lang="en-US" sz="2400" i="1" dirty="0"/>
              <a:t>detailed public affairs planning </a:t>
            </a:r>
            <a:endParaRPr lang="en-US" sz="2400" dirty="0">
              <a:cs typeface="Arial"/>
            </a:endParaRPr>
          </a:p>
          <a:p>
            <a:r>
              <a:rPr lang="en-US" sz="2400" dirty="0"/>
              <a:t>Propaganda has</a:t>
            </a:r>
            <a:r>
              <a:rPr lang="en-US" sz="2400" b="1" dirty="0"/>
              <a:t> </a:t>
            </a:r>
            <a:r>
              <a:rPr lang="en-US" sz="2400" b="1" u="sng" dirty="0"/>
              <a:t>NO</a:t>
            </a:r>
            <a:r>
              <a:rPr lang="en-US" sz="2400" b="1" dirty="0"/>
              <a:t> </a:t>
            </a:r>
            <a:r>
              <a:rPr lang="en-US" sz="2400" dirty="0"/>
              <a:t>place in DOD public affairs</a:t>
            </a:r>
            <a:endParaRPr lang="en-US" sz="2400" dirty="0">
              <a:cs typeface="Arial"/>
            </a:endParaRPr>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B0EF70E-6A33-0C99-D1E9-B2D256CB3C4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a:t>
            </a:r>
          </a:p>
        </p:txBody>
      </p:sp>
      <p:sp>
        <p:nvSpPr>
          <p:cNvPr id="3" name="TextBox 2">
            <a:extLst>
              <a:ext uri="{FF2B5EF4-FFF2-40B4-BE49-F238E27FC236}">
                <a16:creationId xmlns:a16="http://schemas.microsoft.com/office/drawing/2014/main" id="{1B48E06B-035C-7A91-B1D7-AE69972F1832}"/>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12205601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BA1131-E2B2-A740-A141-2B64A3835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5724" y="3842331"/>
            <a:ext cx="3467622" cy="2279685"/>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A Series of Photos Can Tell a Story</a:t>
            </a:r>
            <a:endParaRPr lang="en-US" dirty="0"/>
          </a:p>
        </p:txBody>
      </p:sp>
      <p:sp>
        <p:nvSpPr>
          <p:cNvPr id="6" name="Content Placeholder 5">
            <a:extLst>
              <a:ext uri="{FF2B5EF4-FFF2-40B4-BE49-F238E27FC236}">
                <a16:creationId xmlns:a16="http://schemas.microsoft.com/office/drawing/2014/main" id="{99562E95-FAAB-6427-BE9A-4B9A8CDCFF7F}"/>
              </a:ext>
            </a:extLst>
          </p:cNvPr>
          <p:cNvSpPr>
            <a:spLocks noGrp="1"/>
          </p:cNvSpPr>
          <p:nvPr>
            <p:ph sz="half" idx="1"/>
          </p:nvPr>
        </p:nvSpPr>
        <p:spPr>
          <a:xfrm>
            <a:off x="597600" y="1600201"/>
            <a:ext cx="4238800" cy="4525963"/>
          </a:xfrm>
        </p:spPr>
        <p:txBody>
          <a:bodyPr lIns="91440" tIns="45720" rIns="91440" bIns="45720" anchor="t"/>
          <a:lstStyle/>
          <a:p>
            <a:pPr>
              <a:spcBef>
                <a:spcPct val="0"/>
              </a:spcBef>
              <a:buFont typeface="Arial,Sans-Serif"/>
            </a:pPr>
            <a:r>
              <a:rPr lang="en-US" sz="2400" dirty="0"/>
              <a:t>Establishing Shot</a:t>
            </a:r>
          </a:p>
          <a:p>
            <a:pPr>
              <a:spcBef>
                <a:spcPct val="0"/>
              </a:spcBef>
              <a:buFont typeface="Arial,Sans-Serif"/>
            </a:pPr>
            <a:r>
              <a:rPr lang="en-US" sz="2400" dirty="0"/>
              <a:t>Long Shot</a:t>
            </a:r>
          </a:p>
          <a:p>
            <a:pPr>
              <a:spcBef>
                <a:spcPct val="0"/>
              </a:spcBef>
              <a:buFont typeface="Arial,Sans-Serif"/>
            </a:pPr>
            <a:r>
              <a:rPr lang="en-US" sz="2400" dirty="0"/>
              <a:t>Medium Shot</a:t>
            </a:r>
          </a:p>
          <a:p>
            <a:pPr>
              <a:spcBef>
                <a:spcPct val="0"/>
              </a:spcBef>
              <a:buFont typeface="Arial,Sans-Serif"/>
            </a:pPr>
            <a:r>
              <a:rPr lang="en-US" sz="2400" dirty="0"/>
              <a:t>Close-up</a:t>
            </a:r>
          </a:p>
          <a:p>
            <a:pPr>
              <a:spcBef>
                <a:spcPct val="0"/>
              </a:spcBef>
              <a:buFont typeface="Arial,Sans-Serif"/>
            </a:pPr>
            <a:r>
              <a:rPr lang="en-US" sz="2400" dirty="0"/>
              <a:t>Extreme Close-up</a:t>
            </a:r>
          </a:p>
          <a:p>
            <a:pPr>
              <a:spcBef>
                <a:spcPct val="0"/>
              </a:spcBef>
              <a:buFont typeface="Arial,Sans-Serif"/>
            </a:pPr>
            <a:endParaRPr lang="en-US" sz="2400" dirty="0"/>
          </a:p>
          <a:p>
            <a:pPr marL="0" indent="0">
              <a:spcBef>
                <a:spcPct val="0"/>
              </a:spcBef>
              <a:buNone/>
            </a:pPr>
            <a:r>
              <a:rPr lang="en-US" sz="2400" dirty="0"/>
              <a:t>Vary the angle and the distance</a:t>
            </a:r>
          </a:p>
          <a:p>
            <a:endParaRPr lang="en-US" sz="2400"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C32CB91-4184-2148-A101-359778707D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1833" y="3840014"/>
            <a:ext cx="3394236" cy="2282070"/>
          </a:xfrm>
          <a:prstGeom prst="rect">
            <a:avLst/>
          </a:prstGeom>
        </p:spPr>
      </p:pic>
      <p:pic>
        <p:nvPicPr>
          <p:cNvPr id="12" name="Picture 11">
            <a:extLst>
              <a:ext uri="{FF2B5EF4-FFF2-40B4-BE49-F238E27FC236}">
                <a16:creationId xmlns:a16="http://schemas.microsoft.com/office/drawing/2014/main" id="{6E360756-52A5-2544-917F-E94A15774C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1772" y="1598642"/>
            <a:ext cx="3370316" cy="2266934"/>
          </a:xfrm>
          <a:prstGeom prst="rect">
            <a:avLst/>
          </a:prstGeom>
        </p:spPr>
      </p:pic>
      <p:sp>
        <p:nvSpPr>
          <p:cNvPr id="5" name="TextBox 4">
            <a:extLst>
              <a:ext uri="{FF2B5EF4-FFF2-40B4-BE49-F238E27FC236}">
                <a16:creationId xmlns:a16="http://schemas.microsoft.com/office/drawing/2014/main" id="{69F8148D-93FC-EE63-A49E-2711852A60DD}"/>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59</a:t>
            </a:r>
          </a:p>
        </p:txBody>
      </p:sp>
      <p:pic>
        <p:nvPicPr>
          <p:cNvPr id="11" name="Picture 10">
            <a:extLst>
              <a:ext uri="{FF2B5EF4-FFF2-40B4-BE49-F238E27FC236}">
                <a16:creationId xmlns:a16="http://schemas.microsoft.com/office/drawing/2014/main" id="{78516903-435A-FD49-B64D-335BE1E01E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0597" y="1598192"/>
            <a:ext cx="3395472" cy="2267204"/>
          </a:xfrm>
          <a:prstGeom prst="rect">
            <a:avLst/>
          </a:prstGeom>
        </p:spPr>
      </p:pic>
      <p:sp>
        <p:nvSpPr>
          <p:cNvPr id="14" name="TextBox 13">
            <a:extLst>
              <a:ext uri="{FF2B5EF4-FFF2-40B4-BE49-F238E27FC236}">
                <a16:creationId xmlns:a16="http://schemas.microsoft.com/office/drawing/2014/main" id="{E75D794D-5F97-F6C9-A5DF-8F50FB1883D2}"/>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8603343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Practical Exercise</a:t>
            </a:r>
            <a:endParaRPr lang="en-US" dirty="0"/>
          </a:p>
        </p:txBody>
      </p:sp>
      <p:sp>
        <p:nvSpPr>
          <p:cNvPr id="6" name="Content Placeholder 5">
            <a:extLst>
              <a:ext uri="{FF2B5EF4-FFF2-40B4-BE49-F238E27FC236}">
                <a16:creationId xmlns:a16="http://schemas.microsoft.com/office/drawing/2014/main" id="{840B7088-3EC8-BF62-1C6B-7AB7897724B1}"/>
              </a:ext>
            </a:extLst>
          </p:cNvPr>
          <p:cNvSpPr>
            <a:spLocks noGrp="1"/>
          </p:cNvSpPr>
          <p:nvPr>
            <p:ph idx="1"/>
          </p:nvPr>
        </p:nvSpPr>
        <p:spPr/>
        <p:txBody>
          <a:bodyPr lIns="91440" tIns="45720" rIns="91440" bIns="45720" anchor="t"/>
          <a:lstStyle/>
          <a:p>
            <a:pPr marL="0" indent="0">
              <a:lnSpc>
                <a:spcPct val="150000"/>
              </a:lnSpc>
              <a:spcBef>
                <a:spcPct val="0"/>
              </a:spcBef>
              <a:buNone/>
            </a:pPr>
            <a:r>
              <a:rPr lang="en-US" dirty="0"/>
              <a:t>Get up for a moment and stretch</a:t>
            </a:r>
          </a:p>
          <a:p>
            <a:pPr marL="0" indent="0">
              <a:lnSpc>
                <a:spcPct val="150000"/>
              </a:lnSpc>
              <a:spcBef>
                <a:spcPct val="0"/>
              </a:spcBef>
              <a:buNone/>
            </a:pPr>
            <a:endParaRPr lang="en-US" dirty="0"/>
          </a:p>
          <a:p>
            <a:pPr marL="0" indent="0">
              <a:lnSpc>
                <a:spcPct val="150000"/>
              </a:lnSpc>
              <a:spcBef>
                <a:spcPct val="0"/>
              </a:spcBef>
              <a:buNone/>
            </a:pPr>
            <a:r>
              <a:rPr lang="en-US" dirty="0"/>
              <a:t>Now l want everyone to take about five minutes take a few pictures of… </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FDED137-AB34-FDFE-D2CE-70A1F7443EC4}"/>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60</a:t>
            </a:r>
          </a:p>
        </p:txBody>
      </p:sp>
      <p:sp>
        <p:nvSpPr>
          <p:cNvPr id="10" name="TextBox 9">
            <a:extLst>
              <a:ext uri="{FF2B5EF4-FFF2-40B4-BE49-F238E27FC236}">
                <a16:creationId xmlns:a16="http://schemas.microsoft.com/office/drawing/2014/main" id="{DC49120C-2EB2-5B40-1FD2-3A4F556D6E29}"/>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40844088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D55D03-3EFE-0645-9CFE-4B656F84DF42}"/>
              </a:ext>
            </a:extLst>
          </p:cNvPr>
          <p:cNvSpPr/>
          <p:nvPr/>
        </p:nvSpPr>
        <p:spPr>
          <a:xfrm>
            <a:off x="0" y="0"/>
            <a:ext cx="12192000" cy="687081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1" name="Title 1">
            <a:extLst>
              <a:ext uri="{FF2B5EF4-FFF2-40B4-BE49-F238E27FC236}">
                <a16:creationId xmlns:a16="http://schemas.microsoft.com/office/drawing/2014/main" id="{13490966-5551-5A41-924F-E274C5FAF86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9600" b="1" dirty="0">
                <a:solidFill>
                  <a:schemeClr val="bg1"/>
                </a:solidFill>
              </a:rPr>
              <a:t>Break!</a:t>
            </a:r>
          </a:p>
        </p:txBody>
      </p:sp>
      <p:sp>
        <p:nvSpPr>
          <p:cNvPr id="3" name="TextBox 2">
            <a:extLst>
              <a:ext uri="{FF2B5EF4-FFF2-40B4-BE49-F238E27FC236}">
                <a16:creationId xmlns:a16="http://schemas.microsoft.com/office/drawing/2014/main" id="{913936FE-154F-96F9-40B9-914F775E4074}"/>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5C7C8B-167C-C7E1-C41B-613386464A93}"/>
              </a:ext>
            </a:extLst>
          </p:cNvPr>
          <p:cNvPicPr>
            <a:picLocks noChangeAspect="1"/>
          </p:cNvPicPr>
          <p:nvPr/>
        </p:nvPicPr>
        <p:blipFill>
          <a:blip r:embed="rId2"/>
          <a:stretch>
            <a:fillRect/>
          </a:stretch>
        </p:blipFill>
        <p:spPr>
          <a:xfrm>
            <a:off x="2501" y="-1060914"/>
            <a:ext cx="12184225" cy="8140794"/>
          </a:xfrm>
          <a:prstGeom prst="rect">
            <a:avLst/>
          </a:prstGeom>
        </p:spPr>
      </p:pic>
      <p:sp>
        <p:nvSpPr>
          <p:cNvPr id="5" name="Rectangle 4">
            <a:extLst>
              <a:ext uri="{FF2B5EF4-FFF2-40B4-BE49-F238E27FC236}">
                <a16:creationId xmlns:a16="http://schemas.microsoft.com/office/drawing/2014/main" id="{25BF845B-27CA-EF88-2C8F-A8F72B5687C3}"/>
              </a:ext>
            </a:extLst>
          </p:cNvPr>
          <p:cNvSpPr/>
          <p:nvPr/>
        </p:nvSpPr>
        <p:spPr>
          <a:xfrm>
            <a:off x="3672" y="3946072"/>
            <a:ext cx="12190386" cy="2909145"/>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96F7BC9-2938-9B92-9C05-4C3D891ADD04}"/>
              </a:ext>
            </a:extLst>
          </p:cNvPr>
          <p:cNvSpPr txBox="1">
            <a:spLocks/>
          </p:cNvSpPr>
          <p:nvPr/>
        </p:nvSpPr>
        <p:spPr bwMode="auto">
          <a:xfrm>
            <a:off x="615845" y="4403854"/>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kern="0" dirty="0">
                <a:effectLst>
                  <a:glow rad="228600">
                    <a:schemeClr val="accent3">
                      <a:satMod val="175000"/>
                      <a:alpha val="40000"/>
                    </a:schemeClr>
                  </a:glow>
                </a:effectLst>
              </a:rPr>
              <a:t>WRITE CAPTIONS</a:t>
            </a:r>
            <a:endParaRPr lang="en-US" altLang="en-US" kern="0" dirty="0">
              <a:effectLst>
                <a:glow rad="228600">
                  <a:srgbClr val="FFFFFF">
                    <a:satMod val="175000"/>
                    <a:alpha val="40000"/>
                  </a:srgbClr>
                </a:glow>
              </a:effectLst>
              <a:cs typeface="Arial"/>
            </a:endParaRPr>
          </a:p>
        </p:txBody>
      </p:sp>
      <p:sp>
        <p:nvSpPr>
          <p:cNvPr id="13" name="TextBox 12">
            <a:extLst>
              <a:ext uri="{FF2B5EF4-FFF2-40B4-BE49-F238E27FC236}">
                <a16:creationId xmlns:a16="http://schemas.microsoft.com/office/drawing/2014/main" id="{E6641CC2-2725-74AD-0E15-FCA873340F4E}"/>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
        <p:nvSpPr>
          <p:cNvPr id="4" name="TextBox 3">
            <a:extLst>
              <a:ext uri="{FF2B5EF4-FFF2-40B4-BE49-F238E27FC236}">
                <a16:creationId xmlns:a16="http://schemas.microsoft.com/office/drawing/2014/main" id="{3DFFFDD9-BC12-99EA-A826-EC74CFCCAC11}"/>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62</a:t>
            </a:r>
          </a:p>
        </p:txBody>
      </p:sp>
    </p:spTree>
    <p:extLst>
      <p:ext uri="{BB962C8B-B14F-4D97-AF65-F5344CB8AC3E}">
        <p14:creationId xmlns:p14="http://schemas.microsoft.com/office/powerpoint/2010/main" val="3426355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Captions</a:t>
            </a:r>
            <a:endParaRPr lang="en-US" dirty="0"/>
          </a:p>
        </p:txBody>
      </p:sp>
      <p:sp>
        <p:nvSpPr>
          <p:cNvPr id="6" name="Content Placeholder 5">
            <a:extLst>
              <a:ext uri="{FF2B5EF4-FFF2-40B4-BE49-F238E27FC236}">
                <a16:creationId xmlns:a16="http://schemas.microsoft.com/office/drawing/2014/main" id="{70521860-8F9D-0432-118C-357FE626FD50}"/>
              </a:ext>
            </a:extLst>
          </p:cNvPr>
          <p:cNvSpPr>
            <a:spLocks noGrp="1"/>
          </p:cNvSpPr>
          <p:nvPr>
            <p:ph idx="1"/>
          </p:nvPr>
        </p:nvSpPr>
        <p:spPr/>
        <p:txBody>
          <a:bodyPr lIns="91440" tIns="45720" rIns="91440" bIns="45720" anchor="t"/>
          <a:lstStyle/>
          <a:p>
            <a:pPr>
              <a:spcBef>
                <a:spcPct val="0"/>
              </a:spcBef>
              <a:buFont typeface="Arial,Sans-Serif"/>
            </a:pPr>
            <a:r>
              <a:rPr lang="en-US" sz="2800" dirty="0"/>
              <a:t>Tell the story behind the photograph</a:t>
            </a:r>
          </a:p>
          <a:p>
            <a:pPr>
              <a:spcBef>
                <a:spcPct val="0"/>
              </a:spcBef>
              <a:buFont typeface="Arial,Sans-Serif"/>
            </a:pPr>
            <a:r>
              <a:rPr lang="en-US" sz="2800" dirty="0"/>
              <a:t>Be short and clear</a:t>
            </a:r>
          </a:p>
          <a:p>
            <a:pPr>
              <a:spcBef>
                <a:spcPct val="0"/>
              </a:spcBef>
              <a:buFont typeface="Arial,Sans-Serif"/>
            </a:pPr>
            <a:r>
              <a:rPr lang="en-US" sz="2800" dirty="0"/>
              <a:t>1-3 Sentences</a:t>
            </a:r>
            <a:endParaRPr lang="en-US" sz="2800" dirty="0">
              <a:cs typeface="Arial"/>
            </a:endParaRPr>
          </a:p>
          <a:p>
            <a:pPr>
              <a:spcBef>
                <a:spcPct val="0"/>
              </a:spcBef>
              <a:buFont typeface="Arial,Sans-Serif"/>
            </a:pPr>
            <a:r>
              <a:rPr lang="en-US" sz="2800" dirty="0"/>
              <a:t>Influence picture meaning</a:t>
            </a:r>
          </a:p>
          <a:p>
            <a:pPr>
              <a:spcBef>
                <a:spcPct val="0"/>
              </a:spcBef>
              <a:buFont typeface="Arial,Sans-Serif"/>
            </a:pPr>
            <a:r>
              <a:rPr lang="en-US" sz="2800" dirty="0"/>
              <a:t>Complements the pic by relating to non-visual senses</a:t>
            </a:r>
          </a:p>
          <a:p>
            <a:pPr>
              <a:spcBef>
                <a:spcPct val="0"/>
              </a:spcBef>
              <a:buFont typeface="Arial,Sans-Serif"/>
            </a:pPr>
            <a:r>
              <a:rPr lang="en-US" sz="2800" dirty="0"/>
              <a:t>Explain technical information</a:t>
            </a:r>
            <a:endParaRPr lang="en-US" sz="28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4F34345-73A7-1D1D-DBE8-E39F314E736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63</a:t>
            </a:r>
            <a:endParaRPr lang="en-US" dirty="0"/>
          </a:p>
        </p:txBody>
      </p:sp>
      <p:sp>
        <p:nvSpPr>
          <p:cNvPr id="10" name="TextBox 9">
            <a:extLst>
              <a:ext uri="{FF2B5EF4-FFF2-40B4-BE49-F238E27FC236}">
                <a16:creationId xmlns:a16="http://schemas.microsoft.com/office/drawing/2014/main" id="{D9C10F71-3B99-7C41-D54F-42BC75F98489}"/>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6005593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Element of a Basic Caption</a:t>
            </a:r>
            <a:endParaRPr lang="en-US" dirty="0"/>
          </a:p>
        </p:txBody>
      </p:sp>
      <p:sp>
        <p:nvSpPr>
          <p:cNvPr id="3" name="Content Placeholder 2">
            <a:extLst>
              <a:ext uri="{FF2B5EF4-FFF2-40B4-BE49-F238E27FC236}">
                <a16:creationId xmlns:a16="http://schemas.microsoft.com/office/drawing/2014/main" id="{6FBA7055-7B60-3E27-3F77-12867C6CB7C7}"/>
              </a:ext>
            </a:extLst>
          </p:cNvPr>
          <p:cNvSpPr>
            <a:spLocks noGrp="1"/>
          </p:cNvSpPr>
          <p:nvPr>
            <p:ph idx="1"/>
          </p:nvPr>
        </p:nvSpPr>
        <p:spPr/>
        <p:txBody>
          <a:bodyPr lIns="91440" tIns="45720" rIns="91440" bIns="45720" anchor="t"/>
          <a:lstStyle/>
          <a:p>
            <a:pPr>
              <a:spcBef>
                <a:spcPct val="0"/>
              </a:spcBef>
              <a:buFont typeface="Arial,Sans-Serif"/>
            </a:pPr>
            <a:r>
              <a:rPr lang="en-US" sz="2800" dirty="0"/>
              <a:t>Who?</a:t>
            </a:r>
          </a:p>
          <a:p>
            <a:pPr lvl="1">
              <a:spcBef>
                <a:spcPct val="0"/>
              </a:spcBef>
              <a:buFont typeface="Arial"/>
              <a:buChar char="•"/>
            </a:pPr>
            <a:r>
              <a:rPr lang="en-US"/>
              <a:t>Full ID (Rank, Name, Unit and MOS) If less than three people </a:t>
            </a:r>
            <a:r>
              <a:rPr lang="en-US" dirty="0"/>
              <a:t>in photo</a:t>
            </a:r>
            <a:endParaRPr lang="en-US">
              <a:cs typeface="Arial"/>
            </a:endParaRPr>
          </a:p>
          <a:p>
            <a:pPr>
              <a:spcBef>
                <a:spcPct val="0"/>
              </a:spcBef>
              <a:buFont typeface="Arial,Sans-Serif"/>
            </a:pPr>
            <a:r>
              <a:rPr lang="en-US" sz="2800" dirty="0"/>
              <a:t>What?</a:t>
            </a:r>
          </a:p>
          <a:p>
            <a:pPr>
              <a:spcBef>
                <a:spcPct val="0"/>
              </a:spcBef>
              <a:buFont typeface="Arial,Sans-Serif"/>
            </a:pPr>
            <a:r>
              <a:rPr lang="en-US" sz="2800" dirty="0"/>
              <a:t>When? </a:t>
            </a:r>
          </a:p>
          <a:p>
            <a:pPr>
              <a:spcBef>
                <a:spcPct val="0"/>
              </a:spcBef>
              <a:buFont typeface="Arial,Sans-Serif"/>
            </a:pPr>
            <a:r>
              <a:rPr lang="en-US" sz="2800" dirty="0"/>
              <a:t>Where?</a:t>
            </a:r>
          </a:p>
          <a:p>
            <a:pPr>
              <a:spcBef>
                <a:spcPct val="0"/>
              </a:spcBef>
              <a:buFont typeface="Arial,Sans-Serif"/>
            </a:pPr>
            <a:r>
              <a:rPr lang="en-US" sz="2800" dirty="0"/>
              <a:t>Why?</a:t>
            </a:r>
          </a:p>
          <a:p>
            <a:pPr>
              <a:spcBef>
                <a:spcPct val="0"/>
              </a:spcBef>
              <a:buFont typeface="Arial,Sans-Serif"/>
            </a:pPr>
            <a:r>
              <a:rPr lang="en-US" sz="2800" dirty="0"/>
              <a:t>Photo credit (byline)</a:t>
            </a:r>
          </a:p>
          <a:p>
            <a:endParaRPr lang="en-US" sz="2800"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23FE206-609F-FE2F-698D-477CBB63E847}"/>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64</a:t>
            </a:r>
            <a:endParaRPr lang="en-US" dirty="0"/>
          </a:p>
        </p:txBody>
      </p:sp>
      <p:sp>
        <p:nvSpPr>
          <p:cNvPr id="6" name="TextBox 5">
            <a:extLst>
              <a:ext uri="{FF2B5EF4-FFF2-40B4-BE49-F238E27FC236}">
                <a16:creationId xmlns:a16="http://schemas.microsoft.com/office/drawing/2014/main" id="{F1F3DE7D-B898-74E9-46B1-42CCFFC21222}"/>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42071730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The Five W’s</a:t>
            </a:r>
            <a:endParaRPr lang="en-US" dirty="0"/>
          </a:p>
        </p:txBody>
      </p:sp>
      <p:sp>
        <p:nvSpPr>
          <p:cNvPr id="3" name="Content Placeholder 2">
            <a:extLst>
              <a:ext uri="{FF2B5EF4-FFF2-40B4-BE49-F238E27FC236}">
                <a16:creationId xmlns:a16="http://schemas.microsoft.com/office/drawing/2014/main" id="{98F9C333-E718-04F9-03F9-C21CCE2C5555}"/>
              </a:ext>
            </a:extLst>
          </p:cNvPr>
          <p:cNvSpPr>
            <a:spLocks noGrp="1"/>
          </p:cNvSpPr>
          <p:nvPr>
            <p:ph sz="half" idx="1"/>
          </p:nvPr>
        </p:nvSpPr>
        <p:spPr>
          <a:xfrm>
            <a:off x="609599" y="1605492"/>
            <a:ext cx="5512397" cy="4520672"/>
          </a:xfrm>
        </p:spPr>
        <p:txBody>
          <a:bodyPr lIns="91440" tIns="45720" rIns="91440" bIns="45720" anchor="t"/>
          <a:lstStyle/>
          <a:p>
            <a:pPr marL="457200" indent="-457200">
              <a:spcBef>
                <a:spcPct val="0"/>
              </a:spcBef>
              <a:buFont typeface="Arial,Sans-Serif"/>
            </a:pPr>
            <a:r>
              <a:rPr lang="en-US" sz="2400" dirty="0"/>
              <a:t>WHO is in the photo? WHO is the subject of the photo?</a:t>
            </a:r>
          </a:p>
          <a:p>
            <a:pPr marL="457200" indent="-457200">
              <a:spcBef>
                <a:spcPct val="0"/>
              </a:spcBef>
              <a:buFont typeface="Arial,Sans-Serif"/>
            </a:pPr>
            <a:r>
              <a:rPr lang="en-US" sz="2400" dirty="0"/>
              <a:t>WHAT is in the photo? WHAT is the action taking place? </a:t>
            </a:r>
          </a:p>
          <a:p>
            <a:pPr marL="457200" indent="-457200">
              <a:spcBef>
                <a:spcPct val="0"/>
              </a:spcBef>
              <a:buFont typeface="Arial,Sans-Serif"/>
            </a:pPr>
            <a:r>
              <a:rPr lang="en-US" sz="2400" dirty="0"/>
              <a:t>WHEN is the action taking place? (date, training event)</a:t>
            </a:r>
          </a:p>
          <a:p>
            <a:pPr marL="457200" indent="-457200">
              <a:spcBef>
                <a:spcPct val="0"/>
              </a:spcBef>
              <a:buFont typeface="Arial,Sans-Serif"/>
            </a:pPr>
            <a:r>
              <a:rPr lang="en-US" sz="2400" dirty="0"/>
              <a:t>WHERE is the action taking place? (geographic location)</a:t>
            </a:r>
            <a:endParaRPr lang="en-US" sz="2400" dirty="0">
              <a:cs typeface="Arial"/>
            </a:endParaRPr>
          </a:p>
          <a:p>
            <a:pPr marL="457200" indent="-457200">
              <a:spcBef>
                <a:spcPct val="0"/>
              </a:spcBef>
              <a:buFont typeface="Arial,Sans-Serif"/>
            </a:pPr>
            <a:r>
              <a:rPr lang="en-US" sz="2400" dirty="0"/>
              <a:t>WHY is the action taking place? WHY does it matter?</a:t>
            </a:r>
            <a:endParaRPr lang="en-US" sz="2400" dirty="0">
              <a:cs typeface="Arial"/>
            </a:endParaRPr>
          </a:p>
          <a:p>
            <a:pPr marL="457200" indent="-457200">
              <a:spcBef>
                <a:spcPct val="0"/>
              </a:spcBef>
              <a:buFont typeface="Arial,Sans-Serif"/>
            </a:pPr>
            <a:r>
              <a:rPr lang="en-US" sz="2400" dirty="0"/>
              <a:t>If possible, explain the HOW?</a:t>
            </a:r>
            <a:endParaRPr lang="en-US" sz="2400" dirty="0">
              <a:cs typeface="Arial"/>
            </a:endParaRPr>
          </a:p>
          <a:p>
            <a:endParaRPr lang="en-US" sz="2400"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5512153-2CE9-D34E-95A2-20AC88FA9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481" y="1609227"/>
            <a:ext cx="5317631" cy="3783550"/>
          </a:xfrm>
          <a:prstGeom prst="rect">
            <a:avLst/>
          </a:prstGeom>
        </p:spPr>
      </p:pic>
      <p:sp>
        <p:nvSpPr>
          <p:cNvPr id="8" name="TextBox 7">
            <a:extLst>
              <a:ext uri="{FF2B5EF4-FFF2-40B4-BE49-F238E27FC236}">
                <a16:creationId xmlns:a16="http://schemas.microsoft.com/office/drawing/2014/main" id="{B4C0D3AB-A3CC-B3AB-7D52-0F73CA156D3D}"/>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65</a:t>
            </a:r>
            <a:endParaRPr lang="en-US" dirty="0"/>
          </a:p>
        </p:txBody>
      </p:sp>
      <p:sp>
        <p:nvSpPr>
          <p:cNvPr id="9" name="TextBox 8">
            <a:extLst>
              <a:ext uri="{FF2B5EF4-FFF2-40B4-BE49-F238E27FC236}">
                <a16:creationId xmlns:a16="http://schemas.microsoft.com/office/drawing/2014/main" id="{57AAFC11-37E7-19A0-4F7A-03D0144E7A7C}"/>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646622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a:xfrm>
            <a:off x="609601" y="273050"/>
            <a:ext cx="5141241" cy="1162050"/>
          </a:xfrm>
        </p:spPr>
        <p:txBody>
          <a:bodyPr/>
          <a:lstStyle/>
          <a:p>
            <a:pPr algn="l"/>
            <a:r>
              <a:rPr lang="en-US" altLang="en-US" sz="4400" b="1" dirty="0"/>
              <a:t>Caption</a:t>
            </a:r>
            <a:endParaRPr lang="en-US" sz="4400" dirty="0"/>
          </a:p>
        </p:txBody>
      </p:sp>
      <p:sp>
        <p:nvSpPr>
          <p:cNvPr id="5" name="Content Placeholder 4">
            <a:extLst>
              <a:ext uri="{FF2B5EF4-FFF2-40B4-BE49-F238E27FC236}">
                <a16:creationId xmlns:a16="http://schemas.microsoft.com/office/drawing/2014/main" id="{CF7C1F63-D2AE-F462-DBC4-2851758A5665}"/>
              </a:ext>
            </a:extLst>
          </p:cNvPr>
          <p:cNvSpPr>
            <a:spLocks noGrp="1"/>
          </p:cNvSpPr>
          <p:nvPr>
            <p:ph type="body" sz="half" idx="2"/>
          </p:nvPr>
        </p:nvSpPr>
        <p:spPr>
          <a:xfrm>
            <a:off x="599018" y="1435101"/>
            <a:ext cx="5363490" cy="4691063"/>
          </a:xfrm>
        </p:spPr>
        <p:txBody>
          <a:bodyPr lIns="91440" tIns="45720" rIns="91440" bIns="45720" anchor="t"/>
          <a:lstStyle/>
          <a:p>
            <a:r>
              <a:rPr lang="en-US" sz="1800" dirty="0"/>
              <a:t>U.S. Army Sgt. 1st Class Bryan T. Hinkle, a flight paramedic, and Sgt. Curtis Wright, a HH-60 Black Hawk helicopter repairer and crew chief assigned to Detachment 1, Golf Company, 3rd Battalion, 126th Aviation Regiment, Hawaii Army National Guard, prepare a simulated patient for litter transport from a HH-60 Black Hawk helicopter by medical technicians from the 908th and 911th Aeromedical Staging Squadrons during Exercise NEXUS FORGE at Schofield Barracks, Hawaii, Feb. 6, 2025. NEXUS FORGE allows participants to experience the full depth of tactical combat casualty care and deployment process, ensuring wartime combat readiness. (U.S. Army National Guard photo by Staff Sgt. Lianne M. Hirano)</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7D09E32-3237-69C9-C96D-FE1730FFFAB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66</a:t>
            </a:r>
            <a:endParaRPr lang="en-US" dirty="0"/>
          </a:p>
        </p:txBody>
      </p:sp>
      <p:sp>
        <p:nvSpPr>
          <p:cNvPr id="8" name="TextBox 7">
            <a:extLst>
              <a:ext uri="{FF2B5EF4-FFF2-40B4-BE49-F238E27FC236}">
                <a16:creationId xmlns:a16="http://schemas.microsoft.com/office/drawing/2014/main" id="{B758361E-F3B3-BBD9-24CB-8F24367C26EE}"/>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pic>
        <p:nvPicPr>
          <p:cNvPr id="4" name="Picture 3" descr="A picture containing text, outdoor, military vehicle&#10;&#10;AI-generated content may be incorrect.">
            <a:extLst>
              <a:ext uri="{FF2B5EF4-FFF2-40B4-BE49-F238E27FC236}">
                <a16:creationId xmlns:a16="http://schemas.microsoft.com/office/drawing/2014/main" id="{90016702-5C50-D178-F559-4BF11C181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020" y="1435100"/>
            <a:ext cx="5964980" cy="3975100"/>
          </a:xfrm>
          <a:prstGeom prst="rect">
            <a:avLst/>
          </a:prstGeom>
        </p:spPr>
      </p:pic>
    </p:spTree>
    <p:extLst>
      <p:ext uri="{BB962C8B-B14F-4D97-AF65-F5344CB8AC3E}">
        <p14:creationId xmlns:p14="http://schemas.microsoft.com/office/powerpoint/2010/main" val="25783917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1E035-EFF2-B327-9B44-D20EF5430D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C4EC38-27B9-48E2-20FD-B2540DE75FA1}"/>
              </a:ext>
            </a:extLst>
          </p:cNvPr>
          <p:cNvSpPr>
            <a:spLocks noGrp="1"/>
          </p:cNvSpPr>
          <p:nvPr>
            <p:ph type="title"/>
          </p:nvPr>
        </p:nvSpPr>
        <p:spPr>
          <a:xfrm>
            <a:off x="609601" y="273050"/>
            <a:ext cx="5141241" cy="1162050"/>
          </a:xfrm>
        </p:spPr>
        <p:txBody>
          <a:bodyPr/>
          <a:lstStyle/>
          <a:p>
            <a:pPr algn="l"/>
            <a:r>
              <a:rPr lang="en-US" altLang="en-US" sz="4400" b="1" dirty="0"/>
              <a:t>Caption</a:t>
            </a:r>
            <a:endParaRPr lang="en-US" sz="4400" dirty="0"/>
          </a:p>
        </p:txBody>
      </p:sp>
      <p:sp>
        <p:nvSpPr>
          <p:cNvPr id="5" name="Content Placeholder 4">
            <a:extLst>
              <a:ext uri="{FF2B5EF4-FFF2-40B4-BE49-F238E27FC236}">
                <a16:creationId xmlns:a16="http://schemas.microsoft.com/office/drawing/2014/main" id="{5EBC7239-5302-4CC0-B8BA-BD16041503AD}"/>
              </a:ext>
            </a:extLst>
          </p:cNvPr>
          <p:cNvSpPr>
            <a:spLocks noGrp="1"/>
          </p:cNvSpPr>
          <p:nvPr>
            <p:ph type="body" sz="half" idx="2"/>
          </p:nvPr>
        </p:nvSpPr>
        <p:spPr>
          <a:xfrm>
            <a:off x="599018" y="1435101"/>
            <a:ext cx="5363490" cy="4691063"/>
          </a:xfrm>
        </p:spPr>
        <p:txBody>
          <a:bodyPr lIns="91440" tIns="45720" rIns="91440" bIns="45720" anchor="t"/>
          <a:lstStyle/>
          <a:p>
            <a:r>
              <a:rPr lang="en-US" sz="2000" dirty="0"/>
              <a:t>U.S. Air Force Senior Master Sgt. Wilda Morita, 154th Maintenance Operations Squadron senior enlisted leader, waves from the backseat of a 173rd Fighter Wing F-15 Eagle April 15, 2025, at Joint Base Pearl Harbor-Hickam, Hawaii. During Exercise Sentry Aloha, Morita experienced an incentive flight, accommodated by visiting F-15 personnel, to gain firsthand insight into the challenges fighter pilots face, whose missions are supported by her critical work in the Maintenance Operations Flight. (U.S. Air National Guard photo by Senior Master Sgt. Mysti Bicoy)</a:t>
            </a:r>
          </a:p>
        </p:txBody>
      </p:sp>
      <p:sp>
        <p:nvSpPr>
          <p:cNvPr id="7" name="Rectangle 6">
            <a:extLst>
              <a:ext uri="{FF2B5EF4-FFF2-40B4-BE49-F238E27FC236}">
                <a16:creationId xmlns:a16="http://schemas.microsoft.com/office/drawing/2014/main" id="{D71A9A12-9238-4D6B-C729-B4C078E52484}"/>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5C0F021-DD0D-44C7-BED9-2F692BD3993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67</a:t>
            </a:r>
          </a:p>
        </p:txBody>
      </p:sp>
      <p:sp>
        <p:nvSpPr>
          <p:cNvPr id="8" name="TextBox 7">
            <a:extLst>
              <a:ext uri="{FF2B5EF4-FFF2-40B4-BE49-F238E27FC236}">
                <a16:creationId xmlns:a16="http://schemas.microsoft.com/office/drawing/2014/main" id="{299E8A90-FA8A-A84D-5B9E-DA253B9F5AB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pic>
        <p:nvPicPr>
          <p:cNvPr id="4" name="Picture 3" descr="A picture containing sky, plane, outdoor, runway&#10;&#10;AI-generated content may be incorrect.">
            <a:extLst>
              <a:ext uri="{FF2B5EF4-FFF2-40B4-BE49-F238E27FC236}">
                <a16:creationId xmlns:a16="http://schemas.microsoft.com/office/drawing/2014/main" id="{712077AB-A646-A85B-D56A-27CBDDE41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495" y="1435100"/>
            <a:ext cx="5997142" cy="3990162"/>
          </a:xfrm>
          <a:prstGeom prst="rect">
            <a:avLst/>
          </a:prstGeom>
        </p:spPr>
      </p:pic>
    </p:spTree>
    <p:extLst>
      <p:ext uri="{BB962C8B-B14F-4D97-AF65-F5344CB8AC3E}">
        <p14:creationId xmlns:p14="http://schemas.microsoft.com/office/powerpoint/2010/main" val="13976306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F6F8A-6417-0F67-549A-49F206C149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0DD7CA-2968-C574-F3C2-6F0992E767BA}"/>
              </a:ext>
            </a:extLst>
          </p:cNvPr>
          <p:cNvSpPr>
            <a:spLocks noGrp="1"/>
          </p:cNvSpPr>
          <p:nvPr>
            <p:ph type="title"/>
          </p:nvPr>
        </p:nvSpPr>
        <p:spPr>
          <a:xfrm>
            <a:off x="609601" y="273050"/>
            <a:ext cx="5141241" cy="1162050"/>
          </a:xfrm>
        </p:spPr>
        <p:txBody>
          <a:bodyPr/>
          <a:lstStyle/>
          <a:p>
            <a:pPr algn="l"/>
            <a:r>
              <a:rPr lang="en-US" altLang="en-US" sz="4400" b="1" dirty="0"/>
              <a:t>Caption</a:t>
            </a:r>
            <a:endParaRPr lang="en-US" sz="4400" dirty="0"/>
          </a:p>
        </p:txBody>
      </p:sp>
      <p:sp>
        <p:nvSpPr>
          <p:cNvPr id="5" name="Content Placeholder 4">
            <a:extLst>
              <a:ext uri="{FF2B5EF4-FFF2-40B4-BE49-F238E27FC236}">
                <a16:creationId xmlns:a16="http://schemas.microsoft.com/office/drawing/2014/main" id="{7E964C60-B3DA-9E03-6640-25FB613B74F5}"/>
              </a:ext>
            </a:extLst>
          </p:cNvPr>
          <p:cNvSpPr>
            <a:spLocks noGrp="1"/>
          </p:cNvSpPr>
          <p:nvPr>
            <p:ph type="body" sz="half" idx="2"/>
          </p:nvPr>
        </p:nvSpPr>
        <p:spPr>
          <a:xfrm>
            <a:off x="599018" y="1435101"/>
            <a:ext cx="5363490" cy="4691063"/>
          </a:xfrm>
        </p:spPr>
        <p:txBody>
          <a:bodyPr lIns="91440" tIns="45720" rIns="91440" bIns="45720" anchor="t"/>
          <a:lstStyle/>
          <a:p>
            <a:r>
              <a:rPr lang="en-US" sz="2000" dirty="0"/>
              <a:t>Rotary Wing aviators from the Hawai‘i Army National Guard (HIARNG) and the Armed Forces of the Philippines (AFP) held a key leader engagement on ‘Oahu during the first week of March 2025. The engagement included 103rd Troop Command Commander Col. Phoebe Inigo, State Army Aviation Officer Lt. Col. Deanna Manriquez, Philippine Air Force 205th Tactical Helicopter Wing Commander Brig. Gen. Alvin Hate and select members of their respective staffs. (U.S. Army National Guard photo by Master Sgt. Andrew Jackson)</a:t>
            </a:r>
          </a:p>
        </p:txBody>
      </p:sp>
      <p:sp>
        <p:nvSpPr>
          <p:cNvPr id="7" name="Rectangle 6">
            <a:extLst>
              <a:ext uri="{FF2B5EF4-FFF2-40B4-BE49-F238E27FC236}">
                <a16:creationId xmlns:a16="http://schemas.microsoft.com/office/drawing/2014/main" id="{79C1E391-5C58-CB6E-65ED-05F048C40276}"/>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E79650A-09D7-E8CC-272C-4E3FC0BF713B}"/>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68</a:t>
            </a:r>
          </a:p>
        </p:txBody>
      </p:sp>
      <p:sp>
        <p:nvSpPr>
          <p:cNvPr id="8" name="TextBox 7">
            <a:extLst>
              <a:ext uri="{FF2B5EF4-FFF2-40B4-BE49-F238E27FC236}">
                <a16:creationId xmlns:a16="http://schemas.microsoft.com/office/drawing/2014/main" id="{C9A67AB0-009B-4FC8-2450-8B46CAB87BA0}"/>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pic>
        <p:nvPicPr>
          <p:cNvPr id="4" name="Picture 3" descr="A group of people in military uniforms&#10;&#10;AI-generated content may be incorrect.">
            <a:extLst>
              <a:ext uri="{FF2B5EF4-FFF2-40B4-BE49-F238E27FC236}">
                <a16:creationId xmlns:a16="http://schemas.microsoft.com/office/drawing/2014/main" id="{8C5F0515-2F40-F928-97C6-30477741B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494" y="1435100"/>
            <a:ext cx="5962506" cy="3978110"/>
          </a:xfrm>
          <a:prstGeom prst="rect">
            <a:avLst/>
          </a:prstGeom>
        </p:spPr>
      </p:pic>
    </p:spTree>
    <p:extLst>
      <p:ext uri="{BB962C8B-B14F-4D97-AF65-F5344CB8AC3E}">
        <p14:creationId xmlns:p14="http://schemas.microsoft.com/office/powerpoint/2010/main" val="3448156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A93FBE-B91B-CE5C-81BA-BB542DD3AE58}"/>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DOD Policy</a:t>
            </a:r>
            <a:endParaRPr lang="en-US" dirty="0"/>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idx="1"/>
          </p:nvPr>
        </p:nvSpPr>
        <p:spPr bwMode="auto">
          <a:noFill/>
        </p:spPr>
        <p:txBody>
          <a:bodyPr vert="horz" wrap="square" lIns="91440" tIns="45720" rIns="91440" bIns="45720" numCol="1" anchor="t" anchorCtr="0" compatLnSpc="1">
            <a:prstTxWarp prst="textNoShape">
              <a:avLst/>
            </a:prstTxWarp>
          </a:bodyPr>
          <a:lstStyle/>
          <a:p>
            <a:r>
              <a:rPr lang="en-US" sz="2400" dirty="0"/>
              <a:t>Standalone or portions of classified and unclassified information </a:t>
            </a:r>
            <a:r>
              <a:rPr lang="en-US" sz="2400" b="1" dirty="0"/>
              <a:t>have the potential </a:t>
            </a:r>
            <a:r>
              <a:rPr lang="en-US" sz="2400" dirty="0"/>
              <a:t>to compromise security</a:t>
            </a:r>
            <a:endParaRPr lang="en-US" sz="2400" dirty="0">
              <a:cs typeface="Arial"/>
            </a:endParaRPr>
          </a:p>
          <a:p>
            <a:r>
              <a:rPr lang="en-US" sz="2400" dirty="0"/>
              <a:t>Information intended for public release is </a:t>
            </a:r>
            <a:r>
              <a:rPr lang="en-US" sz="2400" b="1" dirty="0"/>
              <a:t>cleared </a:t>
            </a:r>
            <a:r>
              <a:rPr lang="en-US" sz="2400" dirty="0"/>
              <a:t>via security and policy review (</a:t>
            </a:r>
            <a:r>
              <a:rPr lang="en-US" sz="2400" i="1" dirty="0"/>
              <a:t>conducted by Public Affairs</a:t>
            </a:r>
            <a:r>
              <a:rPr lang="en-US" sz="2400" dirty="0"/>
              <a:t>)</a:t>
            </a:r>
          </a:p>
          <a:p>
            <a:r>
              <a:rPr lang="en-US" sz="2400" dirty="0"/>
              <a:t>Effective communication is</a:t>
            </a:r>
            <a:r>
              <a:rPr lang="en-US" sz="2400" b="1" dirty="0"/>
              <a:t> required </a:t>
            </a:r>
            <a:r>
              <a:rPr lang="en-US" sz="2400" dirty="0"/>
              <a:t>at the core</a:t>
            </a:r>
            <a:endParaRPr lang="en-US" sz="2400" dirty="0">
              <a:cs typeface="Arial"/>
            </a:endParaRPr>
          </a:p>
          <a:p>
            <a:r>
              <a:rPr lang="en-US" sz="2400" dirty="0"/>
              <a:t>Increase public awareness of the mission, goals, policies, and programs</a:t>
            </a:r>
          </a:p>
          <a:p>
            <a:r>
              <a:rPr lang="en-US" sz="2400" dirty="0"/>
              <a:t>Helps foster community relations and build good will</a:t>
            </a:r>
            <a:endParaRPr lang="en-US" sz="2400" dirty="0">
              <a:cs typeface="Arial"/>
            </a:endParaRPr>
          </a:p>
          <a:p>
            <a:r>
              <a:rPr lang="en-US" sz="2400" dirty="0"/>
              <a:t>Release of accurate information must be done </a:t>
            </a:r>
            <a:r>
              <a:rPr lang="en-US" sz="2400" dirty="0">
                <a:ea typeface="+mn-lt"/>
                <a:cs typeface="+mn-lt"/>
              </a:rPr>
              <a:t>with </a:t>
            </a:r>
            <a:r>
              <a:rPr lang="en-US" sz="2400" b="1" dirty="0">
                <a:ea typeface="+mn-lt"/>
                <a:cs typeface="+mn-lt"/>
              </a:rPr>
              <a:t>speed, efficiency, </a:t>
            </a:r>
            <a:r>
              <a:rPr lang="en-US" sz="2400" b="1" dirty="0"/>
              <a:t>and through a variety of mediums </a:t>
            </a:r>
            <a:r>
              <a:rPr lang="en-US" sz="2400" dirty="0"/>
              <a:t>(</a:t>
            </a:r>
            <a:r>
              <a:rPr lang="en-US" sz="2400" i="1" dirty="0"/>
              <a:t>different audiences</a:t>
            </a:r>
            <a:r>
              <a:rPr lang="en-US" sz="2400" dirty="0"/>
              <a:t>)</a:t>
            </a:r>
            <a:endParaRPr lang="en-US" sz="2400" b="1" dirty="0"/>
          </a:p>
          <a:p>
            <a:r>
              <a:rPr lang="en-US" sz="2400" dirty="0"/>
              <a:t>We are accountable to taxpayers and rely on their support</a:t>
            </a:r>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F2CBD94-F3A0-2ADA-4F1C-D29A587891F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a:t>
            </a:r>
          </a:p>
        </p:txBody>
      </p:sp>
      <p:sp>
        <p:nvSpPr>
          <p:cNvPr id="5" name="TextBox 4">
            <a:extLst>
              <a:ext uri="{FF2B5EF4-FFF2-40B4-BE49-F238E27FC236}">
                <a16:creationId xmlns:a16="http://schemas.microsoft.com/office/drawing/2014/main" id="{CA75C6E1-461E-C574-4BFB-506A3FF83AD0}"/>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21939497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4F3AED-3466-004A-8849-200EE567052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 y="2148682"/>
            <a:ext cx="5384800" cy="3589634"/>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Practical Exercise</a:t>
            </a:r>
            <a:endParaRPr lang="en-US" dirty="0"/>
          </a:p>
        </p:txBody>
      </p:sp>
      <p:sp>
        <p:nvSpPr>
          <p:cNvPr id="3" name="Content Placeholder 2">
            <a:extLst>
              <a:ext uri="{FF2B5EF4-FFF2-40B4-BE49-F238E27FC236}">
                <a16:creationId xmlns:a16="http://schemas.microsoft.com/office/drawing/2014/main" id="{19DAA3C4-1F45-5672-41B0-F0A8C654F3C7}"/>
              </a:ext>
            </a:extLst>
          </p:cNvPr>
          <p:cNvSpPr>
            <a:spLocks noGrp="1"/>
          </p:cNvSpPr>
          <p:nvPr>
            <p:ph sz="half" idx="1"/>
          </p:nvPr>
        </p:nvSpPr>
        <p:spPr/>
        <p:txBody>
          <a:bodyPr lIns="91440" tIns="45720" rIns="91440" bIns="45720" anchor="t"/>
          <a:lstStyle/>
          <a:p>
            <a:pPr marL="0" indent="0">
              <a:buNone/>
            </a:pPr>
            <a:r>
              <a:rPr lang="en-US" sz="2000" b="1" dirty="0">
                <a:cs typeface="Arial"/>
              </a:rPr>
              <a:t>Write a caption for this picture:</a:t>
            </a:r>
            <a:endParaRPr lang="en-US" sz="2000" dirty="0">
              <a:cs typeface="Arial"/>
            </a:endParaRPr>
          </a:p>
        </p:txBody>
      </p:sp>
      <p:sp>
        <p:nvSpPr>
          <p:cNvPr id="5" name="Content Placeholder 4">
            <a:extLst>
              <a:ext uri="{FF2B5EF4-FFF2-40B4-BE49-F238E27FC236}">
                <a16:creationId xmlns:a16="http://schemas.microsoft.com/office/drawing/2014/main" id="{7A3EA857-C21C-1B9A-BB30-7FC21260FC37}"/>
              </a:ext>
            </a:extLst>
          </p:cNvPr>
          <p:cNvSpPr>
            <a:spLocks noGrp="1"/>
          </p:cNvSpPr>
          <p:nvPr>
            <p:ph sz="half" idx="2"/>
          </p:nvPr>
        </p:nvSpPr>
        <p:spPr/>
        <p:txBody>
          <a:bodyPr lIns="91440" tIns="45720" rIns="91440" bIns="45720" anchor="t"/>
          <a:lstStyle/>
          <a:p>
            <a:pPr>
              <a:spcBef>
                <a:spcPct val="0"/>
              </a:spcBef>
            </a:pPr>
            <a:r>
              <a:rPr lang="en-US" sz="2400" dirty="0">
                <a:cs typeface="Arial"/>
              </a:rPr>
              <a:t>breaching exercise</a:t>
            </a:r>
            <a:r>
              <a:rPr lang="haw-US" sz="2400" dirty="0">
                <a:cs typeface="Arial"/>
              </a:rPr>
              <a:t> - </a:t>
            </a:r>
            <a:r>
              <a:rPr lang="en-US" sz="2400" dirty="0">
                <a:cs typeface="Arial"/>
              </a:rPr>
              <a:t>demolitions and different explosive charge assembly and breaching methods</a:t>
            </a:r>
            <a:endParaRPr lang="haw-US" sz="2400" dirty="0">
              <a:cs typeface="Arial"/>
            </a:endParaRPr>
          </a:p>
          <a:p>
            <a:pPr>
              <a:spcBef>
                <a:spcPct val="0"/>
              </a:spcBef>
            </a:pPr>
            <a:r>
              <a:rPr lang="en-US" sz="2400" dirty="0" err="1">
                <a:cs typeface="Arial"/>
              </a:rPr>
              <a:t>Spc</a:t>
            </a:r>
            <a:r>
              <a:rPr lang="en-US" sz="2400" dirty="0">
                <a:cs typeface="Arial"/>
              </a:rPr>
              <a:t>. Sean McKee, a combat engineer </a:t>
            </a:r>
            <a:endParaRPr lang="haw-US" sz="2400" dirty="0">
              <a:cs typeface="Arial"/>
            </a:endParaRPr>
          </a:p>
          <a:p>
            <a:pPr>
              <a:spcBef>
                <a:spcPct val="0"/>
              </a:spcBef>
            </a:pPr>
            <a:r>
              <a:rPr lang="en-US" sz="2400" dirty="0">
                <a:cs typeface="Arial"/>
              </a:rPr>
              <a:t>A Co</a:t>
            </a:r>
            <a:r>
              <a:rPr lang="haw-US" sz="2400" dirty="0">
                <a:cs typeface="Arial"/>
              </a:rPr>
              <a:t>.</a:t>
            </a:r>
            <a:r>
              <a:rPr lang="en-US" sz="2400" dirty="0">
                <a:cs typeface="Arial"/>
              </a:rPr>
              <a:t>, 227th </a:t>
            </a:r>
            <a:r>
              <a:rPr lang="haw-US" sz="2400" dirty="0">
                <a:cs typeface="Arial"/>
              </a:rPr>
              <a:t>BEB</a:t>
            </a:r>
            <a:r>
              <a:rPr lang="en-US" sz="2400" dirty="0">
                <a:cs typeface="Arial"/>
              </a:rPr>
              <a:t>, 29th </a:t>
            </a:r>
            <a:r>
              <a:rPr lang="haw-US" sz="2400" dirty="0">
                <a:cs typeface="Arial"/>
              </a:rPr>
              <a:t>IBCT</a:t>
            </a:r>
          </a:p>
          <a:p>
            <a:pPr>
              <a:spcBef>
                <a:spcPct val="0"/>
              </a:spcBef>
            </a:pPr>
            <a:r>
              <a:rPr lang="en-US" sz="2400" dirty="0">
                <a:cs typeface="Arial"/>
              </a:rPr>
              <a:t>unravels detonation cord </a:t>
            </a:r>
            <a:endParaRPr lang="haw-US" sz="2400" dirty="0">
              <a:cs typeface="Arial"/>
            </a:endParaRPr>
          </a:p>
          <a:p>
            <a:pPr>
              <a:spcBef>
                <a:spcPct val="0"/>
              </a:spcBef>
            </a:pPr>
            <a:r>
              <a:rPr lang="en-US" sz="2400" dirty="0">
                <a:cs typeface="Arial"/>
              </a:rPr>
              <a:t>Schofield Barracks</a:t>
            </a:r>
            <a:endParaRPr lang="haw-US" sz="2400" dirty="0">
              <a:cs typeface="Arial"/>
            </a:endParaRPr>
          </a:p>
          <a:p>
            <a:pPr>
              <a:spcBef>
                <a:spcPct val="0"/>
              </a:spcBef>
            </a:pPr>
            <a:r>
              <a:rPr lang="en-US" sz="2400" dirty="0">
                <a:cs typeface="Arial"/>
              </a:rPr>
              <a:t>March 2, 2025</a:t>
            </a:r>
            <a:endParaRPr lang="haw-US" sz="2400" dirty="0">
              <a:cs typeface="Arial"/>
            </a:endParaRPr>
          </a:p>
          <a:p>
            <a:pPr>
              <a:spcBef>
                <a:spcPct val="0"/>
              </a:spcBef>
            </a:pPr>
            <a:r>
              <a:rPr lang="en-US" sz="2400" dirty="0">
                <a:cs typeface="Arial"/>
              </a:rPr>
              <a:t>train</a:t>
            </a:r>
            <a:r>
              <a:rPr lang="haw-US" sz="2400" dirty="0">
                <a:cs typeface="Arial"/>
              </a:rPr>
              <a:t>ed</a:t>
            </a:r>
            <a:r>
              <a:rPr lang="en-US" sz="2400" dirty="0">
                <a:cs typeface="Arial"/>
              </a:rPr>
              <a:t> alongside Reserve Soldiers </a:t>
            </a:r>
            <a:endParaRPr lang="haw-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C77CD52A-0129-9E3C-F7BC-FFD599D4BBA5}"/>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69</a:t>
            </a:r>
            <a:endParaRPr lang="en-US" dirty="0"/>
          </a:p>
        </p:txBody>
      </p:sp>
      <p:sp>
        <p:nvSpPr>
          <p:cNvPr id="8" name="TextBox 7">
            <a:extLst>
              <a:ext uri="{FF2B5EF4-FFF2-40B4-BE49-F238E27FC236}">
                <a16:creationId xmlns:a16="http://schemas.microsoft.com/office/drawing/2014/main" id="{01C36D47-F5D2-26B2-243B-88151DD2617F}"/>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6291481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2C54C-F69F-4CE2-D11D-2DFF3F5AB52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DEA602C-18C4-CBEC-8B76-36F49A57C6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 y="2068365"/>
            <a:ext cx="5384800" cy="3589634"/>
          </a:xfrm>
          <a:prstGeom prst="rect">
            <a:avLst/>
          </a:prstGeom>
        </p:spPr>
      </p:pic>
      <p:sp>
        <p:nvSpPr>
          <p:cNvPr id="2" name="Title 1">
            <a:extLst>
              <a:ext uri="{FF2B5EF4-FFF2-40B4-BE49-F238E27FC236}">
                <a16:creationId xmlns:a16="http://schemas.microsoft.com/office/drawing/2014/main" id="{3CEDB195-5703-7EE3-4536-59757DC1F789}"/>
              </a:ext>
            </a:extLst>
          </p:cNvPr>
          <p:cNvSpPr>
            <a:spLocks noGrp="1"/>
          </p:cNvSpPr>
          <p:nvPr>
            <p:ph type="title"/>
          </p:nvPr>
        </p:nvSpPr>
        <p:spPr/>
        <p:txBody>
          <a:bodyPr/>
          <a:lstStyle/>
          <a:p>
            <a:r>
              <a:rPr lang="en-US" altLang="en-US" b="1" dirty="0"/>
              <a:t>Practical Exercise</a:t>
            </a:r>
            <a:r>
              <a:rPr lang="haw-US" altLang="en-US" b="1" dirty="0"/>
              <a:t> - Caption</a:t>
            </a:r>
            <a:endParaRPr lang="en-US" dirty="0"/>
          </a:p>
        </p:txBody>
      </p:sp>
      <p:sp>
        <p:nvSpPr>
          <p:cNvPr id="5" name="Content Placeholder 4">
            <a:extLst>
              <a:ext uri="{FF2B5EF4-FFF2-40B4-BE49-F238E27FC236}">
                <a16:creationId xmlns:a16="http://schemas.microsoft.com/office/drawing/2014/main" id="{D68FB685-FC4F-2672-49F8-38AD1BB35151}"/>
              </a:ext>
            </a:extLst>
          </p:cNvPr>
          <p:cNvSpPr>
            <a:spLocks noGrp="1"/>
          </p:cNvSpPr>
          <p:nvPr>
            <p:ph sz="half" idx="2"/>
          </p:nvPr>
        </p:nvSpPr>
        <p:spPr/>
        <p:txBody>
          <a:bodyPr lIns="91440" tIns="45720" rIns="91440" bIns="45720" anchor="t"/>
          <a:lstStyle/>
          <a:p>
            <a:pPr marL="0" indent="0">
              <a:spcBef>
                <a:spcPct val="0"/>
              </a:spcBef>
              <a:buNone/>
            </a:pPr>
            <a:r>
              <a:rPr lang="en-US" sz="2000" dirty="0">
                <a:cs typeface="Arial"/>
              </a:rPr>
              <a:t>U.S. Army </a:t>
            </a:r>
            <a:r>
              <a:rPr lang="en-US" sz="2000" dirty="0" err="1">
                <a:cs typeface="Arial"/>
              </a:rPr>
              <a:t>Spc</a:t>
            </a:r>
            <a:r>
              <a:rPr lang="en-US" sz="2000" dirty="0">
                <a:cs typeface="Arial"/>
              </a:rPr>
              <a:t>. Sean McKee, a combat engineer assigned to Alpha Company, 227th Brigade Engineer Battalion, 29th Infantry Brigade Combat Team, Hawaii Army National Guard (HIARNG), unravels detonation cord during a breaching exercise on Schofield Barracks, Hawaii, March 2, 2025. HIARNG’s engineers trained alongside U.S. Army Reserve Soldiers on demolitions and different explosive charge assembly and breaching methods to enhance the unit’s readiness and warfighting capabilities while showcasing their lethality to distinguished leaders observing the training. (U.S. Army National Guard photo by Staff Sgt. John Schoebel)</a:t>
            </a:r>
          </a:p>
        </p:txBody>
      </p:sp>
      <p:sp>
        <p:nvSpPr>
          <p:cNvPr id="7" name="Rectangle 6">
            <a:extLst>
              <a:ext uri="{FF2B5EF4-FFF2-40B4-BE49-F238E27FC236}">
                <a16:creationId xmlns:a16="http://schemas.microsoft.com/office/drawing/2014/main" id="{E0E8590B-8C9E-B4A2-76FF-2BDD03240F13}"/>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F00B816-17C1-F32E-97B5-A30E7992A4BB}"/>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70</a:t>
            </a:r>
            <a:endParaRPr lang="en-US" dirty="0"/>
          </a:p>
        </p:txBody>
      </p:sp>
      <p:sp>
        <p:nvSpPr>
          <p:cNvPr id="8" name="TextBox 7">
            <a:extLst>
              <a:ext uri="{FF2B5EF4-FFF2-40B4-BE49-F238E27FC236}">
                <a16:creationId xmlns:a16="http://schemas.microsoft.com/office/drawing/2014/main" id="{CDDEED42-069D-DFFF-E7BC-7EB0CD05943A}"/>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3130345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Convention of Writing English</a:t>
            </a:r>
            <a:endParaRPr lang="en-US" dirty="0"/>
          </a:p>
        </p:txBody>
      </p:sp>
      <p:sp>
        <p:nvSpPr>
          <p:cNvPr id="6" name="Content Placeholder 5">
            <a:extLst>
              <a:ext uri="{FF2B5EF4-FFF2-40B4-BE49-F238E27FC236}">
                <a16:creationId xmlns:a16="http://schemas.microsoft.com/office/drawing/2014/main" id="{3420D5FA-0F78-064E-0AAE-8C09E1233246}"/>
              </a:ext>
            </a:extLst>
          </p:cNvPr>
          <p:cNvSpPr>
            <a:spLocks noGrp="1"/>
          </p:cNvSpPr>
          <p:nvPr>
            <p:ph idx="1"/>
          </p:nvPr>
        </p:nvSpPr>
        <p:spPr/>
        <p:txBody>
          <a:bodyPr lIns="91440" tIns="45720" rIns="91440" bIns="45720" anchor="t"/>
          <a:lstStyle/>
          <a:p>
            <a:pPr marL="457200" indent="-457200">
              <a:spcBef>
                <a:spcPct val="0"/>
              </a:spcBef>
              <a:buFont typeface="Arial,Sans-Serif"/>
            </a:pPr>
            <a:r>
              <a:rPr lang="en-US" sz="2800" dirty="0">
                <a:cs typeface="Arial"/>
              </a:rPr>
              <a:t>Proper Nouns</a:t>
            </a:r>
          </a:p>
          <a:p>
            <a:pPr marL="457200" indent="-457200">
              <a:spcBef>
                <a:spcPct val="0"/>
              </a:spcBef>
              <a:buFont typeface="Arial,Sans-Serif"/>
            </a:pPr>
            <a:r>
              <a:rPr lang="en-US" sz="2800" dirty="0">
                <a:cs typeface="Arial"/>
              </a:rPr>
              <a:t>Word usage: their/they’re/there, your/you’re, its/it’s</a:t>
            </a:r>
          </a:p>
          <a:p>
            <a:pPr marL="457200" indent="-457200">
              <a:spcBef>
                <a:spcPct val="0"/>
              </a:spcBef>
              <a:buFont typeface="Arial,Sans-Serif"/>
            </a:pPr>
            <a:r>
              <a:rPr lang="en-US" sz="2800" dirty="0">
                <a:cs typeface="Arial"/>
              </a:rPr>
              <a:t>Proper punctuation</a:t>
            </a:r>
          </a:p>
          <a:p>
            <a:pPr marL="457200" indent="-457200">
              <a:spcBef>
                <a:spcPct val="0"/>
              </a:spcBef>
              <a:buFont typeface="Arial,Sans-Serif"/>
            </a:pPr>
            <a:r>
              <a:rPr lang="en-US" sz="2800" dirty="0">
                <a:cs typeface="Arial"/>
              </a:rPr>
              <a:t>Numbers: spell out 1-9, use numerals for the rest</a:t>
            </a:r>
          </a:p>
          <a:p>
            <a:pPr marL="457200" indent="-457200">
              <a:spcBef>
                <a:spcPct val="0"/>
              </a:spcBef>
              <a:buFont typeface="Arial,Sans-Serif"/>
            </a:pPr>
            <a:r>
              <a:rPr lang="en-US" sz="2800" dirty="0">
                <a:cs typeface="Arial"/>
              </a:rPr>
              <a:t>Avoid passive voice (describing action)</a:t>
            </a:r>
          </a:p>
          <a:p>
            <a:pPr marL="857250" lvl="1" indent="-457200">
              <a:spcBef>
                <a:spcPct val="0"/>
              </a:spcBef>
              <a:buFont typeface="Arial,Sans-Serif"/>
            </a:pPr>
            <a:r>
              <a:rPr lang="en-US" sz="2400" dirty="0">
                <a:cs typeface="Arial"/>
              </a:rPr>
              <a:t>Active: U.S. Soldiers destroy confiscated ordnance.</a:t>
            </a:r>
          </a:p>
          <a:p>
            <a:pPr marL="857250" lvl="1" indent="-457200">
              <a:spcBef>
                <a:spcPct val="0"/>
              </a:spcBef>
              <a:buFont typeface="Arial,Sans-Serif"/>
            </a:pPr>
            <a:r>
              <a:rPr lang="en-US" sz="2400" dirty="0">
                <a:cs typeface="Arial"/>
              </a:rPr>
              <a:t>Passive: Confiscated ordnance is destroyed by U.S. Soldiers </a:t>
            </a:r>
          </a:p>
          <a:p>
            <a:pPr marL="457200" indent="-457200">
              <a:spcBef>
                <a:spcPct val="0"/>
              </a:spcBef>
              <a:buFont typeface="Arial,Sans-Serif"/>
            </a:pPr>
            <a:endParaRPr lang="en-US" sz="2800" dirty="0">
              <a:cs typeface="Arial"/>
            </a:endParaRPr>
          </a:p>
          <a:p>
            <a:pPr marL="0" indent="0">
              <a:spcBef>
                <a:spcPct val="0"/>
              </a:spcBef>
              <a:buNone/>
            </a:pPr>
            <a:r>
              <a:rPr lang="en-US" sz="2800" dirty="0">
                <a:cs typeface="Arial"/>
              </a:rPr>
              <a:t>Does not need to be perfect if sending to PAO. If it is for unit-level release, keep it simple and as perfect as possible.</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EC3BDCF-9428-17C0-6913-7733518DB5EB}"/>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71</a:t>
            </a:r>
            <a:endParaRPr lang="en-US" dirty="0"/>
          </a:p>
        </p:txBody>
      </p:sp>
      <p:sp>
        <p:nvSpPr>
          <p:cNvPr id="8" name="TextBox 7">
            <a:extLst>
              <a:ext uri="{FF2B5EF4-FFF2-40B4-BE49-F238E27FC236}">
                <a16:creationId xmlns:a16="http://schemas.microsoft.com/office/drawing/2014/main" id="{D4B4D0D4-B50E-897A-3E22-D94B33A835B2}"/>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6455902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FB7CA-056A-3688-8961-30BDD84C061B}"/>
            </a:ext>
          </a:extLst>
        </p:cNvPr>
        <p:cNvGrpSpPr/>
        <p:nvPr/>
      </p:nvGrpSpPr>
      <p:grpSpPr>
        <a:xfrm>
          <a:off x="0" y="0"/>
          <a:ext cx="0" cy="0"/>
          <a:chOff x="0" y="0"/>
          <a:chExt cx="0" cy="0"/>
        </a:xfrm>
      </p:grpSpPr>
      <p:sp>
        <p:nvSpPr>
          <p:cNvPr id="10" name="Content Placeholder 4">
            <a:extLst>
              <a:ext uri="{FF2B5EF4-FFF2-40B4-BE49-F238E27FC236}">
                <a16:creationId xmlns:a16="http://schemas.microsoft.com/office/drawing/2014/main" id="{FCF34DC6-BB0B-A118-40CA-07016F6F0AA5}"/>
              </a:ext>
            </a:extLst>
          </p:cNvPr>
          <p:cNvSpPr txBox="1">
            <a:spLocks/>
          </p:cNvSpPr>
          <p:nvPr/>
        </p:nvSpPr>
        <p:spPr>
          <a:xfrm>
            <a:off x="585721" y="1600201"/>
            <a:ext cx="5384800" cy="4525963"/>
          </a:xfrm>
          <a:prstGeom prst="rect">
            <a:avLst/>
          </a:prstGeom>
        </p:spPr>
        <p:txBody>
          <a:bodyPr lIns="91440" tIns="45720" rIns="91440" bIns="45720" anchor="t"/>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spcBef>
                <a:spcPct val="0"/>
              </a:spcBef>
              <a:buNone/>
            </a:pPr>
            <a:r>
              <a:rPr lang="en-US" sz="2400" dirty="0"/>
              <a:t>Write a caption for this picture</a:t>
            </a:r>
          </a:p>
          <a:p>
            <a:pPr marL="342900" lvl="1" indent="-342900">
              <a:spcBef>
                <a:spcPct val="0"/>
              </a:spcBef>
              <a:buFont typeface="Arial"/>
              <a:buChar char="•"/>
            </a:pPr>
            <a:r>
              <a:rPr lang="en-US" sz="2400" dirty="0"/>
              <a:t>(make up names, </a:t>
            </a:r>
            <a:r>
              <a:rPr lang="haw-US" sz="2400" dirty="0"/>
              <a:t>during the </a:t>
            </a:r>
            <a:r>
              <a:rPr lang="en-US" sz="2400" kern="0" dirty="0">
                <a:cs typeface="Arial"/>
              </a:rPr>
              <a:t>the HIARNG Best Warrior Competition</a:t>
            </a:r>
            <a:r>
              <a:rPr lang="en-US" sz="2400" dirty="0"/>
              <a:t>)</a:t>
            </a:r>
            <a:endParaRPr lang="en-US" sz="2400" dirty="0">
              <a:cs typeface="Arial"/>
            </a:endParaRPr>
          </a:p>
        </p:txBody>
      </p:sp>
      <p:sp>
        <p:nvSpPr>
          <p:cNvPr id="2" name="Title 1">
            <a:extLst>
              <a:ext uri="{FF2B5EF4-FFF2-40B4-BE49-F238E27FC236}">
                <a16:creationId xmlns:a16="http://schemas.microsoft.com/office/drawing/2014/main" id="{E9DF1253-44B5-694D-78C3-B842A8BD077D}"/>
              </a:ext>
            </a:extLst>
          </p:cNvPr>
          <p:cNvSpPr>
            <a:spLocks noGrp="1"/>
          </p:cNvSpPr>
          <p:nvPr>
            <p:ph type="title"/>
          </p:nvPr>
        </p:nvSpPr>
        <p:spPr/>
        <p:txBody>
          <a:bodyPr/>
          <a:lstStyle/>
          <a:p>
            <a:r>
              <a:rPr lang="en-US" altLang="en-US" b="1" dirty="0"/>
              <a:t>Practical Exercise</a:t>
            </a:r>
            <a:endParaRPr lang="en-US" dirty="0"/>
          </a:p>
        </p:txBody>
      </p:sp>
      <p:sp>
        <p:nvSpPr>
          <p:cNvPr id="3" name="Content Placeholder 2">
            <a:extLst>
              <a:ext uri="{FF2B5EF4-FFF2-40B4-BE49-F238E27FC236}">
                <a16:creationId xmlns:a16="http://schemas.microsoft.com/office/drawing/2014/main" id="{B64FB258-83D4-658F-4107-6C7F1E510683}"/>
              </a:ext>
            </a:extLst>
          </p:cNvPr>
          <p:cNvSpPr>
            <a:spLocks noGrp="1"/>
          </p:cNvSpPr>
          <p:nvPr>
            <p:ph sz="half" idx="1"/>
          </p:nvPr>
        </p:nvSpPr>
        <p:spPr>
          <a:xfrm>
            <a:off x="6252652" y="1652044"/>
            <a:ext cx="5384800" cy="4525963"/>
          </a:xfrm>
        </p:spPr>
        <p:txBody>
          <a:bodyPr lIns="91440" tIns="45720" rIns="91440" bIns="45720" anchor="t"/>
          <a:lstStyle/>
          <a:p>
            <a:pPr marL="0" indent="0">
              <a:buNone/>
            </a:pPr>
            <a:r>
              <a:rPr lang="en-US" sz="2000" b="1" dirty="0">
                <a:cs typeface="Arial"/>
              </a:rPr>
              <a:t>Write a caption for this picture:</a:t>
            </a:r>
            <a:endParaRPr lang="en-US" sz="2000" dirty="0">
              <a:cs typeface="Arial"/>
            </a:endParaRPr>
          </a:p>
        </p:txBody>
      </p:sp>
      <p:sp>
        <p:nvSpPr>
          <p:cNvPr id="7" name="Rectangle 6">
            <a:extLst>
              <a:ext uri="{FF2B5EF4-FFF2-40B4-BE49-F238E27FC236}">
                <a16:creationId xmlns:a16="http://schemas.microsoft.com/office/drawing/2014/main" id="{A5910146-F443-1367-B07D-62F9659A5BD7}"/>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ABFA2C4-5AC6-84A8-D40A-33A2E418CCBA}"/>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72</a:t>
            </a:r>
            <a:endParaRPr lang="en-US" dirty="0"/>
          </a:p>
        </p:txBody>
      </p:sp>
      <p:sp>
        <p:nvSpPr>
          <p:cNvPr id="8" name="TextBox 7">
            <a:extLst>
              <a:ext uri="{FF2B5EF4-FFF2-40B4-BE49-F238E27FC236}">
                <a16:creationId xmlns:a16="http://schemas.microsoft.com/office/drawing/2014/main" id="{5B34AAEA-ED3B-BD0D-2847-1FFA28726517}"/>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pic>
        <p:nvPicPr>
          <p:cNvPr id="6" name="Picture 5" descr="A picture containing tree, outdoor, grass, plant&#10;&#10;AI-generated content may be incorrect.">
            <a:extLst>
              <a:ext uri="{FF2B5EF4-FFF2-40B4-BE49-F238E27FC236}">
                <a16:creationId xmlns:a16="http://schemas.microsoft.com/office/drawing/2014/main" id="{E677C7B1-A603-233A-E039-F06B4FA443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600" y="2286000"/>
            <a:ext cx="5384800" cy="3589867"/>
          </a:xfrm>
          <a:prstGeom prst="rect">
            <a:avLst/>
          </a:prstGeom>
        </p:spPr>
      </p:pic>
    </p:spTree>
    <p:extLst>
      <p:ext uri="{BB962C8B-B14F-4D97-AF65-F5344CB8AC3E}">
        <p14:creationId xmlns:p14="http://schemas.microsoft.com/office/powerpoint/2010/main" val="3444102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DDA29-0BD3-ED6A-53C1-24686F7D600E}"/>
            </a:ext>
          </a:extLst>
        </p:cNvPr>
        <p:cNvGrpSpPr/>
        <p:nvPr/>
      </p:nvGrpSpPr>
      <p:grpSpPr>
        <a:xfrm>
          <a:off x="0" y="0"/>
          <a:ext cx="0" cy="0"/>
          <a:chOff x="0" y="0"/>
          <a:chExt cx="0" cy="0"/>
        </a:xfrm>
      </p:grpSpPr>
      <p:sp>
        <p:nvSpPr>
          <p:cNvPr id="10" name="Content Placeholder 4">
            <a:extLst>
              <a:ext uri="{FF2B5EF4-FFF2-40B4-BE49-F238E27FC236}">
                <a16:creationId xmlns:a16="http://schemas.microsoft.com/office/drawing/2014/main" id="{63356781-BCD7-E5DC-E880-83579A9C8DCA}"/>
              </a:ext>
            </a:extLst>
          </p:cNvPr>
          <p:cNvSpPr txBox="1">
            <a:spLocks/>
          </p:cNvSpPr>
          <p:nvPr/>
        </p:nvSpPr>
        <p:spPr>
          <a:xfrm>
            <a:off x="585721" y="1600201"/>
            <a:ext cx="5384800" cy="4525963"/>
          </a:xfrm>
          <a:prstGeom prst="rect">
            <a:avLst/>
          </a:prstGeom>
        </p:spPr>
        <p:txBody>
          <a:bodyPr lIns="91440" tIns="45720" rIns="91440" bIns="45720" anchor="t"/>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spcBef>
                <a:spcPct val="0"/>
              </a:spcBef>
              <a:buFontTx/>
              <a:buNone/>
            </a:pPr>
            <a:r>
              <a:rPr lang="en-US" sz="1800" kern="0" dirty="0">
                <a:cs typeface="Arial"/>
              </a:rPr>
              <a:t>U.S. Army </a:t>
            </a:r>
            <a:r>
              <a:rPr lang="en-US" sz="1800" kern="0" dirty="0" err="1">
                <a:cs typeface="Arial"/>
              </a:rPr>
              <a:t>Spc</a:t>
            </a:r>
            <a:r>
              <a:rPr lang="en-US" sz="1800" kern="0" dirty="0">
                <a:cs typeface="Arial"/>
              </a:rPr>
              <a:t>. Joshua Mendiola, a healthcare specialist assigned to Bravo Company, 1109th Theater Aviation Sustainment Maintenance Group 103d Troop Command, Hawaii Army National Guard (HIARNG), takes a tactical halt during the HIARNG Best Warrior Competition (BWC) 2025 in Waimanalo, Hawaii, April 4, 2025. The state-level BWC is an annual event held throughout the country by Army National Guard organizations to identify the most skilled and proficient Soldiers, noncommissioned officers and officers within their organization. Hawaii’s winners in the Soldier and noncommissioned officer categories will advance to the Region 7 competition against Arizona, California, Colorado, Guam, Nevada, New Mexico and Utah National Guards. (U.S. Army National Guard photo by Staff Sgt. John Schoebel)</a:t>
            </a:r>
            <a:endParaRPr lang="haw-US" sz="1800" kern="0" dirty="0">
              <a:cs typeface="Arial"/>
            </a:endParaRPr>
          </a:p>
        </p:txBody>
      </p:sp>
      <p:sp>
        <p:nvSpPr>
          <p:cNvPr id="2" name="Title 1">
            <a:extLst>
              <a:ext uri="{FF2B5EF4-FFF2-40B4-BE49-F238E27FC236}">
                <a16:creationId xmlns:a16="http://schemas.microsoft.com/office/drawing/2014/main" id="{2260DA15-0B8D-D202-2803-18041947C078}"/>
              </a:ext>
            </a:extLst>
          </p:cNvPr>
          <p:cNvSpPr>
            <a:spLocks noGrp="1"/>
          </p:cNvSpPr>
          <p:nvPr>
            <p:ph type="title"/>
          </p:nvPr>
        </p:nvSpPr>
        <p:spPr/>
        <p:txBody>
          <a:bodyPr/>
          <a:lstStyle/>
          <a:p>
            <a:r>
              <a:rPr lang="en-US" altLang="en-US" b="1" dirty="0"/>
              <a:t>Practical Exercise</a:t>
            </a:r>
            <a:r>
              <a:rPr lang="haw-US" altLang="en-US" b="1" dirty="0"/>
              <a:t> - caption</a:t>
            </a:r>
            <a:endParaRPr lang="en-US" dirty="0"/>
          </a:p>
        </p:txBody>
      </p:sp>
      <p:sp>
        <p:nvSpPr>
          <p:cNvPr id="7" name="Rectangle 6">
            <a:extLst>
              <a:ext uri="{FF2B5EF4-FFF2-40B4-BE49-F238E27FC236}">
                <a16:creationId xmlns:a16="http://schemas.microsoft.com/office/drawing/2014/main" id="{ED35228C-1F7E-CAF8-C197-BE333B8EB6B7}"/>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7445BA4-7A69-F428-A101-099B8A626290}"/>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73</a:t>
            </a:r>
            <a:endParaRPr lang="en-US" dirty="0"/>
          </a:p>
        </p:txBody>
      </p:sp>
      <p:sp>
        <p:nvSpPr>
          <p:cNvPr id="8" name="TextBox 7">
            <a:extLst>
              <a:ext uri="{FF2B5EF4-FFF2-40B4-BE49-F238E27FC236}">
                <a16:creationId xmlns:a16="http://schemas.microsoft.com/office/drawing/2014/main" id="{EBDC7018-72BB-2C8B-6428-8D3DAD320C1D}"/>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pic>
        <p:nvPicPr>
          <p:cNvPr id="6" name="Picture 5" descr="A picture containing tree, outdoor, grass, plant&#10;&#10;AI-generated content may be incorrect.">
            <a:extLst>
              <a:ext uri="{FF2B5EF4-FFF2-40B4-BE49-F238E27FC236}">
                <a16:creationId xmlns:a16="http://schemas.microsoft.com/office/drawing/2014/main" id="{8807BAFD-C172-FC9B-5947-EC1E4C380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479" y="2068248"/>
            <a:ext cx="5384800" cy="3589867"/>
          </a:xfrm>
          <a:prstGeom prst="rect">
            <a:avLst/>
          </a:prstGeom>
        </p:spPr>
      </p:pic>
    </p:spTree>
    <p:extLst>
      <p:ext uri="{BB962C8B-B14F-4D97-AF65-F5344CB8AC3E}">
        <p14:creationId xmlns:p14="http://schemas.microsoft.com/office/powerpoint/2010/main" val="19256117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0DB85E-4D00-EF46-EE31-7A28803B3C4E}"/>
              </a:ext>
            </a:extLst>
          </p:cNvPr>
          <p:cNvSpPr>
            <a:spLocks noGrp="1"/>
          </p:cNvSpPr>
          <p:nvPr>
            <p:ph type="title"/>
          </p:nvPr>
        </p:nvSpPr>
        <p:spPr/>
        <p:txBody>
          <a:bodyPr/>
          <a:lstStyle/>
          <a:p>
            <a:r>
              <a:rPr lang="en-US" dirty="0"/>
              <a:t>DOD Key Themes</a:t>
            </a:r>
          </a:p>
        </p:txBody>
      </p:sp>
      <p:pic>
        <p:nvPicPr>
          <p:cNvPr id="8" name="Content Placeholder 7" descr="Graphical user interface, website&#10;&#10;AI-generated content may be incorrect.">
            <a:extLst>
              <a:ext uri="{FF2B5EF4-FFF2-40B4-BE49-F238E27FC236}">
                <a16:creationId xmlns:a16="http://schemas.microsoft.com/office/drawing/2014/main" id="{6149AC5B-2612-4D79-0AE0-3F8EB0B850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2922" y="1600200"/>
            <a:ext cx="8046156" cy="4525963"/>
          </a:xfrm>
        </p:spPr>
      </p:pic>
      <p:sp>
        <p:nvSpPr>
          <p:cNvPr id="9" name="Rectangle 8">
            <a:extLst>
              <a:ext uri="{FF2B5EF4-FFF2-40B4-BE49-F238E27FC236}">
                <a16:creationId xmlns:a16="http://schemas.microsoft.com/office/drawing/2014/main" id="{F987E09A-E5D5-9427-0E91-FE7A9C1D50A2}"/>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1A2BB68-B82E-5A7A-DF91-61AAB3B8F655}"/>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74</a:t>
            </a:r>
            <a:endParaRPr lang="en-US" dirty="0"/>
          </a:p>
        </p:txBody>
      </p:sp>
      <p:sp>
        <p:nvSpPr>
          <p:cNvPr id="11" name="TextBox 10">
            <a:extLst>
              <a:ext uri="{FF2B5EF4-FFF2-40B4-BE49-F238E27FC236}">
                <a16:creationId xmlns:a16="http://schemas.microsoft.com/office/drawing/2014/main" id="{58AD3566-7C6A-43BA-8C9C-41DE24C590BF}"/>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8840730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Constructing an Extended Caption</a:t>
            </a:r>
            <a:endParaRPr lang="en-US" dirty="0"/>
          </a:p>
        </p:txBody>
      </p:sp>
      <p:sp>
        <p:nvSpPr>
          <p:cNvPr id="3" name="Content Placeholder 2">
            <a:extLst>
              <a:ext uri="{FF2B5EF4-FFF2-40B4-BE49-F238E27FC236}">
                <a16:creationId xmlns:a16="http://schemas.microsoft.com/office/drawing/2014/main" id="{D005C27D-D8BC-33DD-2A0C-DEED9DA124C2}"/>
              </a:ext>
            </a:extLst>
          </p:cNvPr>
          <p:cNvSpPr>
            <a:spLocks noGrp="1"/>
          </p:cNvSpPr>
          <p:nvPr>
            <p:ph sz="half" idx="1"/>
          </p:nvPr>
        </p:nvSpPr>
        <p:spPr>
          <a:xfrm>
            <a:off x="586154" y="1600201"/>
            <a:ext cx="6463322" cy="4525963"/>
          </a:xfrm>
        </p:spPr>
        <p:txBody>
          <a:bodyPr lIns="91440" tIns="45720" rIns="91440" bIns="45720" anchor="t"/>
          <a:lstStyle/>
          <a:p>
            <a:pPr marL="0" indent="0">
              <a:spcBef>
                <a:spcPct val="0"/>
              </a:spcBef>
              <a:buNone/>
            </a:pPr>
            <a:r>
              <a:rPr lang="en-US" sz="2000" dirty="0"/>
              <a:t>1st: Who, What, Where, When</a:t>
            </a:r>
          </a:p>
          <a:p>
            <a:pPr marL="457200" indent="-457200">
              <a:spcBef>
                <a:spcPct val="0"/>
              </a:spcBef>
              <a:buFont typeface="Arial"/>
              <a:buChar char="•"/>
            </a:pPr>
            <a:r>
              <a:rPr lang="en-US" sz="2000" dirty="0"/>
              <a:t>Present Tense</a:t>
            </a:r>
            <a:endParaRPr lang="en-US" sz="2000" dirty="0">
              <a:cs typeface="Arial"/>
            </a:endParaRPr>
          </a:p>
          <a:p>
            <a:pPr marL="457200" indent="-457200">
              <a:spcBef>
                <a:spcPct val="0"/>
              </a:spcBef>
              <a:buFont typeface="Arial"/>
              <a:buChar char="•"/>
            </a:pPr>
            <a:r>
              <a:rPr lang="en-US" sz="2000" dirty="0"/>
              <a:t>Describe image in moment captured</a:t>
            </a:r>
            <a:endParaRPr lang="en-US" sz="2000" dirty="0">
              <a:cs typeface="Arial"/>
            </a:endParaRPr>
          </a:p>
          <a:p>
            <a:pPr marL="0" indent="0">
              <a:spcBef>
                <a:spcPct val="0"/>
              </a:spcBef>
              <a:buNone/>
            </a:pPr>
            <a:endParaRPr lang="en-US" sz="2000" dirty="0"/>
          </a:p>
          <a:p>
            <a:pPr marL="0" indent="0">
              <a:spcBef>
                <a:spcPct val="0"/>
              </a:spcBef>
              <a:buNone/>
            </a:pPr>
            <a:r>
              <a:rPr lang="en-US" sz="2000" dirty="0"/>
              <a:t>2nd: Why</a:t>
            </a:r>
          </a:p>
          <a:p>
            <a:pPr marL="457200" indent="-457200">
              <a:spcBef>
                <a:spcPct val="0"/>
              </a:spcBef>
              <a:buFont typeface="Arial"/>
              <a:buChar char="•"/>
            </a:pPr>
            <a:r>
              <a:rPr lang="en-US" sz="2000" dirty="0"/>
              <a:t>Past Tense</a:t>
            </a:r>
            <a:endParaRPr lang="en-US" sz="2000" dirty="0">
              <a:cs typeface="Arial"/>
            </a:endParaRPr>
          </a:p>
          <a:p>
            <a:pPr marL="457200" indent="-457200">
              <a:spcBef>
                <a:spcPct val="0"/>
              </a:spcBef>
              <a:buFont typeface="Arial"/>
              <a:buChar char="•"/>
            </a:pPr>
            <a:r>
              <a:rPr lang="en-US" sz="2000" dirty="0"/>
              <a:t>Significant background info</a:t>
            </a:r>
          </a:p>
          <a:p>
            <a:pPr marL="457200" indent="-457200">
              <a:spcBef>
                <a:spcPct val="0"/>
              </a:spcBef>
              <a:buFont typeface="Arial"/>
              <a:buChar char="•"/>
            </a:pPr>
            <a:r>
              <a:rPr lang="en-US" sz="2000" dirty="0">
                <a:cs typeface="Arial"/>
              </a:rPr>
              <a:t>Quote </a:t>
            </a:r>
          </a:p>
          <a:p>
            <a:pPr marL="457200" indent="-457200">
              <a:spcBef>
                <a:spcPct val="0"/>
              </a:spcBef>
              <a:buFont typeface="Arial"/>
              <a:buChar char="•"/>
            </a:pPr>
            <a:r>
              <a:rPr lang="en-US" sz="2000" dirty="0">
                <a:cs typeface="Arial"/>
              </a:rPr>
              <a:t>Command message</a:t>
            </a:r>
          </a:p>
          <a:p>
            <a:pPr marL="857250" lvl="1" indent="-457200">
              <a:spcBef>
                <a:spcPct val="0"/>
              </a:spcBef>
              <a:buFont typeface="Arial"/>
              <a:buChar char="•"/>
            </a:pPr>
            <a:r>
              <a:rPr lang="en-US" sz="1800" dirty="0">
                <a:cs typeface="Arial"/>
              </a:rPr>
              <a:t>The Hawaii Army National Guard is a community-based organization. </a:t>
            </a:r>
          </a:p>
          <a:p>
            <a:pPr marL="457200" indent="-457200">
              <a:spcBef>
                <a:spcPct val="0"/>
              </a:spcBef>
              <a:buFont typeface="Arial"/>
              <a:buChar char="•"/>
            </a:pPr>
            <a:r>
              <a:rPr lang="en-US" sz="2000" dirty="0"/>
              <a:t>Why does the audience care?</a:t>
            </a:r>
            <a:endParaRPr lang="en-US" sz="20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F112641-AEE2-9116-70A8-498EFB2EE2AE}"/>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75 </a:t>
            </a:r>
            <a:endParaRPr lang="en-US" dirty="0">
              <a:solidFill>
                <a:schemeClr val="bg1"/>
              </a:solidFill>
            </a:endParaRPr>
          </a:p>
        </p:txBody>
      </p:sp>
      <p:sp>
        <p:nvSpPr>
          <p:cNvPr id="8" name="TextBox 7">
            <a:extLst>
              <a:ext uri="{FF2B5EF4-FFF2-40B4-BE49-F238E27FC236}">
                <a16:creationId xmlns:a16="http://schemas.microsoft.com/office/drawing/2014/main" id="{EE121FAA-FF5E-A88D-23DC-955F6BF9243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pic>
        <p:nvPicPr>
          <p:cNvPr id="4" name="Picture 3">
            <a:extLst>
              <a:ext uri="{FF2B5EF4-FFF2-40B4-BE49-F238E27FC236}">
                <a16:creationId xmlns:a16="http://schemas.microsoft.com/office/drawing/2014/main" id="{574E56B7-125E-1BB7-0D2A-E8297C93D5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52117" y="1601552"/>
            <a:ext cx="5186339" cy="3005322"/>
          </a:xfrm>
          <a:prstGeom prst="rect">
            <a:avLst/>
          </a:prstGeom>
        </p:spPr>
      </p:pic>
    </p:spTree>
    <p:extLst>
      <p:ext uri="{BB962C8B-B14F-4D97-AF65-F5344CB8AC3E}">
        <p14:creationId xmlns:p14="http://schemas.microsoft.com/office/powerpoint/2010/main" val="37158169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3B009F-A583-D511-D9E5-C6E5CE54F25B}"/>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13" name="Title 1">
            <a:extLst>
              <a:ext uri="{FF2B5EF4-FFF2-40B4-BE49-F238E27FC236}">
                <a16:creationId xmlns:a16="http://schemas.microsoft.com/office/drawing/2014/main" id="{C4F7B91B-5473-A743-AADB-073F4A73FFB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Extended Captions</a:t>
            </a:r>
            <a:endParaRPr lang="en-US" altLang="en-US" sz="1800" b="1" i="1" dirty="0"/>
          </a:p>
        </p:txBody>
      </p:sp>
      <p:sp>
        <p:nvSpPr>
          <p:cNvPr id="12" name="Content Placeholder 2">
            <a:extLst>
              <a:ext uri="{FF2B5EF4-FFF2-40B4-BE49-F238E27FC236}">
                <a16:creationId xmlns:a16="http://schemas.microsoft.com/office/drawing/2014/main" id="{DD61C527-F25D-C94D-821D-A236202D299F}"/>
              </a:ext>
            </a:extLst>
          </p:cNvPr>
          <p:cNvSpPr>
            <a:spLocks noGrp="1"/>
          </p:cNvSpPr>
          <p:nvPr>
            <p:ph sz="half" idx="1"/>
          </p:nvPr>
        </p:nvSpPr>
        <p:spPr bwMode="auto">
          <a:xfrm>
            <a:off x="590864" y="1600201"/>
            <a:ext cx="6078092"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sz="1800" dirty="0"/>
              <a:t>SAMPLE EXTENDED CAPTIONS</a:t>
            </a:r>
          </a:p>
          <a:p>
            <a:r>
              <a:rPr lang="en-US" sz="2000" b="1" dirty="0"/>
              <a:t>4W’s</a:t>
            </a:r>
            <a:r>
              <a:rPr lang="en-US" sz="2000" dirty="0"/>
              <a:t> </a:t>
            </a:r>
            <a:r>
              <a:rPr lang="en-US" sz="1800" dirty="0"/>
              <a:t>Sergeant First Class David Earle, an Officer Candidate with the Charlie company 29th Infantry Brigade Combat Team, Hawaii Army National Guard, participates in the stress shoot portion of the 2021 State Best Warrior Competition at </a:t>
            </a:r>
            <a:r>
              <a:rPr lang="en-US" sz="1800" dirty="0" err="1"/>
              <a:t>Puuloa</a:t>
            </a:r>
            <a:r>
              <a:rPr lang="en-US" sz="1800" dirty="0"/>
              <a:t> Rile Range, Ewa Beach, Hawaii April 1, 2021.</a:t>
            </a:r>
            <a:endParaRPr lang="en-US" sz="1800" dirty="0">
              <a:cs typeface="Arial"/>
            </a:endParaRPr>
          </a:p>
          <a:p>
            <a:r>
              <a:rPr lang="en-US" sz="2000" b="1" dirty="0"/>
              <a:t>Why</a:t>
            </a:r>
            <a:r>
              <a:rPr lang="en-US" sz="2000" dirty="0"/>
              <a:t> </a:t>
            </a:r>
            <a:r>
              <a:rPr lang="en-US" sz="1800" dirty="0"/>
              <a:t>“The stress shoot pushes Soldiers to zero and qualify with their assigned weapon while placed under physical and mental stress,” said Earle. More than 30 Soldiers of the Hawaii Army National Guard participated in the 2021 Best Warrior Competition March 31-April 3, 2021. </a:t>
            </a:r>
            <a:endParaRPr lang="en-US" sz="1800" dirty="0">
              <a:cs typeface="Arial"/>
            </a:endParaRPr>
          </a:p>
          <a:p>
            <a:r>
              <a:rPr lang="en-US" sz="2000" b="1" dirty="0"/>
              <a:t>Byline</a:t>
            </a:r>
            <a:r>
              <a:rPr lang="en-US" sz="2000" dirty="0"/>
              <a:t> </a:t>
            </a:r>
            <a:r>
              <a:rPr lang="en-US" sz="1800" dirty="0"/>
              <a:t>Photo by </a:t>
            </a:r>
            <a:r>
              <a:rPr lang="en-US" sz="1800" dirty="0" err="1"/>
              <a:t>Spc</a:t>
            </a:r>
            <a:r>
              <a:rPr lang="en-US" sz="1800" dirty="0"/>
              <a:t>. Ronald Bankole, 117th Mobile Public Affairs Detachment, Hawaii Army National Guard</a:t>
            </a:r>
          </a:p>
        </p:txBody>
      </p:sp>
      <p:pic>
        <p:nvPicPr>
          <p:cNvPr id="3" name="Picture 2">
            <a:extLst>
              <a:ext uri="{FF2B5EF4-FFF2-40B4-BE49-F238E27FC236}">
                <a16:creationId xmlns:a16="http://schemas.microsoft.com/office/drawing/2014/main" id="{59BD4042-732A-404B-997E-C6615204F6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10400" y="1601552"/>
            <a:ext cx="6126618" cy="4524612"/>
          </a:xfrm>
          <a:prstGeom prst="rect">
            <a:avLst/>
          </a:prstGeom>
        </p:spPr>
      </p:pic>
      <p:sp>
        <p:nvSpPr>
          <p:cNvPr id="5" name="TextBox 4">
            <a:extLst>
              <a:ext uri="{FF2B5EF4-FFF2-40B4-BE49-F238E27FC236}">
                <a16:creationId xmlns:a16="http://schemas.microsoft.com/office/drawing/2014/main" id="{F4526E35-3456-1075-8B92-6AFAA5D7A80C}"/>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76</a:t>
            </a:r>
            <a:endParaRPr lang="en-US" dirty="0">
              <a:solidFill>
                <a:schemeClr val="bg1"/>
              </a:solidFill>
            </a:endParaRPr>
          </a:p>
        </p:txBody>
      </p:sp>
      <p:sp>
        <p:nvSpPr>
          <p:cNvPr id="6" name="TextBox 5">
            <a:extLst>
              <a:ext uri="{FF2B5EF4-FFF2-40B4-BE49-F238E27FC236}">
                <a16:creationId xmlns:a16="http://schemas.microsoft.com/office/drawing/2014/main" id="{B8462C1A-6CF3-629B-59A1-DB3D09951332}"/>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2950879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CBA9B-5E51-5B04-206B-C7916CA0D7B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0D35B4D-707C-5DC7-AFB6-FCBBF5640DFB}"/>
              </a:ext>
            </a:extLst>
          </p:cNvPr>
          <p:cNvPicPr>
            <a:picLocks noChangeAspect="1"/>
          </p:cNvPicPr>
          <p:nvPr/>
        </p:nvPicPr>
        <p:blipFill>
          <a:blip r:embed="rId3"/>
          <a:stretch>
            <a:fillRect/>
          </a:stretch>
        </p:blipFill>
        <p:spPr>
          <a:xfrm>
            <a:off x="7010399" y="1594625"/>
            <a:ext cx="7657209" cy="4531539"/>
          </a:xfrm>
          <a:prstGeom prst="rect">
            <a:avLst/>
          </a:prstGeom>
        </p:spPr>
      </p:pic>
      <p:sp>
        <p:nvSpPr>
          <p:cNvPr id="7" name="Rectangle 6">
            <a:extLst>
              <a:ext uri="{FF2B5EF4-FFF2-40B4-BE49-F238E27FC236}">
                <a16:creationId xmlns:a16="http://schemas.microsoft.com/office/drawing/2014/main" id="{8B5E1A00-87C9-D6C3-4725-CC5C4B58B706}"/>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13" name="Title 1">
            <a:extLst>
              <a:ext uri="{FF2B5EF4-FFF2-40B4-BE49-F238E27FC236}">
                <a16:creationId xmlns:a16="http://schemas.microsoft.com/office/drawing/2014/main" id="{06F40AD2-021A-D6E4-9F36-D36332DC7652}"/>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Extended Captions</a:t>
            </a:r>
            <a:endParaRPr lang="en-US" altLang="en-US" sz="1800" b="1" i="1" dirty="0"/>
          </a:p>
        </p:txBody>
      </p:sp>
      <p:sp>
        <p:nvSpPr>
          <p:cNvPr id="12" name="Content Placeholder 2">
            <a:extLst>
              <a:ext uri="{FF2B5EF4-FFF2-40B4-BE49-F238E27FC236}">
                <a16:creationId xmlns:a16="http://schemas.microsoft.com/office/drawing/2014/main" id="{E5D9D9DB-D291-70AA-0216-C2EF2E23276A}"/>
              </a:ext>
            </a:extLst>
          </p:cNvPr>
          <p:cNvSpPr>
            <a:spLocks noGrp="1"/>
          </p:cNvSpPr>
          <p:nvPr>
            <p:ph sz="half" idx="1"/>
          </p:nvPr>
        </p:nvSpPr>
        <p:spPr bwMode="auto">
          <a:xfrm>
            <a:off x="590864" y="1600201"/>
            <a:ext cx="6078092"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sz="1700" dirty="0"/>
              <a:t>SAMPLE EXTENDED CAPTIONS</a:t>
            </a:r>
          </a:p>
          <a:p>
            <a:r>
              <a:rPr lang="en-US" sz="1700" b="1" dirty="0"/>
              <a:t>4W’s</a:t>
            </a:r>
            <a:r>
              <a:rPr lang="en-US" sz="1700" dirty="0"/>
              <a:t> As part of Sexual Assault Awareness &amp; Prevention Month, “Chalk Dah Walk” was held for the first time at Hawai‘i Army National Guard’s (HIARNG) Diamond Head Armory, Bldg. 300 on April 22. The event featured participants drawing and writing messages of hope and encouragement in chalk for sexual assault survivors on the sidewalk. </a:t>
            </a:r>
          </a:p>
          <a:p>
            <a:r>
              <a:rPr lang="en-US" sz="1700" b="1" dirty="0"/>
              <a:t>Why</a:t>
            </a:r>
            <a:r>
              <a:rPr lang="en-US" sz="1700" dirty="0"/>
              <a:t> “Events like this are a way for us to let our survivors know that during times when it can feel very lonely, we have people that are here to support them and care about them,” says Edgar Campbell, HIARNG Sexual Assault Response Coordinator. “It’s our way of communicating to people that we don’t always get a chance to talk to.”</a:t>
            </a:r>
          </a:p>
          <a:p>
            <a:r>
              <a:rPr lang="en-US" sz="1700" b="1" dirty="0"/>
              <a:t>Byline</a:t>
            </a:r>
            <a:r>
              <a:rPr lang="en-US" sz="1700" dirty="0"/>
              <a:t> Photo by SPC Ruben Duldulao, 117th Mobile Public Affairs Detachment, Hawaii Army National Guard</a:t>
            </a:r>
          </a:p>
        </p:txBody>
      </p:sp>
      <p:sp>
        <p:nvSpPr>
          <p:cNvPr id="5" name="TextBox 4">
            <a:extLst>
              <a:ext uri="{FF2B5EF4-FFF2-40B4-BE49-F238E27FC236}">
                <a16:creationId xmlns:a16="http://schemas.microsoft.com/office/drawing/2014/main" id="{D659E9C0-EC7C-057C-75A4-1AAC179AE8C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77</a:t>
            </a:r>
            <a:endParaRPr lang="en-US" dirty="0">
              <a:solidFill>
                <a:schemeClr val="bg1"/>
              </a:solidFill>
            </a:endParaRPr>
          </a:p>
        </p:txBody>
      </p:sp>
      <p:sp>
        <p:nvSpPr>
          <p:cNvPr id="6" name="TextBox 5">
            <a:extLst>
              <a:ext uri="{FF2B5EF4-FFF2-40B4-BE49-F238E27FC236}">
                <a16:creationId xmlns:a16="http://schemas.microsoft.com/office/drawing/2014/main" id="{8705932D-96FE-F47D-9470-F240E68E140F}"/>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6545083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sz="4400" b="1" dirty="0"/>
              <a:t>Practical Exercise</a:t>
            </a:r>
            <a:endParaRPr lang="en-US" sz="4400" dirty="0"/>
          </a:p>
        </p:txBody>
      </p:sp>
      <p:sp>
        <p:nvSpPr>
          <p:cNvPr id="5" name="Text Placeholder 4">
            <a:extLst>
              <a:ext uri="{FF2B5EF4-FFF2-40B4-BE49-F238E27FC236}">
                <a16:creationId xmlns:a16="http://schemas.microsoft.com/office/drawing/2014/main" id="{86D6A313-5945-F2AE-A4FE-2B93F7697536}"/>
              </a:ext>
            </a:extLst>
          </p:cNvPr>
          <p:cNvSpPr>
            <a:spLocks noGrp="1"/>
          </p:cNvSpPr>
          <p:nvPr>
            <p:ph sz="half" idx="1"/>
          </p:nvPr>
        </p:nvSpPr>
        <p:spPr>
          <a:xfrm>
            <a:off x="609600" y="1600201"/>
            <a:ext cx="7772400" cy="4525963"/>
          </a:xfrm>
        </p:spPr>
        <p:txBody>
          <a:bodyPr lIns="91440" tIns="45720" rIns="91440" bIns="45720" anchor="t"/>
          <a:lstStyle/>
          <a:p>
            <a:pPr marL="0" indent="0">
              <a:spcBef>
                <a:spcPct val="0"/>
              </a:spcBef>
              <a:buNone/>
            </a:pPr>
            <a:r>
              <a:rPr lang="en-US" sz="2400" dirty="0"/>
              <a:t>Write an extended caption for this picture:</a:t>
            </a:r>
            <a:endParaRPr lang="en-US" dirty="0"/>
          </a:p>
          <a:p>
            <a:pPr marL="285750" indent="-285750">
              <a:spcBef>
                <a:spcPct val="0"/>
              </a:spcBef>
              <a:buFont typeface="Arial"/>
              <a:buChar char="•"/>
            </a:pPr>
            <a:r>
              <a:rPr lang="en-US" sz="2400" dirty="0"/>
              <a:t>First time a HIANG Airman Received the Space Force Association Award</a:t>
            </a:r>
          </a:p>
          <a:p>
            <a:pPr marL="285750" indent="-285750">
              <a:spcBef>
                <a:spcPct val="0"/>
              </a:spcBef>
              <a:buFont typeface="Arial"/>
              <a:buChar char="•"/>
            </a:pPr>
            <a:r>
              <a:rPr lang="en-US" sz="2400" dirty="0"/>
              <a:t>Capt. My-Randa Quinata, commander of 109th Electromagnetic Warfare Squadron’s Intelligence Flight</a:t>
            </a:r>
          </a:p>
          <a:p>
            <a:pPr marL="285750" indent="-285750">
              <a:spcBef>
                <a:spcPct val="0"/>
              </a:spcBef>
              <a:buFont typeface="Arial"/>
              <a:buChar char="•"/>
            </a:pPr>
            <a:r>
              <a:rPr lang="en-US" sz="2400" dirty="0"/>
              <a:t>Award for Intelligence operations officers from Guard and Reserve supporting space missions</a:t>
            </a:r>
          </a:p>
          <a:p>
            <a:pPr marL="285750" indent="-285750">
              <a:spcBef>
                <a:spcPct val="0"/>
              </a:spcBef>
              <a:buFont typeface="Arial"/>
              <a:buChar char="•"/>
            </a:pPr>
            <a:r>
              <a:rPr lang="en-US" sz="2400" dirty="0"/>
              <a:t>Award Ceremony December 2024</a:t>
            </a:r>
          </a:p>
          <a:p>
            <a:pPr marL="285750" indent="-285750">
              <a:spcBef>
                <a:spcPct val="0"/>
              </a:spcBef>
              <a:buFont typeface="Arial"/>
              <a:buChar char="•"/>
            </a:pPr>
            <a:r>
              <a:rPr lang="en-US" sz="2400" dirty="0"/>
              <a:t>Photo by Tech. Sgt. John Linzmeier, Hawaii Air National Guard</a:t>
            </a:r>
            <a:endParaRPr lang="en-US" sz="3600" dirty="0"/>
          </a:p>
          <a:p>
            <a:pPr marL="285750" indent="-285750">
              <a:spcBef>
                <a:spcPct val="0"/>
              </a:spcBef>
              <a:buFont typeface="Arial"/>
              <a:buChar char="•"/>
            </a:pPr>
            <a:endParaRPr lang="en-US" sz="2400" dirty="0">
              <a:highlight>
                <a:srgbClr val="FFFF00"/>
              </a:highlight>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87D94C7-0C76-60C4-8330-BEACEB7CFAF3}"/>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78</a:t>
            </a:r>
            <a:endParaRPr lang="en-US" dirty="0"/>
          </a:p>
        </p:txBody>
      </p:sp>
      <p:sp>
        <p:nvSpPr>
          <p:cNvPr id="6" name="TextBox 5">
            <a:extLst>
              <a:ext uri="{FF2B5EF4-FFF2-40B4-BE49-F238E27FC236}">
                <a16:creationId xmlns:a16="http://schemas.microsoft.com/office/drawing/2014/main" id="{DB81E029-130E-E91E-F3F9-5C2E33B31615}"/>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pic>
        <p:nvPicPr>
          <p:cNvPr id="4" name="Picture 3">
            <a:extLst>
              <a:ext uri="{FF2B5EF4-FFF2-40B4-BE49-F238E27FC236}">
                <a16:creationId xmlns:a16="http://schemas.microsoft.com/office/drawing/2014/main" id="{5A26A80E-A1B5-97D9-D047-2542C2E38C77}"/>
              </a:ext>
            </a:extLst>
          </p:cNvPr>
          <p:cNvPicPr>
            <a:picLocks noChangeAspect="1"/>
          </p:cNvPicPr>
          <p:nvPr/>
        </p:nvPicPr>
        <p:blipFill>
          <a:blip r:embed="rId3"/>
          <a:srcRect r="25972"/>
          <a:stretch/>
        </p:blipFill>
        <p:spPr>
          <a:xfrm>
            <a:off x="8763000" y="1600201"/>
            <a:ext cx="2822523" cy="4517572"/>
          </a:xfrm>
          <a:prstGeom prst="rect">
            <a:avLst/>
          </a:prstGeom>
        </p:spPr>
      </p:pic>
    </p:spTree>
    <p:extLst>
      <p:ext uri="{BB962C8B-B14F-4D97-AF65-F5344CB8AC3E}">
        <p14:creationId xmlns:p14="http://schemas.microsoft.com/office/powerpoint/2010/main" val="4234383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OPSEC</a:t>
            </a:r>
            <a:br>
              <a:rPr lang="en-US" altLang="en-US" b="1" dirty="0"/>
            </a:br>
            <a:r>
              <a:rPr lang="en-US" altLang="en-US" sz="1600" dirty="0"/>
              <a:t>Operations Security</a:t>
            </a:r>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sz="half" idx="1"/>
          </p:nvPr>
        </p:nvSpPr>
        <p:spPr bwMode="auto">
          <a:xfrm>
            <a:off x="599017" y="1600201"/>
            <a:ext cx="7369173" cy="4525963"/>
          </a:xfrm>
          <a:noFill/>
        </p:spPr>
        <p:txBody>
          <a:bodyPr vert="horz" wrap="square" lIns="91440" tIns="45720" rIns="91440" bIns="45720" numCol="1" anchor="t" anchorCtr="0" compatLnSpc="1">
            <a:prstTxWarp prst="textNoShape">
              <a:avLst/>
            </a:prstTxWarp>
          </a:bodyPr>
          <a:lstStyle/>
          <a:p>
            <a:pPr algn="l"/>
            <a:r>
              <a:rPr lang="en-US" sz="2000" dirty="0"/>
              <a:t>Exact # of troops, Exact times of departure, radio frequencies, which vehicles are mission ready, what route a unit will take…</a:t>
            </a:r>
          </a:p>
          <a:p>
            <a:r>
              <a:rPr lang="en-US" sz="2000" dirty="0"/>
              <a:t>Adhere to SAPP (Security, Accuracy, Propriety and Policy)</a:t>
            </a:r>
          </a:p>
          <a:p>
            <a:r>
              <a:rPr lang="en-US" sz="2000" dirty="0"/>
              <a:t>All DoD employees must practice </a:t>
            </a:r>
            <a:r>
              <a:rPr lang="en-US" sz="2000" b="1" dirty="0"/>
              <a:t>security at the source</a:t>
            </a:r>
          </a:p>
          <a:p>
            <a:r>
              <a:rPr lang="en-US" sz="2000" dirty="0"/>
              <a:t>All personnel must be aware of OPSEC and be responsible for safeguarding sensitive information</a:t>
            </a:r>
          </a:p>
          <a:p>
            <a:r>
              <a:rPr lang="en-US" sz="2000" b="1" dirty="0"/>
              <a:t>OPSEC applies to: </a:t>
            </a:r>
          </a:p>
          <a:p>
            <a:pPr lvl="1"/>
            <a:r>
              <a:rPr lang="en-US" sz="1600" dirty="0"/>
              <a:t>media interviews </a:t>
            </a:r>
          </a:p>
          <a:p>
            <a:pPr lvl="1"/>
            <a:r>
              <a:rPr lang="en-US" sz="1600" dirty="0"/>
              <a:t>sharing information/imagery with family and friends, including email and social media platforms</a:t>
            </a:r>
          </a:p>
          <a:p>
            <a:r>
              <a:rPr lang="en-US" sz="2000" dirty="0"/>
              <a:t>Prevent unauthorized disclosure of information that could degrade operational effectiveness</a:t>
            </a:r>
          </a:p>
          <a:p>
            <a:endParaRPr lang="en-US" sz="2000" dirty="0"/>
          </a:p>
          <a:p>
            <a:endParaRPr lang="en-US" sz="2000" dirty="0"/>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3" descr="OPSEC image1.jpg">
            <a:extLst>
              <a:ext uri="{FF2B5EF4-FFF2-40B4-BE49-F238E27FC236}">
                <a16:creationId xmlns:a16="http://schemas.microsoft.com/office/drawing/2014/main" id="{3A91D33A-B4E3-8104-F4BC-EA4030F581BF}"/>
              </a:ext>
            </a:extLst>
          </p:cNvPr>
          <p:cNvPicPr>
            <a:picLocks noChangeAspect="1"/>
          </p:cNvPicPr>
          <p:nvPr/>
        </p:nvPicPr>
        <p:blipFill>
          <a:blip r:embed="rId3"/>
          <a:stretch>
            <a:fillRect/>
          </a:stretch>
        </p:blipFill>
        <p:spPr>
          <a:xfrm>
            <a:off x="8188095" y="1600200"/>
            <a:ext cx="3391961" cy="2269380"/>
          </a:xfrm>
          <a:prstGeom prst="rect">
            <a:avLst/>
          </a:prstGeom>
        </p:spPr>
      </p:pic>
      <p:sp>
        <p:nvSpPr>
          <p:cNvPr id="9" name="TextBox 8">
            <a:extLst>
              <a:ext uri="{FF2B5EF4-FFF2-40B4-BE49-F238E27FC236}">
                <a16:creationId xmlns:a16="http://schemas.microsoft.com/office/drawing/2014/main" id="{AFBAC2E1-413A-AEC1-2172-9DD28DC3F95F}"/>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a:t>
            </a:r>
          </a:p>
        </p:txBody>
      </p:sp>
      <p:sp>
        <p:nvSpPr>
          <p:cNvPr id="5" name="TextBox 4">
            <a:extLst>
              <a:ext uri="{FF2B5EF4-FFF2-40B4-BE49-F238E27FC236}">
                <a16:creationId xmlns:a16="http://schemas.microsoft.com/office/drawing/2014/main" id="{5753EDE8-CDEF-E075-6F42-C063AEE7C842}"/>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16263379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sz="4400" b="1" dirty="0"/>
              <a:t>Practical Exercise </a:t>
            </a:r>
            <a:r>
              <a:rPr lang="haw-US" altLang="en-US" b="1" dirty="0"/>
              <a:t>– </a:t>
            </a:r>
            <a:r>
              <a:rPr lang="en-US" altLang="en-US" b="1" dirty="0"/>
              <a:t>Extended </a:t>
            </a:r>
            <a:r>
              <a:rPr lang="haw-US" altLang="en-US" b="1" dirty="0"/>
              <a:t>Caption</a:t>
            </a:r>
            <a:endParaRPr lang="en-US" sz="4400" dirty="0"/>
          </a:p>
        </p:txBody>
      </p:sp>
      <p:sp>
        <p:nvSpPr>
          <p:cNvPr id="5" name="Text Placeholder 4">
            <a:extLst>
              <a:ext uri="{FF2B5EF4-FFF2-40B4-BE49-F238E27FC236}">
                <a16:creationId xmlns:a16="http://schemas.microsoft.com/office/drawing/2014/main" id="{32A03C5B-28CF-E626-364B-EEFD1CF67AF2}"/>
              </a:ext>
            </a:extLst>
          </p:cNvPr>
          <p:cNvSpPr>
            <a:spLocks noGrp="1"/>
          </p:cNvSpPr>
          <p:nvPr>
            <p:ph sz="half" idx="1"/>
          </p:nvPr>
        </p:nvSpPr>
        <p:spPr>
          <a:xfrm>
            <a:off x="609600" y="1600201"/>
            <a:ext cx="7620000" cy="4525963"/>
          </a:xfrm>
        </p:spPr>
        <p:txBody>
          <a:bodyPr lIns="91440" tIns="45720" rIns="91440" bIns="45720" anchor="t"/>
          <a:lstStyle/>
          <a:p>
            <a:pPr marL="0" indent="0">
              <a:spcBef>
                <a:spcPct val="0"/>
              </a:spcBef>
              <a:buNone/>
            </a:pPr>
            <a:r>
              <a:rPr lang="en-US" sz="2000" dirty="0"/>
              <a:t>For the first time, a Hawai‘i Air National Guard (HIANG) Airman, Capt. My-Randa Quinata, commander of the 109th Electromagnetic Warfare Squadron’s Intelligence Flight, has been selected to receive the prestigious Space Force Association Award. Capt. Quinata earned this distinction among intelligence operations officers from Guard and Reserve units supporting space missions nationwide. She was formally recognized for her exceptional contributions during a ceremony in December 2024, where she received the award in front of peers and leaders, marking a historic moment for both the HIANG and the Space Force community. Photo by Tech. Sgt. John Linzmeier, Hawaii Air National Guard</a:t>
            </a:r>
            <a:endParaRPr lang="en-US" sz="3200"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559F5BC-5710-3F4A-8A25-BD30A258D66E}"/>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79</a:t>
            </a:r>
            <a:endParaRPr lang="en-US" dirty="0"/>
          </a:p>
        </p:txBody>
      </p:sp>
      <p:sp>
        <p:nvSpPr>
          <p:cNvPr id="6" name="TextBox 5">
            <a:extLst>
              <a:ext uri="{FF2B5EF4-FFF2-40B4-BE49-F238E27FC236}">
                <a16:creationId xmlns:a16="http://schemas.microsoft.com/office/drawing/2014/main" id="{C451757F-5965-3F95-F650-9D888A9ED55B}"/>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pic>
        <p:nvPicPr>
          <p:cNvPr id="12" name="Picture 11">
            <a:extLst>
              <a:ext uri="{FF2B5EF4-FFF2-40B4-BE49-F238E27FC236}">
                <a16:creationId xmlns:a16="http://schemas.microsoft.com/office/drawing/2014/main" id="{56B8BA4F-A76B-151A-259E-3719EDB42926}"/>
              </a:ext>
            </a:extLst>
          </p:cNvPr>
          <p:cNvPicPr>
            <a:picLocks noChangeAspect="1"/>
          </p:cNvPicPr>
          <p:nvPr/>
        </p:nvPicPr>
        <p:blipFill>
          <a:blip r:embed="rId3"/>
          <a:srcRect r="25972"/>
          <a:stretch/>
        </p:blipFill>
        <p:spPr>
          <a:xfrm>
            <a:off x="8763000" y="1600201"/>
            <a:ext cx="2822523" cy="4517572"/>
          </a:xfrm>
          <a:prstGeom prst="rect">
            <a:avLst/>
          </a:prstGeom>
        </p:spPr>
      </p:pic>
    </p:spTree>
    <p:extLst>
      <p:ext uri="{BB962C8B-B14F-4D97-AF65-F5344CB8AC3E}">
        <p14:creationId xmlns:p14="http://schemas.microsoft.com/office/powerpoint/2010/main" val="3792303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FD292-D8DA-DAAF-8BCC-3B134AE95856}"/>
              </a:ext>
            </a:extLst>
          </p:cNvPr>
          <p:cNvSpPr>
            <a:spLocks noGrp="1"/>
          </p:cNvSpPr>
          <p:nvPr>
            <p:ph type="title"/>
          </p:nvPr>
        </p:nvSpPr>
        <p:spPr/>
        <p:txBody>
          <a:bodyPr/>
          <a:lstStyle/>
          <a:p>
            <a:r>
              <a:rPr lang="en-US" dirty="0"/>
              <a:t>Captions and AI</a:t>
            </a:r>
          </a:p>
        </p:txBody>
      </p:sp>
      <p:sp>
        <p:nvSpPr>
          <p:cNvPr id="3" name="Content Placeholder 2">
            <a:extLst>
              <a:ext uri="{FF2B5EF4-FFF2-40B4-BE49-F238E27FC236}">
                <a16:creationId xmlns:a16="http://schemas.microsoft.com/office/drawing/2014/main" id="{BF47EBBD-16D5-6AEA-D419-B8E2B31552F8}"/>
              </a:ext>
            </a:extLst>
          </p:cNvPr>
          <p:cNvSpPr>
            <a:spLocks noGrp="1"/>
          </p:cNvSpPr>
          <p:nvPr>
            <p:ph idx="1"/>
          </p:nvPr>
        </p:nvSpPr>
        <p:spPr/>
        <p:txBody>
          <a:bodyPr/>
          <a:lstStyle/>
          <a:p>
            <a:r>
              <a:rPr lang="en-US" dirty="0"/>
              <a:t>AI has improved over the years, still not perfect (not replacing humans)</a:t>
            </a:r>
          </a:p>
          <a:p>
            <a:r>
              <a:rPr lang="en-US" dirty="0"/>
              <a:t>Feed it key details</a:t>
            </a:r>
          </a:p>
          <a:p>
            <a:r>
              <a:rPr lang="en-US" dirty="0"/>
              <a:t>Ask for multiple versions, adjust tone, edit</a:t>
            </a:r>
          </a:p>
          <a:p>
            <a:pPr lvl="1"/>
            <a:r>
              <a:rPr lang="en-US" i="1" dirty="0"/>
              <a:t>It can be obvious when AI is used</a:t>
            </a:r>
          </a:p>
          <a:p>
            <a:r>
              <a:rPr lang="en-US" dirty="0"/>
              <a:t>Double check the facts </a:t>
            </a:r>
          </a:p>
          <a:p>
            <a:r>
              <a:rPr lang="en-US" dirty="0"/>
              <a:t>Good way to get ideas</a:t>
            </a:r>
          </a:p>
          <a:p>
            <a:endParaRPr lang="en-US" dirty="0"/>
          </a:p>
        </p:txBody>
      </p:sp>
      <p:sp>
        <p:nvSpPr>
          <p:cNvPr id="4" name="Rectangle 3">
            <a:extLst>
              <a:ext uri="{FF2B5EF4-FFF2-40B4-BE49-F238E27FC236}">
                <a16:creationId xmlns:a16="http://schemas.microsoft.com/office/drawing/2014/main" id="{A9DAE1F6-0F4C-C399-7D26-2AEAFC166D3C}"/>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F2F1879-8EB2-5F3C-9BB4-DEEC3420050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80</a:t>
            </a:r>
            <a:endParaRPr lang="en-US" dirty="0"/>
          </a:p>
        </p:txBody>
      </p:sp>
      <p:sp>
        <p:nvSpPr>
          <p:cNvPr id="6" name="TextBox 5">
            <a:extLst>
              <a:ext uri="{FF2B5EF4-FFF2-40B4-BE49-F238E27FC236}">
                <a16:creationId xmlns:a16="http://schemas.microsoft.com/office/drawing/2014/main" id="{42D9EB85-6452-7BD1-9C1C-D845B44289B0}"/>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pic>
        <p:nvPicPr>
          <p:cNvPr id="8" name="Picture 7" descr="3D face graphic">
            <a:extLst>
              <a:ext uri="{FF2B5EF4-FFF2-40B4-BE49-F238E27FC236}">
                <a16:creationId xmlns:a16="http://schemas.microsoft.com/office/drawing/2014/main" id="{0692A830-C79E-988E-3D6D-918B0C379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998458" y="3886200"/>
            <a:ext cx="3583942" cy="2239964"/>
          </a:xfrm>
          <a:prstGeom prst="rect">
            <a:avLst/>
          </a:prstGeom>
        </p:spPr>
      </p:pic>
    </p:spTree>
    <p:extLst>
      <p:ext uri="{BB962C8B-B14F-4D97-AF65-F5344CB8AC3E}">
        <p14:creationId xmlns:p14="http://schemas.microsoft.com/office/powerpoint/2010/main" val="40596206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Captions – Review</a:t>
            </a:r>
            <a:endParaRPr lang="en-US" dirty="0"/>
          </a:p>
        </p:txBody>
      </p:sp>
      <p:sp>
        <p:nvSpPr>
          <p:cNvPr id="6" name="Content Placeholder 5">
            <a:extLst>
              <a:ext uri="{FF2B5EF4-FFF2-40B4-BE49-F238E27FC236}">
                <a16:creationId xmlns:a16="http://schemas.microsoft.com/office/drawing/2014/main" id="{AF2F8055-63AD-755A-1550-F9ECB8597F97}"/>
              </a:ext>
            </a:extLst>
          </p:cNvPr>
          <p:cNvSpPr>
            <a:spLocks noGrp="1"/>
          </p:cNvSpPr>
          <p:nvPr>
            <p:ph idx="1"/>
          </p:nvPr>
        </p:nvSpPr>
        <p:spPr/>
        <p:txBody>
          <a:bodyPr lIns="91440" tIns="45720" rIns="91440" bIns="45720" anchor="t"/>
          <a:lstStyle/>
          <a:p>
            <a:pPr marL="457200" indent="-457200">
              <a:spcBef>
                <a:spcPct val="0"/>
              </a:spcBef>
              <a:buFont typeface="Arial,Sans-Serif"/>
            </a:pPr>
            <a:r>
              <a:rPr lang="en-US" sz="2800" dirty="0"/>
              <a:t>Tell the story behind the photograph</a:t>
            </a:r>
            <a:endParaRPr lang="en-US" sz="2800" dirty="0">
              <a:cs typeface="Arial"/>
            </a:endParaRPr>
          </a:p>
          <a:p>
            <a:pPr marL="457200" indent="-457200">
              <a:spcBef>
                <a:spcPct val="0"/>
              </a:spcBef>
              <a:buFont typeface="Arial,Sans-Serif"/>
            </a:pPr>
            <a:r>
              <a:rPr lang="en-US" sz="2800" dirty="0"/>
              <a:t>Allows the photo to be used by higher PA Element</a:t>
            </a:r>
          </a:p>
          <a:p>
            <a:pPr marL="457200" indent="-457200">
              <a:spcBef>
                <a:spcPct val="0"/>
              </a:spcBef>
              <a:buFont typeface="Arial,Sans-Serif"/>
            </a:pPr>
            <a:r>
              <a:rPr lang="en-US" sz="2800" dirty="0"/>
              <a:t>Could be used to support a story or stand alone</a:t>
            </a:r>
            <a:endParaRPr lang="en-US" sz="2800" dirty="0">
              <a:cs typeface="Arial"/>
            </a:endParaRPr>
          </a:p>
          <a:p>
            <a:pPr marL="457200" indent="-457200">
              <a:spcBef>
                <a:spcPct val="0"/>
              </a:spcBef>
              <a:buFont typeface="Arial,Sans-Serif"/>
            </a:pPr>
            <a:r>
              <a:rPr lang="en-US" sz="2800" dirty="0"/>
              <a:t>IDs group shots</a:t>
            </a:r>
            <a:endParaRPr lang="en-US" sz="2800" dirty="0">
              <a:cs typeface="Arial"/>
            </a:endParaRPr>
          </a:p>
          <a:p>
            <a:pPr marL="457200" indent="-457200">
              <a:spcBef>
                <a:spcPct val="0"/>
              </a:spcBef>
              <a:buFont typeface="Arial,Sans-Serif"/>
            </a:pPr>
            <a:r>
              <a:rPr lang="en-US" sz="2800" dirty="0"/>
              <a:t>With a caption, a photo can be used on social media or newsletter.</a:t>
            </a:r>
            <a:endParaRPr lang="en-US" sz="2800" dirty="0">
              <a:cs typeface="Arial"/>
            </a:endParaRPr>
          </a:p>
          <a:p>
            <a:pPr marL="457200" indent="-457200">
              <a:spcBef>
                <a:spcPct val="0"/>
              </a:spcBef>
              <a:buFont typeface="Arial,Sans-Serif"/>
            </a:pPr>
            <a:r>
              <a:rPr lang="en-US" sz="2800" dirty="0"/>
              <a:t>Remember that for every shot you think is good, a caption is needed. </a:t>
            </a:r>
            <a:endParaRPr lang="en-US" sz="2800" dirty="0">
              <a:cs typeface="Arial"/>
            </a:endParaRPr>
          </a:p>
          <a:p>
            <a:pPr marL="457200" indent="-457200">
              <a:spcBef>
                <a:spcPct val="0"/>
              </a:spcBef>
              <a:buFont typeface="Arial,Sans-Serif"/>
            </a:pPr>
            <a:r>
              <a:rPr lang="en-US" sz="2800" dirty="0"/>
              <a:t>Captioned photos help (</a:t>
            </a:r>
            <a:r>
              <a:rPr lang="en-US" sz="2800" dirty="0" err="1"/>
              <a:t>Cdr</a:t>
            </a:r>
            <a:r>
              <a:rPr lang="en-US" sz="2800" dirty="0"/>
              <a:t>, Unit, PA) </a:t>
            </a:r>
            <a:endParaRPr lang="en-US" sz="2800" dirty="0">
              <a:cs typeface="Arial"/>
            </a:endParaRPr>
          </a:p>
          <a:p>
            <a:pPr marL="457200" indent="-457200">
              <a:spcBef>
                <a:spcPct val="0"/>
              </a:spcBef>
              <a:buFont typeface="Arial,Sans-Serif"/>
            </a:pPr>
            <a:r>
              <a:rPr lang="en-US" sz="2800" dirty="0"/>
              <a:t>Don’t forget your byline (“Who are you?”)</a:t>
            </a:r>
            <a:endParaRPr lang="en-US" sz="28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4A02B47-630F-59F8-992C-0B417224B5DA}"/>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81</a:t>
            </a:r>
            <a:endParaRPr lang="en-US" dirty="0"/>
          </a:p>
        </p:txBody>
      </p:sp>
      <p:sp>
        <p:nvSpPr>
          <p:cNvPr id="8" name="TextBox 7">
            <a:extLst>
              <a:ext uri="{FF2B5EF4-FFF2-40B4-BE49-F238E27FC236}">
                <a16:creationId xmlns:a16="http://schemas.microsoft.com/office/drawing/2014/main" id="{0CBB54B9-B0AF-5D37-349C-B521F6C15A3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4828834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D55D03-3EFE-0645-9CFE-4B656F84DF42}"/>
              </a:ext>
            </a:extLst>
          </p:cNvPr>
          <p:cNvSpPr/>
          <p:nvPr/>
        </p:nvSpPr>
        <p:spPr>
          <a:xfrm>
            <a:off x="0" y="0"/>
            <a:ext cx="12192000" cy="687081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1" name="Title 1">
            <a:extLst>
              <a:ext uri="{FF2B5EF4-FFF2-40B4-BE49-F238E27FC236}">
                <a16:creationId xmlns:a16="http://schemas.microsoft.com/office/drawing/2014/main" id="{13490966-5551-5A41-924F-E274C5FAF86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9600" b="1" dirty="0">
                <a:solidFill>
                  <a:schemeClr val="bg1"/>
                </a:solidFill>
              </a:rPr>
              <a:t>Break!</a:t>
            </a:r>
          </a:p>
        </p:txBody>
      </p:sp>
      <p:sp>
        <p:nvSpPr>
          <p:cNvPr id="3" name="TextBox 2">
            <a:extLst>
              <a:ext uri="{FF2B5EF4-FFF2-40B4-BE49-F238E27FC236}">
                <a16:creationId xmlns:a16="http://schemas.microsoft.com/office/drawing/2014/main" id="{E703BA0C-846E-AD61-085A-962F80CABF21}"/>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82</a:t>
            </a:r>
          </a:p>
        </p:txBody>
      </p:sp>
    </p:spTree>
    <p:extLst>
      <p:ext uri="{BB962C8B-B14F-4D97-AF65-F5344CB8AC3E}">
        <p14:creationId xmlns:p14="http://schemas.microsoft.com/office/powerpoint/2010/main" val="16423793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05E47ECF-CFE7-76AC-D24C-DC7A4613F0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0" y="-2190749"/>
            <a:ext cx="12188820" cy="8460089"/>
          </a:xfrm>
          <a:prstGeom prst="rect">
            <a:avLst/>
          </a:prstGeom>
        </p:spPr>
      </p:pic>
      <p:sp>
        <p:nvSpPr>
          <p:cNvPr id="5" name="Rectangle 4">
            <a:extLst>
              <a:ext uri="{FF2B5EF4-FFF2-40B4-BE49-F238E27FC236}">
                <a16:creationId xmlns:a16="http://schemas.microsoft.com/office/drawing/2014/main" id="{25BF845B-27CA-EF88-2C8F-A8F72B5687C3}"/>
              </a:ext>
            </a:extLst>
          </p:cNvPr>
          <p:cNvSpPr/>
          <p:nvPr/>
        </p:nvSpPr>
        <p:spPr>
          <a:xfrm>
            <a:off x="3672" y="4125988"/>
            <a:ext cx="12190386" cy="2729229"/>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96F7BC9-2938-9B92-9C05-4C3D891ADD04}"/>
              </a:ext>
            </a:extLst>
          </p:cNvPr>
          <p:cNvSpPr txBox="1">
            <a:spLocks/>
          </p:cNvSpPr>
          <p:nvPr/>
        </p:nvSpPr>
        <p:spPr bwMode="auto">
          <a:xfrm>
            <a:off x="615845" y="4403854"/>
            <a:ext cx="10972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kern="0" dirty="0">
                <a:effectLst>
                  <a:glow rad="228600">
                    <a:schemeClr val="accent3">
                      <a:satMod val="175000"/>
                      <a:alpha val="40000"/>
                    </a:schemeClr>
                  </a:glow>
                </a:effectLst>
              </a:rPr>
              <a:t>Get Published</a:t>
            </a:r>
            <a:endParaRPr lang="en-US" altLang="en-US" kern="0" dirty="0">
              <a:effectLst>
                <a:glow rad="228600">
                  <a:srgbClr val="FFFFFF">
                    <a:satMod val="175000"/>
                    <a:alpha val="40000"/>
                  </a:srgbClr>
                </a:glow>
              </a:effectLst>
              <a:cs typeface="Arial"/>
            </a:endParaRPr>
          </a:p>
        </p:txBody>
      </p:sp>
      <p:sp>
        <p:nvSpPr>
          <p:cNvPr id="13" name="TextBox 12">
            <a:extLst>
              <a:ext uri="{FF2B5EF4-FFF2-40B4-BE49-F238E27FC236}">
                <a16:creationId xmlns:a16="http://schemas.microsoft.com/office/drawing/2014/main" id="{E6641CC2-2725-74AD-0E15-FCA873340F4E}"/>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
        <p:nvSpPr>
          <p:cNvPr id="3" name="TextBox 2">
            <a:extLst>
              <a:ext uri="{FF2B5EF4-FFF2-40B4-BE49-F238E27FC236}">
                <a16:creationId xmlns:a16="http://schemas.microsoft.com/office/drawing/2014/main" id="{F56F2B67-5374-80A3-9F6E-26D49E0E41EC}"/>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83</a:t>
            </a:r>
            <a:endParaRPr lang="en-US" dirty="0"/>
          </a:p>
        </p:txBody>
      </p:sp>
    </p:spTree>
    <p:extLst>
      <p:ext uri="{BB962C8B-B14F-4D97-AF65-F5344CB8AC3E}">
        <p14:creationId xmlns:p14="http://schemas.microsoft.com/office/powerpoint/2010/main" val="33903683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Approved &amp; Published</a:t>
            </a:r>
            <a:endParaRPr lang="en-US" dirty="0"/>
          </a:p>
        </p:txBody>
      </p:sp>
      <p:sp>
        <p:nvSpPr>
          <p:cNvPr id="6" name="Content Placeholder 5">
            <a:extLst>
              <a:ext uri="{FF2B5EF4-FFF2-40B4-BE49-F238E27FC236}">
                <a16:creationId xmlns:a16="http://schemas.microsoft.com/office/drawing/2014/main" id="{31D03EDF-54C8-DE1A-F8CE-CE67AFB2DC28}"/>
              </a:ext>
            </a:extLst>
          </p:cNvPr>
          <p:cNvSpPr>
            <a:spLocks noGrp="1"/>
          </p:cNvSpPr>
          <p:nvPr>
            <p:ph idx="1"/>
          </p:nvPr>
        </p:nvSpPr>
        <p:spPr/>
        <p:txBody>
          <a:bodyPr lIns="91440" tIns="45720" rIns="91440" bIns="45720" anchor="t"/>
          <a:lstStyle/>
          <a:p>
            <a:pPr marL="0" indent="0">
              <a:spcBef>
                <a:spcPct val="0"/>
              </a:spcBef>
              <a:buNone/>
            </a:pPr>
            <a:r>
              <a:rPr lang="en-US" sz="2800" dirty="0"/>
              <a:t>The job is not done until your photos and captions are sent to higher PA elements </a:t>
            </a:r>
          </a:p>
          <a:p>
            <a:pPr>
              <a:spcBef>
                <a:spcPct val="0"/>
              </a:spcBef>
              <a:buFont typeface="Arial,Sans-Serif"/>
            </a:pPr>
            <a:endParaRPr lang="en-US" sz="2800" dirty="0"/>
          </a:p>
          <a:p>
            <a:pPr marL="0" indent="0">
              <a:spcBef>
                <a:spcPct val="0"/>
              </a:spcBef>
              <a:buNone/>
            </a:pPr>
            <a:r>
              <a:rPr lang="en-US" sz="2800" dirty="0"/>
              <a:t>Consider who has the Release Authority</a:t>
            </a:r>
          </a:p>
          <a:p>
            <a:pPr marL="457200" indent="-457200">
              <a:spcBef>
                <a:spcPct val="0"/>
              </a:spcBef>
              <a:buFont typeface="Arial"/>
              <a:buChar char="•"/>
            </a:pPr>
            <a:r>
              <a:rPr lang="en-US" sz="2800" dirty="0"/>
              <a:t>AT or exercise: higher PA element</a:t>
            </a:r>
            <a:endParaRPr lang="en-US" sz="2800" dirty="0">
              <a:cs typeface="Arial"/>
            </a:endParaRPr>
          </a:p>
          <a:p>
            <a:pPr marL="457200" indent="-457200">
              <a:spcBef>
                <a:spcPct val="0"/>
              </a:spcBef>
              <a:buFont typeface="Arial"/>
              <a:buChar char="•"/>
            </a:pPr>
            <a:r>
              <a:rPr lang="en-US" sz="2800" dirty="0"/>
              <a:t>Deployment: </a:t>
            </a:r>
            <a:r>
              <a:rPr lang="en-US" sz="2800" dirty="0" err="1"/>
              <a:t>Bde</a:t>
            </a:r>
            <a:r>
              <a:rPr lang="en-US" sz="2800" dirty="0"/>
              <a:t> PAO, then DIV or higher</a:t>
            </a:r>
            <a:br>
              <a:rPr lang="en-US" sz="2800" dirty="0">
                <a:ea typeface="+mn-lt"/>
                <a:cs typeface="+mn-lt"/>
              </a:rPr>
            </a:br>
            <a:endParaRPr lang="en-US" sz="28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4647440-3409-2288-AFE1-AD5B7D471DBA}"/>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84</a:t>
            </a:r>
          </a:p>
        </p:txBody>
      </p:sp>
      <p:sp>
        <p:nvSpPr>
          <p:cNvPr id="8" name="TextBox 7">
            <a:extLst>
              <a:ext uri="{FF2B5EF4-FFF2-40B4-BE49-F238E27FC236}">
                <a16:creationId xmlns:a16="http://schemas.microsoft.com/office/drawing/2014/main" id="{7B4BE047-387D-4F3E-E433-390E2EC228F0}"/>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42822283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69A5F-12AE-BB23-CD95-FFDCC23A35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4C07B7-C9D4-7BB2-0A2B-C77D7B4357DA}"/>
              </a:ext>
            </a:extLst>
          </p:cNvPr>
          <p:cNvSpPr>
            <a:spLocks noGrp="1"/>
          </p:cNvSpPr>
          <p:nvPr>
            <p:ph type="title"/>
          </p:nvPr>
        </p:nvSpPr>
        <p:spPr/>
        <p:txBody>
          <a:bodyPr/>
          <a:lstStyle/>
          <a:p>
            <a:r>
              <a:rPr lang="en-US" altLang="en-US" b="1" dirty="0"/>
              <a:t>Approved &amp; Published</a:t>
            </a:r>
            <a:endParaRPr lang="en-US" dirty="0"/>
          </a:p>
        </p:txBody>
      </p:sp>
      <p:sp>
        <p:nvSpPr>
          <p:cNvPr id="3" name="Content Placeholder 2">
            <a:extLst>
              <a:ext uri="{FF2B5EF4-FFF2-40B4-BE49-F238E27FC236}">
                <a16:creationId xmlns:a16="http://schemas.microsoft.com/office/drawing/2014/main" id="{E80BE0F3-535F-E867-6D97-5C617160C753}"/>
              </a:ext>
            </a:extLst>
          </p:cNvPr>
          <p:cNvSpPr>
            <a:spLocks noGrp="1"/>
          </p:cNvSpPr>
          <p:nvPr>
            <p:ph sz="half" idx="1"/>
          </p:nvPr>
        </p:nvSpPr>
        <p:spPr>
          <a:ln>
            <a:noFill/>
          </a:ln>
        </p:spPr>
        <p:txBody>
          <a:bodyPr lIns="91440" tIns="45720" rIns="91440" bIns="45720" anchor="t"/>
          <a:lstStyle/>
          <a:p>
            <a:pPr marL="0" indent="0">
              <a:spcBef>
                <a:spcPct val="0"/>
              </a:spcBef>
              <a:buNone/>
            </a:pPr>
            <a:r>
              <a:rPr lang="en-US" sz="2800" dirty="0"/>
              <a:t>What is Level 2 vs Level 3?</a:t>
            </a:r>
          </a:p>
        </p:txBody>
      </p:sp>
      <p:sp>
        <p:nvSpPr>
          <p:cNvPr id="5" name="Content Placeholder 4">
            <a:extLst>
              <a:ext uri="{FF2B5EF4-FFF2-40B4-BE49-F238E27FC236}">
                <a16:creationId xmlns:a16="http://schemas.microsoft.com/office/drawing/2014/main" id="{DCC184A7-30F9-4966-2588-0F8982D429D2}"/>
              </a:ext>
            </a:extLst>
          </p:cNvPr>
          <p:cNvSpPr>
            <a:spLocks noGrp="1"/>
          </p:cNvSpPr>
          <p:nvPr>
            <p:ph sz="half" idx="2"/>
          </p:nvPr>
        </p:nvSpPr>
        <p:spPr/>
        <p:txBody>
          <a:bodyPr/>
          <a:lstStyle/>
          <a:p>
            <a:pPr marL="0" indent="0">
              <a:spcBef>
                <a:spcPct val="0"/>
              </a:spcBef>
              <a:buNone/>
            </a:pPr>
            <a:r>
              <a:rPr lang="en-US" sz="2800" dirty="0"/>
              <a:t>Submit 3-5 of your best photos with captions (at least two sentences) to State PAO at least once a quarter (HIRANG Website)</a:t>
            </a:r>
            <a:endParaRPr lang="en-US" sz="2800" dirty="0">
              <a:cs typeface="Arial"/>
            </a:endParaRPr>
          </a:p>
          <a:p>
            <a:pPr marL="457200" indent="-457200">
              <a:spcBef>
                <a:spcPct val="0"/>
              </a:spcBef>
              <a:buFont typeface="Arial,Sans-Serif"/>
            </a:pPr>
            <a:endParaRPr lang="en-US" sz="2800" dirty="0"/>
          </a:p>
          <a:p>
            <a:pPr marL="0" indent="0">
              <a:spcBef>
                <a:spcPct val="0"/>
              </a:spcBef>
              <a:buNone/>
            </a:pPr>
            <a:r>
              <a:rPr lang="en-US" sz="2800" dirty="0"/>
              <a:t>PAO can help get your photos to L4</a:t>
            </a:r>
            <a:endParaRPr lang="en-US" sz="2800" dirty="0">
              <a:cs typeface="Arial"/>
            </a:endParaRPr>
          </a:p>
        </p:txBody>
      </p:sp>
      <p:sp>
        <p:nvSpPr>
          <p:cNvPr id="7" name="Rectangle 6">
            <a:extLst>
              <a:ext uri="{FF2B5EF4-FFF2-40B4-BE49-F238E27FC236}">
                <a16:creationId xmlns:a16="http://schemas.microsoft.com/office/drawing/2014/main" id="{23E081A8-0DCE-7A33-A173-6496B7F5D15C}"/>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B8FDB64-C78C-0E2E-097A-C053CD4A3D2D}"/>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85</a:t>
            </a:r>
            <a:endParaRPr lang="en-US" dirty="0"/>
          </a:p>
        </p:txBody>
      </p:sp>
      <p:sp>
        <p:nvSpPr>
          <p:cNvPr id="6" name="TextBox 5">
            <a:extLst>
              <a:ext uri="{FF2B5EF4-FFF2-40B4-BE49-F238E27FC236}">
                <a16:creationId xmlns:a16="http://schemas.microsoft.com/office/drawing/2014/main" id="{F9264CC8-C849-A31D-BD6E-958E8FCCF502}"/>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graphicFrame>
        <p:nvGraphicFramePr>
          <p:cNvPr id="4" name="Table 3">
            <a:extLst>
              <a:ext uri="{FF2B5EF4-FFF2-40B4-BE49-F238E27FC236}">
                <a16:creationId xmlns:a16="http://schemas.microsoft.com/office/drawing/2014/main" id="{7293C114-D753-11C0-EE36-6B57326D0411}"/>
              </a:ext>
            </a:extLst>
          </p:cNvPr>
          <p:cNvGraphicFramePr>
            <a:graphicFrameLocks noGrp="1"/>
          </p:cNvGraphicFramePr>
          <p:nvPr>
            <p:extLst>
              <p:ext uri="{D42A27DB-BD31-4B8C-83A1-F6EECF244321}">
                <p14:modId xmlns:p14="http://schemas.microsoft.com/office/powerpoint/2010/main" val="1343525263"/>
              </p:ext>
            </p:extLst>
          </p:nvPr>
        </p:nvGraphicFramePr>
        <p:xfrm>
          <a:off x="609600" y="3102338"/>
          <a:ext cx="5410200" cy="3023826"/>
        </p:xfrm>
        <a:graphic>
          <a:graphicData uri="http://schemas.openxmlformats.org/drawingml/2006/table">
            <a:tbl>
              <a:tblPr firstRow="1" firstCol="1" bandRow="1">
                <a:tableStyleId>{5C22544A-7EE6-4342-B048-85BDC9FD1C3A}</a:tableStyleId>
              </a:tblPr>
              <a:tblGrid>
                <a:gridCol w="899727">
                  <a:extLst>
                    <a:ext uri="{9D8B030D-6E8A-4147-A177-3AD203B41FA5}">
                      <a16:colId xmlns:a16="http://schemas.microsoft.com/office/drawing/2014/main" val="3466766461"/>
                    </a:ext>
                  </a:extLst>
                </a:gridCol>
                <a:gridCol w="4510473">
                  <a:extLst>
                    <a:ext uri="{9D8B030D-6E8A-4147-A177-3AD203B41FA5}">
                      <a16:colId xmlns:a16="http://schemas.microsoft.com/office/drawing/2014/main" val="2012289808"/>
                    </a:ext>
                  </a:extLst>
                </a:gridCol>
              </a:tblGrid>
              <a:tr h="341586">
                <a:tc gridSpan="2">
                  <a:txBody>
                    <a:bodyPr/>
                    <a:lstStyle/>
                    <a:p>
                      <a:pPr marL="0" marR="0">
                        <a:spcBef>
                          <a:spcPts val="0"/>
                        </a:spcBef>
                        <a:spcAft>
                          <a:spcPts val="0"/>
                        </a:spcAft>
                      </a:pPr>
                      <a:r>
                        <a:rPr lang="en-US" sz="1600" b="1" kern="100" dirty="0">
                          <a:solidFill>
                            <a:schemeClr val="tx1"/>
                          </a:solidFill>
                          <a:effectLst/>
                          <a:latin typeface="Arial"/>
                          <a:ea typeface="Calibri"/>
                          <a:cs typeface="Times New Roman"/>
                        </a:rPr>
                        <a:t>Levels of Public Affairs</a:t>
                      </a:r>
                      <a:endParaRPr lang="en-US" sz="1600" kern="100" dirty="0">
                        <a:solidFill>
                          <a:schemeClr val="tx1"/>
                        </a:solidFill>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858101674"/>
                  </a:ext>
                </a:extLst>
              </a:tr>
              <a:tr h="0">
                <a:tc>
                  <a:txBody>
                    <a:bodyPr/>
                    <a:lstStyle/>
                    <a:p>
                      <a:pPr marL="0" marR="0">
                        <a:spcBef>
                          <a:spcPts val="0"/>
                        </a:spcBef>
                        <a:spcAft>
                          <a:spcPts val="0"/>
                        </a:spcAft>
                      </a:pPr>
                      <a:r>
                        <a:rPr lang="en-US" sz="1600" kern="100" dirty="0">
                          <a:solidFill>
                            <a:schemeClr val="tx1"/>
                          </a:solidFill>
                          <a:effectLst/>
                          <a:latin typeface="Arial"/>
                          <a:ea typeface="Calibri"/>
                          <a:cs typeface="Times New Roman"/>
                        </a:rPr>
                        <a:t>Level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600" kern="100" dirty="0">
                          <a:solidFill>
                            <a:schemeClr val="tx1"/>
                          </a:solidFill>
                          <a:effectLst/>
                          <a:latin typeface="Arial"/>
                          <a:ea typeface="Calibri"/>
                          <a:cs typeface="Times New Roman"/>
                        </a:rPr>
                        <a:t>Unit level</a:t>
                      </a:r>
                    </a:p>
                    <a:p>
                      <a:pPr marL="0" marR="0">
                        <a:spcBef>
                          <a:spcPts val="0"/>
                        </a:spcBef>
                        <a:spcAft>
                          <a:spcPts val="0"/>
                        </a:spcAft>
                      </a:pPr>
                      <a:r>
                        <a:rPr lang="en-US" sz="1600" kern="100" dirty="0">
                          <a:solidFill>
                            <a:schemeClr val="tx1"/>
                          </a:solidFill>
                          <a:effectLst/>
                          <a:latin typeface="Arial"/>
                          <a:ea typeface="Calibri"/>
                          <a:cs typeface="Times New Roman"/>
                        </a:rPr>
                        <a:t>Example: unit newsletter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65888"/>
                  </a:ext>
                </a:extLst>
              </a:tr>
              <a:tr h="0">
                <a:tc>
                  <a:txBody>
                    <a:bodyPr/>
                    <a:lstStyle/>
                    <a:p>
                      <a:pPr marL="0" marR="0">
                        <a:spcBef>
                          <a:spcPts val="0"/>
                        </a:spcBef>
                        <a:spcAft>
                          <a:spcPts val="0"/>
                        </a:spcAft>
                      </a:pPr>
                      <a:r>
                        <a:rPr lang="en-US" sz="1600" kern="100" dirty="0">
                          <a:solidFill>
                            <a:schemeClr val="tx1"/>
                          </a:solidFill>
                          <a:effectLst/>
                          <a:latin typeface="Arial"/>
                          <a:ea typeface="Calibri"/>
                          <a:cs typeface="Times New Roman"/>
                        </a:rPr>
                        <a:t>Level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600" kern="100" dirty="0">
                          <a:solidFill>
                            <a:schemeClr val="tx1"/>
                          </a:solidFill>
                          <a:effectLst/>
                          <a:latin typeface="Arial"/>
                          <a:ea typeface="Calibri"/>
                          <a:cs typeface="Times New Roman"/>
                        </a:rPr>
                        <a:t>MSC’s</a:t>
                      </a:r>
                    </a:p>
                    <a:p>
                      <a:pPr marL="0" marR="0">
                        <a:spcBef>
                          <a:spcPts val="0"/>
                        </a:spcBef>
                        <a:spcAft>
                          <a:spcPts val="0"/>
                        </a:spcAft>
                      </a:pPr>
                      <a:r>
                        <a:rPr lang="en-US" sz="1600" kern="100" dirty="0">
                          <a:solidFill>
                            <a:schemeClr val="tx1"/>
                          </a:solidFill>
                          <a:effectLst/>
                          <a:latin typeface="Arial"/>
                          <a:ea typeface="Calibri"/>
                          <a:cs typeface="Times New Roman"/>
                        </a:rPr>
                        <a:t>Example: </a:t>
                      </a:r>
                      <a:r>
                        <a:rPr lang="en-US" sz="1600" kern="100" dirty="0">
                          <a:solidFill>
                            <a:schemeClr val="tx1"/>
                          </a:solidFill>
                          <a:effectLst/>
                          <a:latin typeface="+mn-lt"/>
                          <a:ea typeface="Calibri"/>
                          <a:cs typeface="Times New Roman"/>
                        </a:rPr>
                        <a:t>HIARNG, HIANG, Recruiting, 29th IBCT, 103rd TC, 298th MFTR, social media</a:t>
                      </a:r>
                      <a:endParaRPr lang="en-US" sz="1600" kern="100" dirty="0">
                        <a:solidFill>
                          <a:schemeClr val="tx1"/>
                        </a:solidFill>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7169133"/>
                  </a:ext>
                </a:extLst>
              </a:tr>
              <a:tr h="0">
                <a:tc>
                  <a:txBody>
                    <a:bodyPr/>
                    <a:lstStyle/>
                    <a:p>
                      <a:pPr marL="0" marR="0">
                        <a:spcBef>
                          <a:spcPts val="0"/>
                        </a:spcBef>
                        <a:spcAft>
                          <a:spcPts val="0"/>
                        </a:spcAft>
                      </a:pPr>
                      <a:r>
                        <a:rPr lang="en-US" sz="1600" kern="100" dirty="0">
                          <a:solidFill>
                            <a:schemeClr val="tx1"/>
                          </a:solidFill>
                          <a:effectLst/>
                          <a:latin typeface="Arial"/>
                          <a:ea typeface="Calibri"/>
                          <a:cs typeface="Times New Roman"/>
                        </a:rPr>
                        <a:t>Level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600" kern="100" dirty="0">
                          <a:solidFill>
                            <a:schemeClr val="tx1"/>
                          </a:solidFill>
                          <a:effectLst/>
                          <a:latin typeface="+mn-lt"/>
                          <a:ea typeface="Calibri"/>
                          <a:cs typeface="Times New Roman"/>
                        </a:rPr>
                        <a:t>Example: TAG, DAG, CSEL social media, HIDOD PowerPoints, </a:t>
                      </a:r>
                      <a:r>
                        <a:rPr lang="en-US" sz="1600" kern="100" dirty="0" err="1">
                          <a:solidFill>
                            <a:schemeClr val="tx1"/>
                          </a:solidFill>
                          <a:effectLst/>
                          <a:latin typeface="+mn-lt"/>
                          <a:ea typeface="Calibri"/>
                          <a:cs typeface="Times New Roman"/>
                        </a:rPr>
                        <a:t>Pupupukahi</a:t>
                      </a:r>
                      <a:r>
                        <a:rPr lang="en-US" sz="1600" kern="100" dirty="0">
                          <a:solidFill>
                            <a:schemeClr val="tx1"/>
                          </a:solidFill>
                          <a:effectLst/>
                          <a:latin typeface="+mn-lt"/>
                          <a:ea typeface="Calibri"/>
                          <a:cs typeface="Times New Roman"/>
                        </a:rPr>
                        <a:t>, DVIDS or media releases </a:t>
                      </a:r>
                      <a:endParaRPr lang="en-US" sz="1600" kern="100" dirty="0">
                        <a:solidFill>
                          <a:schemeClr val="tx1"/>
                        </a:solidFill>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1109444"/>
                  </a:ext>
                </a:extLst>
              </a:tr>
              <a:tr h="0">
                <a:tc>
                  <a:txBody>
                    <a:bodyPr/>
                    <a:lstStyle/>
                    <a:p>
                      <a:pPr marL="0" marR="0">
                        <a:spcBef>
                          <a:spcPts val="0"/>
                        </a:spcBef>
                        <a:spcAft>
                          <a:spcPts val="0"/>
                        </a:spcAft>
                      </a:pPr>
                      <a:r>
                        <a:rPr lang="en-US" sz="1600" kern="100" dirty="0">
                          <a:solidFill>
                            <a:schemeClr val="tx1"/>
                          </a:solidFill>
                          <a:effectLst/>
                          <a:latin typeface="Arial"/>
                          <a:ea typeface="Calibri"/>
                          <a:cs typeface="Times New Roman"/>
                        </a:rPr>
                        <a:t>Level 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600" kern="100" dirty="0">
                          <a:solidFill>
                            <a:schemeClr val="tx1"/>
                          </a:solidFill>
                          <a:effectLst/>
                          <a:latin typeface="+mn-lt"/>
                          <a:ea typeface="Calibri"/>
                          <a:cs typeface="Times New Roman"/>
                        </a:rPr>
                        <a:t>Example: Any media outlet (TV, online, newspaper), DOD, NGB, INDOPACOM, Big Army or Big Air Force, USARPAC </a:t>
                      </a:r>
                      <a:endParaRPr lang="en-US" sz="1600" kern="100" dirty="0">
                        <a:solidFill>
                          <a:schemeClr val="tx1"/>
                        </a:solidFill>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3456214"/>
                  </a:ext>
                </a:extLst>
              </a:tr>
            </a:tbl>
          </a:graphicData>
        </a:graphic>
      </p:graphicFrame>
    </p:spTree>
    <p:extLst>
      <p:ext uri="{BB962C8B-B14F-4D97-AF65-F5344CB8AC3E}">
        <p14:creationId xmlns:p14="http://schemas.microsoft.com/office/powerpoint/2010/main" val="24684864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L3: Your Photo Can Go Anywhere</a:t>
            </a:r>
            <a:endParaRPr lang="en-US" dirty="0"/>
          </a:p>
        </p:txBody>
      </p:sp>
      <p:sp>
        <p:nvSpPr>
          <p:cNvPr id="12" name="Content Placeholder 11">
            <a:extLst>
              <a:ext uri="{FF2B5EF4-FFF2-40B4-BE49-F238E27FC236}">
                <a16:creationId xmlns:a16="http://schemas.microsoft.com/office/drawing/2014/main" id="{4C97086F-AD9B-EF00-1C99-3DAB84402655}"/>
              </a:ext>
            </a:extLst>
          </p:cNvPr>
          <p:cNvSpPr>
            <a:spLocks noGrp="1"/>
          </p:cNvSpPr>
          <p:nvPr>
            <p:ph sz="half" idx="1"/>
          </p:nvPr>
        </p:nvSpPr>
        <p:spPr/>
        <p:txBody>
          <a:bodyPr lIns="91440" tIns="45720" rIns="91440" bIns="45720" anchor="t"/>
          <a:lstStyle/>
          <a:p>
            <a:pPr marL="571500" indent="-571500">
              <a:spcBef>
                <a:spcPct val="0"/>
              </a:spcBef>
              <a:buFont typeface="Arial,Sans-Serif"/>
            </a:pPr>
            <a:r>
              <a:rPr lang="en-US" dirty="0"/>
              <a:t>HIDOD Newsletter</a:t>
            </a:r>
          </a:p>
          <a:p>
            <a:pPr marL="571500" indent="-571500">
              <a:spcBef>
                <a:spcPct val="0"/>
              </a:spcBef>
              <a:buFont typeface="Arial,Sans-Serif"/>
            </a:pPr>
            <a:r>
              <a:rPr lang="en-US" dirty="0"/>
              <a:t>HIDOD Social Media </a:t>
            </a:r>
          </a:p>
          <a:p>
            <a:pPr marL="571500" indent="-571500">
              <a:spcBef>
                <a:spcPct val="0"/>
              </a:spcBef>
              <a:buFont typeface="Arial,Sans-Serif"/>
            </a:pPr>
            <a:r>
              <a:rPr lang="en-US" dirty="0"/>
              <a:t>DVIDS</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7012FAA-AF72-3C44-98B8-F13897769FF0}"/>
              </a:ext>
            </a:extLst>
          </p:cNvPr>
          <p:cNvSpPr/>
          <p:nvPr/>
        </p:nvSpPr>
        <p:spPr>
          <a:xfrm>
            <a:off x="576943" y="1217726"/>
            <a:ext cx="4807050" cy="820674"/>
          </a:xfrm>
          <a:prstGeom prst="rect">
            <a:avLst/>
          </a:prstGeom>
        </p:spPr>
        <p:txBody>
          <a:bodyPr wrap="square" lIns="91440" tIns="45720" rIns="91440" bIns="45720" anchor="t">
            <a:spAutoFit/>
          </a:bodyPr>
          <a:lstStyle/>
          <a:p>
            <a:pPr marL="571500" indent="-571500" eaLnBrk="1" hangingPunct="1">
              <a:lnSpc>
                <a:spcPct val="150000"/>
              </a:lnSpc>
              <a:buFont typeface="Arial" panose="020B0604020202020204" pitchFamily="34" charset="0"/>
              <a:buChar char="•"/>
            </a:pPr>
            <a:endParaRPr lang="en-US" altLang="en-US" sz="3600" dirty="0">
              <a:cs typeface="Arial"/>
            </a:endParaRPr>
          </a:p>
        </p:txBody>
      </p:sp>
      <p:pic>
        <p:nvPicPr>
          <p:cNvPr id="6" name="Content Placeholder 2">
            <a:extLst>
              <a:ext uri="{FF2B5EF4-FFF2-40B4-BE49-F238E27FC236}">
                <a16:creationId xmlns:a16="http://schemas.microsoft.com/office/drawing/2014/main" id="{BD7C4810-45B0-0641-87D4-DFD5C5E838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3479" y="1604471"/>
            <a:ext cx="4498921" cy="45301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2">
            <a:extLst>
              <a:ext uri="{FF2B5EF4-FFF2-40B4-BE49-F238E27FC236}">
                <a16:creationId xmlns:a16="http://schemas.microsoft.com/office/drawing/2014/main" id="{81B13385-CB5D-3E4B-811C-5CFC9EACDF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27499" y="4872973"/>
            <a:ext cx="2021823" cy="12655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22A9AB10-C570-6A4D-9E31-F31FB45D84D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90021" y="5127514"/>
            <a:ext cx="988116" cy="9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0B3ECBB3-54DB-584C-AF88-831B84433DC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53156" y="5116014"/>
            <a:ext cx="953326" cy="101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black x with white background&#10;&#10;Description automatically generated">
            <a:extLst>
              <a:ext uri="{FF2B5EF4-FFF2-40B4-BE49-F238E27FC236}">
                <a16:creationId xmlns:a16="http://schemas.microsoft.com/office/drawing/2014/main" id="{4505B3C4-1BCB-38A9-79C7-F6D2D79377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3814" y="5119446"/>
            <a:ext cx="1009737" cy="1015720"/>
          </a:xfrm>
          <a:prstGeom prst="rect">
            <a:avLst/>
          </a:prstGeom>
        </p:spPr>
      </p:pic>
      <p:sp>
        <p:nvSpPr>
          <p:cNvPr id="8" name="TextBox 7">
            <a:extLst>
              <a:ext uri="{FF2B5EF4-FFF2-40B4-BE49-F238E27FC236}">
                <a16:creationId xmlns:a16="http://schemas.microsoft.com/office/drawing/2014/main" id="{CEF41C19-5006-C6C6-032F-BE7BC3066C5A}"/>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86 </a:t>
            </a:r>
            <a:endParaRPr lang="en-US" dirty="0"/>
          </a:p>
        </p:txBody>
      </p:sp>
      <p:sp>
        <p:nvSpPr>
          <p:cNvPr id="13" name="TextBox 12">
            <a:extLst>
              <a:ext uri="{FF2B5EF4-FFF2-40B4-BE49-F238E27FC236}">
                <a16:creationId xmlns:a16="http://schemas.microsoft.com/office/drawing/2014/main" id="{5C6BEA92-B572-D12F-ABFA-3172723A1E5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3534899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L3: HIDOD </a:t>
            </a:r>
            <a:r>
              <a:rPr lang="en-US" altLang="en-US" b="1" dirty="0" err="1"/>
              <a:t>Pupukahi</a:t>
            </a:r>
            <a:r>
              <a:rPr lang="en-US" altLang="en-US" b="1" dirty="0"/>
              <a:t> Newsletter</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3">
            <a:extLst>
              <a:ext uri="{FF2B5EF4-FFF2-40B4-BE49-F238E27FC236}">
                <a16:creationId xmlns:a16="http://schemas.microsoft.com/office/drawing/2014/main" id="{08166BBB-2DA1-BA4D-8FF6-224C7CF2ED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6347" y="1414990"/>
            <a:ext cx="3447815" cy="471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a:extLst>
              <a:ext uri="{FF2B5EF4-FFF2-40B4-BE49-F238E27FC236}">
                <a16:creationId xmlns:a16="http://schemas.microsoft.com/office/drawing/2014/main" id="{1262A36E-BE74-2C43-A618-427E90324B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2395" y="1409699"/>
            <a:ext cx="3458396" cy="472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1262D31-3B01-642F-6C93-D5C716D07C0D}"/>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87</a:t>
            </a:r>
            <a:endParaRPr lang="en-US" dirty="0"/>
          </a:p>
        </p:txBody>
      </p:sp>
      <p:sp>
        <p:nvSpPr>
          <p:cNvPr id="6" name="TextBox 5">
            <a:extLst>
              <a:ext uri="{FF2B5EF4-FFF2-40B4-BE49-F238E27FC236}">
                <a16:creationId xmlns:a16="http://schemas.microsoft.com/office/drawing/2014/main" id="{24D3856D-381D-BBC3-33C2-D0859D7BBBB2}"/>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762280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L3: Social Media – Approved Accounts</a:t>
            </a:r>
            <a:endParaRPr lang="en-US" dirty="0"/>
          </a:p>
        </p:txBody>
      </p:sp>
      <p:sp>
        <p:nvSpPr>
          <p:cNvPr id="15" name="Text Placeholder 14">
            <a:extLst>
              <a:ext uri="{FF2B5EF4-FFF2-40B4-BE49-F238E27FC236}">
                <a16:creationId xmlns:a16="http://schemas.microsoft.com/office/drawing/2014/main" id="{F8E0F16C-F14F-8D69-437A-D7E39C134AB5}"/>
              </a:ext>
            </a:extLst>
          </p:cNvPr>
          <p:cNvSpPr>
            <a:spLocks noGrp="1"/>
          </p:cNvSpPr>
          <p:nvPr>
            <p:ph type="body" sz="half" idx="1"/>
          </p:nvPr>
        </p:nvSpPr>
        <p:spPr/>
        <p:txBody>
          <a:bodyPr/>
          <a:lstStyle/>
          <a:p>
            <a:pPr marL="342900" marR="0" lvl="0" indent="-342900">
              <a:lnSpc>
                <a:spcPct val="120000"/>
              </a:lnSpc>
              <a:buFont typeface="Symbol" panose="05050102010706020507" pitchFamily="18" charset="2"/>
              <a:buChar char=""/>
            </a:pPr>
            <a:r>
              <a:rPr lang="en-US" sz="1200" dirty="0">
                <a:effectLst/>
                <a:ea typeface="Times New Roman" panose="02020603050405020304" pitchFamily="18" charset="0"/>
                <a:cs typeface="Trebuchet MS" panose="020B0603020202020204" pitchFamily="34" charset="0"/>
              </a:rPr>
              <a:t>Hawaii Army National Guard</a:t>
            </a:r>
            <a:endParaRPr lang="en-US" sz="1200" dirty="0">
              <a:effectLst/>
              <a:ea typeface="Times New Roman" panose="02020603050405020304" pitchFamily="18" charset="0"/>
              <a:cs typeface="Times New Roman" panose="02020603050405020304" pitchFamily="18" charset="0"/>
            </a:endParaRPr>
          </a:p>
          <a:p>
            <a:pPr marL="742950" marR="0" lvl="1" indent="-285750">
              <a:lnSpc>
                <a:spcPct val="120000"/>
              </a:lnSpc>
              <a:buFont typeface="Courier New" panose="02070309020205020404" pitchFamily="49" charset="0"/>
              <a:buChar char="o"/>
            </a:pPr>
            <a:r>
              <a:rPr lang="en-US" sz="1200" u="sng" dirty="0">
                <a:solidFill>
                  <a:srgbClr val="6EAC1C"/>
                </a:solidFill>
                <a:effectLst/>
                <a:ea typeface="Times New Roman" panose="02020603050405020304" pitchFamily="18" charset="0"/>
                <a:cs typeface="Trebuchet MS" panose="020B0603020202020204" pitchFamily="34" charset="0"/>
                <a:hlinkClick r:id="rId3"/>
              </a:rPr>
              <a:t>www.facebook.com/HIARNG</a:t>
            </a:r>
            <a:endParaRPr lang="en-US" sz="1200" dirty="0">
              <a:effectLst/>
              <a:ea typeface="Times New Roman" panose="02020603050405020304" pitchFamily="18" charset="0"/>
              <a:cs typeface="Times New Roman" panose="02020603050405020304" pitchFamily="18" charset="0"/>
            </a:endParaRPr>
          </a:p>
          <a:p>
            <a:pPr marL="742950" marR="0" lvl="1" indent="-285750">
              <a:lnSpc>
                <a:spcPct val="120000"/>
              </a:lnSpc>
              <a:buFont typeface="Courier New" panose="02070309020205020404" pitchFamily="49" charset="0"/>
              <a:buChar char="o"/>
            </a:pPr>
            <a:r>
              <a:rPr lang="en-US" sz="1200" u="sng" dirty="0">
                <a:solidFill>
                  <a:srgbClr val="6EAC1C"/>
                </a:solidFill>
                <a:effectLst/>
                <a:ea typeface="Times New Roman" panose="02020603050405020304" pitchFamily="18" charset="0"/>
                <a:cs typeface="Trebuchet MS" panose="020B0603020202020204" pitchFamily="34" charset="0"/>
                <a:hlinkClick r:id="rId4"/>
              </a:rPr>
              <a:t>www.instagram.com/hawaiiarmynationalguard</a:t>
            </a:r>
            <a:endParaRPr lang="en-US" sz="1200" dirty="0">
              <a:effectLst/>
              <a:ea typeface="Times New Roman" panose="02020603050405020304" pitchFamily="18" charset="0"/>
              <a:cs typeface="Times New Roman" panose="02020603050405020304" pitchFamily="18" charset="0"/>
            </a:endParaRPr>
          </a:p>
          <a:p>
            <a:pPr marL="742950" marR="0" lvl="1" indent="-285750">
              <a:lnSpc>
                <a:spcPct val="120000"/>
              </a:lnSpc>
              <a:buFont typeface="Courier New" panose="02070309020205020404" pitchFamily="49" charset="0"/>
              <a:buChar char="o"/>
            </a:pPr>
            <a:r>
              <a:rPr lang="en-US" sz="1200" u="sng" dirty="0">
                <a:solidFill>
                  <a:srgbClr val="6EAC1C"/>
                </a:solidFill>
                <a:effectLst/>
                <a:ea typeface="Times New Roman" panose="02020603050405020304" pitchFamily="18" charset="0"/>
                <a:cs typeface="Trebuchet MS" panose="020B0603020202020204" pitchFamily="34" charset="0"/>
                <a:hlinkClick r:id="rId5"/>
              </a:rPr>
              <a:t>www.linkedin.com/company/hiarng</a:t>
            </a:r>
            <a:r>
              <a:rPr lang="en-US" sz="1200" dirty="0">
                <a:effectLst/>
                <a:ea typeface="Times New Roman" panose="02020603050405020304" pitchFamily="18" charset="0"/>
                <a:cs typeface="Trebuchet MS" panose="020B0603020202020204" pitchFamily="34" charset="0"/>
              </a:rPr>
              <a:t> </a:t>
            </a:r>
            <a:endParaRPr lang="en-US" sz="1200" dirty="0">
              <a:effectLst/>
              <a:ea typeface="Times New Roman" panose="02020603050405020304" pitchFamily="18" charset="0"/>
              <a:cs typeface="Times New Roman" panose="02020603050405020304" pitchFamily="18" charset="0"/>
            </a:endParaRPr>
          </a:p>
          <a:p>
            <a:pPr marL="342900" marR="0" lvl="0" indent="-342900">
              <a:lnSpc>
                <a:spcPct val="120000"/>
              </a:lnSpc>
              <a:buFont typeface="Symbol" panose="05050102010706020507" pitchFamily="18" charset="2"/>
              <a:buChar char=""/>
            </a:pPr>
            <a:r>
              <a:rPr lang="en-US" sz="1200" dirty="0">
                <a:effectLst/>
                <a:ea typeface="Times New Roman" panose="02020603050405020304" pitchFamily="18" charset="0"/>
                <a:cs typeface="Trebuchet MS" panose="020B0603020202020204" pitchFamily="34" charset="0"/>
              </a:rPr>
              <a:t>Recruiting and Retention Battalion</a:t>
            </a:r>
            <a:endParaRPr lang="en-US" sz="1200" dirty="0">
              <a:effectLst/>
              <a:ea typeface="Times New Roman" panose="02020603050405020304" pitchFamily="18" charset="0"/>
              <a:cs typeface="Times New Roman" panose="02020603050405020304" pitchFamily="18" charset="0"/>
            </a:endParaRPr>
          </a:p>
          <a:p>
            <a:pPr marL="742950" marR="0" lvl="1" indent="-285750">
              <a:lnSpc>
                <a:spcPct val="120000"/>
              </a:lnSpc>
              <a:buFont typeface="Courier New" panose="02070309020205020404" pitchFamily="49" charset="0"/>
              <a:buChar char="o"/>
            </a:pPr>
            <a:r>
              <a:rPr lang="en-US" sz="1200" u="sng" dirty="0">
                <a:solidFill>
                  <a:srgbClr val="6EAC1C"/>
                </a:solidFill>
                <a:effectLst/>
                <a:ea typeface="Times New Roman" panose="02020603050405020304" pitchFamily="18" charset="0"/>
                <a:cs typeface="Trebuchet MS" panose="020B0603020202020204" pitchFamily="34" charset="0"/>
                <a:hlinkClick r:id="rId6"/>
              </a:rPr>
              <a:t>www.facebook.com/HawaiiNationalGuard</a:t>
            </a:r>
            <a:endParaRPr lang="en-US" sz="1200" dirty="0">
              <a:effectLst/>
              <a:ea typeface="Times New Roman" panose="02020603050405020304" pitchFamily="18" charset="0"/>
              <a:cs typeface="Times New Roman" panose="02020603050405020304" pitchFamily="18" charset="0"/>
            </a:endParaRPr>
          </a:p>
          <a:p>
            <a:pPr marL="742950" marR="0" lvl="1" indent="-285750">
              <a:lnSpc>
                <a:spcPct val="120000"/>
              </a:lnSpc>
              <a:buFont typeface="Courier New" panose="02070309020205020404" pitchFamily="49" charset="0"/>
              <a:buChar char="o"/>
            </a:pPr>
            <a:r>
              <a:rPr lang="en-US" sz="1200" u="sng" dirty="0">
                <a:solidFill>
                  <a:srgbClr val="6EAC1C"/>
                </a:solidFill>
                <a:effectLst/>
                <a:ea typeface="Times New Roman" panose="02020603050405020304" pitchFamily="18" charset="0"/>
                <a:cs typeface="Trebuchet MS" panose="020B0603020202020204" pitchFamily="34" charset="0"/>
                <a:hlinkClick r:id="rId7"/>
              </a:rPr>
              <a:t>www.instagram.com/hi_armynationalguard</a:t>
            </a:r>
            <a:endParaRPr lang="en-US" sz="1200" u="sng" dirty="0">
              <a:solidFill>
                <a:srgbClr val="6EAC1C"/>
              </a:solidFill>
              <a:ea typeface="Times New Roman" panose="02020603050405020304" pitchFamily="18" charset="0"/>
              <a:cs typeface="Trebuchet MS" panose="020B0603020202020204" pitchFamily="34" charset="0"/>
            </a:endParaRPr>
          </a:p>
          <a:p>
            <a:pPr marL="342900" marR="0" lvl="0" indent="-342900">
              <a:lnSpc>
                <a:spcPct val="120000"/>
              </a:lnSpc>
              <a:buFont typeface="Symbol" panose="05050102010706020507" pitchFamily="18" charset="2"/>
              <a:buChar char=""/>
            </a:pPr>
            <a:r>
              <a:rPr lang="en-US" sz="1200" dirty="0">
                <a:effectLst/>
                <a:ea typeface="Times New Roman" panose="02020603050405020304" pitchFamily="18" charset="0"/>
                <a:cs typeface="Times New Roman" panose="02020603050405020304" pitchFamily="18" charset="0"/>
              </a:rPr>
              <a:t>29</a:t>
            </a:r>
            <a:r>
              <a:rPr lang="en-US" sz="1200" baseline="30000" dirty="0">
                <a:effectLst/>
                <a:ea typeface="Times New Roman" panose="02020603050405020304" pitchFamily="18" charset="0"/>
                <a:cs typeface="Times New Roman" panose="02020603050405020304" pitchFamily="18" charset="0"/>
              </a:rPr>
              <a:t>th </a:t>
            </a:r>
            <a:r>
              <a:rPr lang="en-US" sz="1200" dirty="0">
                <a:effectLst/>
                <a:ea typeface="Times New Roman" panose="02020603050405020304" pitchFamily="18" charset="0"/>
                <a:cs typeface="Times New Roman" panose="02020603050405020304" pitchFamily="18" charset="0"/>
              </a:rPr>
              <a:t>Infantry Brigade Combat Team: </a:t>
            </a:r>
          </a:p>
          <a:p>
            <a:pPr marL="742950" marR="0" lvl="1" indent="-285750">
              <a:lnSpc>
                <a:spcPct val="120000"/>
              </a:lnSpc>
              <a:buFont typeface="Courier New" panose="02070309020205020404" pitchFamily="49" charset="0"/>
              <a:buChar char="o"/>
            </a:pPr>
            <a:r>
              <a:rPr lang="en-US" sz="1200" u="sng" dirty="0">
                <a:solidFill>
                  <a:srgbClr val="6EAC1C"/>
                </a:solidFill>
                <a:effectLst/>
                <a:ea typeface="Times New Roman" panose="02020603050405020304" pitchFamily="18" charset="0"/>
                <a:cs typeface="Trebuchet MS" panose="020B0603020202020204" pitchFamily="34" charset="0"/>
                <a:hlinkClick r:id="rId8"/>
              </a:rPr>
              <a:t>www.facebook.com/LavaBrigade/</a:t>
            </a:r>
            <a:r>
              <a:rPr lang="en-US" sz="1200" dirty="0">
                <a:effectLst/>
                <a:ea typeface="Times New Roman" panose="02020603050405020304" pitchFamily="18" charset="0"/>
                <a:cs typeface="Trebuchet MS" panose="020B0603020202020204" pitchFamily="34" charset="0"/>
              </a:rPr>
              <a:t> </a:t>
            </a:r>
          </a:p>
          <a:p>
            <a:pPr marL="742950" marR="0" lvl="1" indent="-285750">
              <a:lnSpc>
                <a:spcPct val="120000"/>
              </a:lnSpc>
              <a:buFont typeface="Courier New" panose="02070309020205020404" pitchFamily="49" charset="0"/>
              <a:buChar char="o"/>
            </a:pPr>
            <a:r>
              <a:rPr lang="en-US" sz="1200" u="sng" dirty="0">
                <a:solidFill>
                  <a:srgbClr val="6EAC1C"/>
                </a:solidFill>
                <a:effectLst/>
                <a:ea typeface="Times New Roman" panose="02020603050405020304" pitchFamily="18" charset="0"/>
                <a:cs typeface="Trebuchet MS" panose="020B0603020202020204" pitchFamily="34" charset="0"/>
                <a:hlinkClick r:id="rId9"/>
              </a:rPr>
              <a:t>www.instagram.com/29thinfantrybrigade/</a:t>
            </a:r>
            <a:r>
              <a:rPr lang="en-US" sz="1200" dirty="0">
                <a:effectLst/>
                <a:ea typeface="Times New Roman" panose="02020603050405020304" pitchFamily="18" charset="0"/>
                <a:cs typeface="Trebuchet MS" panose="020B0603020202020204" pitchFamily="34" charset="0"/>
              </a:rPr>
              <a:t> </a:t>
            </a:r>
          </a:p>
          <a:p>
            <a:pPr marL="342900" marR="0" lvl="0" indent="-342900">
              <a:lnSpc>
                <a:spcPct val="120000"/>
              </a:lnSpc>
              <a:buFont typeface="Symbol" panose="05050102010706020507" pitchFamily="18" charset="2"/>
              <a:buChar char=""/>
            </a:pPr>
            <a:r>
              <a:rPr lang="en-US" sz="1200" dirty="0">
                <a:effectLst/>
                <a:ea typeface="Times New Roman" panose="02020603050405020304" pitchFamily="18" charset="0"/>
                <a:cs typeface="Trebuchet MS" panose="020B0603020202020204" pitchFamily="34" charset="0"/>
              </a:rPr>
              <a:t>103d Troop Command: </a:t>
            </a:r>
            <a:endParaRPr lang="en-US" sz="1200" dirty="0">
              <a:effectLst/>
              <a:ea typeface="Times New Roman" panose="02020603050405020304" pitchFamily="18" charset="0"/>
              <a:cs typeface="Times New Roman" panose="02020603050405020304" pitchFamily="18" charset="0"/>
            </a:endParaRPr>
          </a:p>
          <a:p>
            <a:pPr marL="742950" marR="0" lvl="1" indent="-285750">
              <a:lnSpc>
                <a:spcPct val="120000"/>
              </a:lnSpc>
              <a:buFont typeface="Courier New" panose="02070309020205020404" pitchFamily="49" charset="0"/>
              <a:buChar char="o"/>
            </a:pPr>
            <a:r>
              <a:rPr lang="en-US" sz="1200" u="sng" dirty="0">
                <a:solidFill>
                  <a:srgbClr val="6EAC1C"/>
                </a:solidFill>
                <a:effectLst/>
                <a:ea typeface="Times New Roman" panose="02020603050405020304" pitchFamily="18" charset="0"/>
                <a:cs typeface="Trebuchet MS" panose="020B0603020202020204" pitchFamily="34" charset="0"/>
                <a:hlinkClick r:id="rId10"/>
              </a:rPr>
              <a:t>www.facebook.com/103DTC/</a:t>
            </a:r>
            <a:r>
              <a:rPr lang="en-US" sz="1200" dirty="0">
                <a:effectLst/>
                <a:ea typeface="Times New Roman" panose="02020603050405020304" pitchFamily="18" charset="0"/>
                <a:cs typeface="Trebuchet MS" panose="020B0603020202020204" pitchFamily="34" charset="0"/>
              </a:rPr>
              <a:t> </a:t>
            </a:r>
            <a:endParaRPr lang="en-US" sz="1200" dirty="0">
              <a:effectLst/>
              <a:ea typeface="Times New Roman" panose="02020603050405020304" pitchFamily="18" charset="0"/>
              <a:cs typeface="Times New Roman" panose="02020603050405020304" pitchFamily="18" charset="0"/>
            </a:endParaRPr>
          </a:p>
          <a:p>
            <a:pPr marL="342900" marR="0" lvl="0" indent="-342900">
              <a:lnSpc>
                <a:spcPct val="120000"/>
              </a:lnSpc>
              <a:buFont typeface="Symbol" panose="05050102010706020507" pitchFamily="18" charset="2"/>
              <a:buChar char=""/>
            </a:pPr>
            <a:r>
              <a:rPr lang="en-US" sz="1200" dirty="0">
                <a:effectLst/>
                <a:ea typeface="Times New Roman" panose="02020603050405020304" pitchFamily="18" charset="0"/>
                <a:cs typeface="Trebuchet MS" panose="020B0603020202020204" pitchFamily="34" charset="0"/>
              </a:rPr>
              <a:t>117</a:t>
            </a:r>
            <a:r>
              <a:rPr lang="en-US" sz="1200" baseline="30000" dirty="0">
                <a:effectLst/>
                <a:ea typeface="Times New Roman" panose="02020603050405020304" pitchFamily="18" charset="0"/>
                <a:cs typeface="Trebuchet MS" panose="020B0603020202020204" pitchFamily="34" charset="0"/>
              </a:rPr>
              <a:t>th</a:t>
            </a:r>
            <a:r>
              <a:rPr lang="en-US" sz="1200" dirty="0">
                <a:effectLst/>
                <a:ea typeface="Times New Roman" panose="02020603050405020304" pitchFamily="18" charset="0"/>
                <a:cs typeface="Trebuchet MS" panose="020B0603020202020204" pitchFamily="34" charset="0"/>
              </a:rPr>
              <a:t> </a:t>
            </a:r>
            <a:r>
              <a:rPr lang="en-US" sz="1200" dirty="0">
                <a:solidFill>
                  <a:srgbClr val="050505"/>
                </a:solidFill>
                <a:effectLst/>
                <a:ea typeface="Times New Roman" panose="02020603050405020304" pitchFamily="18" charset="0"/>
                <a:cs typeface="Trebuchet MS" panose="020B0603020202020204" pitchFamily="34" charset="0"/>
              </a:rPr>
              <a:t>Mobile Public Affairs Detachment</a:t>
            </a:r>
            <a:endParaRPr lang="en-US" sz="1200" dirty="0">
              <a:effectLst/>
              <a:ea typeface="Times New Roman" panose="02020603050405020304" pitchFamily="18" charset="0"/>
              <a:cs typeface="Times New Roman" panose="02020603050405020304" pitchFamily="18" charset="0"/>
            </a:endParaRPr>
          </a:p>
          <a:p>
            <a:pPr marL="742950" marR="0" lvl="1" indent="-285750">
              <a:lnSpc>
                <a:spcPct val="120000"/>
              </a:lnSpc>
              <a:buFont typeface="Courier New" panose="02070309020205020404" pitchFamily="49" charset="0"/>
              <a:buChar char="o"/>
            </a:pPr>
            <a:r>
              <a:rPr lang="en-US" sz="1200" u="sng" dirty="0">
                <a:solidFill>
                  <a:srgbClr val="6EAC1C"/>
                </a:solidFill>
                <a:effectLst/>
                <a:ea typeface="Times New Roman" panose="02020603050405020304" pitchFamily="18" charset="0"/>
                <a:cs typeface="Times New Roman" panose="02020603050405020304" pitchFamily="18" charset="0"/>
                <a:hlinkClick r:id="rId11"/>
              </a:rPr>
              <a:t>www.facebook.com/117MPAD/</a:t>
            </a:r>
            <a:r>
              <a:rPr lang="en-US" sz="1200" dirty="0">
                <a:effectLst/>
                <a:ea typeface="Times New Roman" panose="02020603050405020304" pitchFamily="18" charset="0"/>
                <a:cs typeface="Times New Roman" panose="02020603050405020304" pitchFamily="18" charset="0"/>
              </a:rPr>
              <a:t> </a:t>
            </a:r>
          </a:p>
          <a:p>
            <a:pPr marL="742950" marR="0" lvl="1" indent="-285750">
              <a:lnSpc>
                <a:spcPct val="120000"/>
              </a:lnSpc>
              <a:buFont typeface="Courier New" panose="02070309020205020404" pitchFamily="49" charset="0"/>
              <a:buChar char="o"/>
            </a:pPr>
            <a:r>
              <a:rPr lang="en-US" sz="1200" u="sng" dirty="0">
                <a:solidFill>
                  <a:srgbClr val="6EAC1C"/>
                </a:solidFill>
                <a:effectLst/>
                <a:ea typeface="Times New Roman" panose="02020603050405020304" pitchFamily="18" charset="0"/>
                <a:cs typeface="Times New Roman" panose="02020603050405020304" pitchFamily="18" charset="0"/>
                <a:hlinkClick r:id="rId12"/>
              </a:rPr>
              <a:t>www.instagram.com/117mpad/</a:t>
            </a:r>
            <a:endParaRPr lang="en-US" sz="1200" dirty="0">
              <a:effectLst/>
              <a:ea typeface="Times New Roman" panose="02020603050405020304" pitchFamily="18" charset="0"/>
              <a:cs typeface="Times New Roman" panose="02020603050405020304" pitchFamily="18" charset="0"/>
            </a:endParaRPr>
          </a:p>
          <a:p>
            <a:pPr marL="342900" marR="0" lvl="0" indent="-342900">
              <a:lnSpc>
                <a:spcPct val="120000"/>
              </a:lnSpc>
              <a:buFont typeface="Symbol" panose="05050102010706020507" pitchFamily="18" charset="2"/>
              <a:buChar char=""/>
            </a:pPr>
            <a:r>
              <a:rPr lang="en-US" sz="1200" dirty="0">
                <a:effectLst/>
                <a:ea typeface="Times New Roman" panose="02020603050405020304" pitchFamily="18" charset="0"/>
                <a:cs typeface="Times New Roman" panose="02020603050405020304" pitchFamily="18" charset="0"/>
              </a:rPr>
              <a:t>298th Multi-Functional Training Regiment</a:t>
            </a:r>
          </a:p>
          <a:p>
            <a:pPr marL="742950" marR="0" lvl="1" indent="-285750">
              <a:lnSpc>
                <a:spcPct val="120000"/>
              </a:lnSpc>
              <a:buFont typeface="Courier New" panose="02070309020205020404" pitchFamily="49" charset="0"/>
              <a:buChar char="o"/>
            </a:pPr>
            <a:r>
              <a:rPr lang="en-US" sz="1200" u="sng" dirty="0">
                <a:solidFill>
                  <a:srgbClr val="6EAC1C"/>
                </a:solidFill>
                <a:effectLst/>
                <a:ea typeface="Times New Roman" panose="02020603050405020304" pitchFamily="18" charset="0"/>
                <a:cs typeface="Times New Roman" panose="02020603050405020304" pitchFamily="18" charset="0"/>
                <a:hlinkClick r:id="rId13"/>
              </a:rPr>
              <a:t>www.facebook.com/298thFRG</a:t>
            </a:r>
            <a:r>
              <a:rPr lang="en-US" sz="1200" dirty="0">
                <a:solidFill>
                  <a:srgbClr val="000000"/>
                </a:solidFill>
                <a:effectLst/>
                <a:ea typeface="Times New Roman" panose="02020603050405020304" pitchFamily="18" charset="0"/>
                <a:cs typeface="Times New Roman" panose="02020603050405020304" pitchFamily="18" charset="0"/>
              </a:rPr>
              <a:t> </a:t>
            </a:r>
            <a:endParaRPr lang="en-US" sz="1200" dirty="0">
              <a:effectLst/>
              <a:ea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9F3D690-DA86-0E33-1D08-2EBED9C3C912}"/>
              </a:ext>
            </a:extLst>
          </p:cNvPr>
          <p:cNvSpPr>
            <a:spLocks noGrp="1"/>
          </p:cNvSpPr>
          <p:nvPr>
            <p:ph sz="quarter" idx="2"/>
          </p:nvPr>
        </p:nvSpPr>
        <p:spPr/>
        <p:txBody>
          <a:bodyPr/>
          <a:lstStyle/>
          <a:p>
            <a:pPr marL="342900" marR="0" lvl="0" indent="-342900">
              <a:lnSpc>
                <a:spcPct val="120000"/>
              </a:lnSpc>
              <a:buFont typeface="Symbol" panose="05050102010706020507" pitchFamily="18" charset="2"/>
              <a:buChar char=""/>
            </a:pPr>
            <a:r>
              <a:rPr lang="en-US" sz="1400" dirty="0">
                <a:effectLst/>
                <a:ea typeface="Times New Roman" panose="02020603050405020304" pitchFamily="18" charset="0"/>
                <a:cs typeface="Trebuchet MS" panose="020B0603020202020204" pitchFamily="34" charset="0"/>
              </a:rPr>
              <a:t>Hawaii National Guard Leadership</a:t>
            </a:r>
            <a:endParaRPr lang="en-US" sz="1400" dirty="0">
              <a:effectLst/>
              <a:ea typeface="Times New Roman" panose="02020603050405020304" pitchFamily="18" charset="0"/>
              <a:cs typeface="Times New Roman" panose="02020603050405020304" pitchFamily="18" charset="0"/>
            </a:endParaRPr>
          </a:p>
          <a:p>
            <a:pPr marL="742950" marR="0" lvl="1" indent="-285750">
              <a:lnSpc>
                <a:spcPct val="120000"/>
              </a:lnSpc>
              <a:buFont typeface="Courier New" panose="02070309020205020404" pitchFamily="49" charset="0"/>
              <a:buChar char="o"/>
            </a:pPr>
            <a:r>
              <a:rPr lang="en-US" sz="1400" u="sng" dirty="0">
                <a:solidFill>
                  <a:srgbClr val="6EAC1C"/>
                </a:solidFill>
                <a:effectLst/>
                <a:ea typeface="Times New Roman" panose="02020603050405020304" pitchFamily="18" charset="0"/>
                <a:cs typeface="Trebuchet MS" panose="020B0603020202020204" pitchFamily="34" charset="0"/>
                <a:hlinkClick r:id="rId14"/>
              </a:rPr>
              <a:t>www.facebook.com/taghawaii</a:t>
            </a:r>
            <a:endParaRPr lang="en-US" sz="1400" dirty="0">
              <a:effectLst/>
              <a:ea typeface="Times New Roman" panose="02020603050405020304" pitchFamily="18" charset="0"/>
              <a:cs typeface="Times New Roman" panose="02020603050405020304" pitchFamily="18" charset="0"/>
            </a:endParaRPr>
          </a:p>
          <a:p>
            <a:pPr marL="742950" marR="0" lvl="1" indent="-285750">
              <a:lnSpc>
                <a:spcPct val="120000"/>
              </a:lnSpc>
              <a:buFont typeface="Courier New" panose="02070309020205020404" pitchFamily="49" charset="0"/>
              <a:buChar char="o"/>
            </a:pPr>
            <a:r>
              <a:rPr lang="en-US" sz="1400" u="sng" dirty="0">
                <a:solidFill>
                  <a:srgbClr val="6EAC1C"/>
                </a:solidFill>
                <a:effectLst/>
                <a:ea typeface="Times New Roman" panose="02020603050405020304" pitchFamily="18" charset="0"/>
                <a:cs typeface="Trebuchet MS" panose="020B0603020202020204" pitchFamily="34" charset="0"/>
                <a:hlinkClick r:id="rId15"/>
              </a:rPr>
              <a:t>www.instagram.com/tagofhawaii</a:t>
            </a:r>
            <a:r>
              <a:rPr lang="en-US" sz="1400" dirty="0">
                <a:effectLst/>
                <a:ea typeface="Times New Roman" panose="02020603050405020304" pitchFamily="18" charset="0"/>
                <a:cs typeface="Trebuchet MS" panose="020B0603020202020204" pitchFamily="34" charset="0"/>
              </a:rPr>
              <a:t> </a:t>
            </a:r>
            <a:endParaRPr lang="en-US" sz="1400" dirty="0">
              <a:effectLst/>
              <a:ea typeface="Times New Roman" panose="02020603050405020304" pitchFamily="18" charset="0"/>
              <a:cs typeface="Times New Roman" panose="02020603050405020304" pitchFamily="18" charset="0"/>
            </a:endParaRPr>
          </a:p>
          <a:p>
            <a:pPr marL="742950" marR="0" lvl="1" indent="-285750">
              <a:lnSpc>
                <a:spcPct val="120000"/>
              </a:lnSpc>
              <a:buFont typeface="Courier New" panose="02070309020205020404" pitchFamily="49" charset="0"/>
              <a:buChar char="o"/>
            </a:pPr>
            <a:r>
              <a:rPr lang="en-US" sz="1400" u="sng" dirty="0">
                <a:solidFill>
                  <a:srgbClr val="6EAC1C"/>
                </a:solidFill>
                <a:effectLst/>
                <a:ea typeface="Times New Roman" panose="02020603050405020304" pitchFamily="18" charset="0"/>
                <a:cs typeface="Trebuchet MS" panose="020B0603020202020204" pitchFamily="34" charset="0"/>
                <a:hlinkClick r:id="rId16"/>
              </a:rPr>
              <a:t>https://twitter.com/HawaiiTAG</a:t>
            </a:r>
            <a:r>
              <a:rPr lang="en-US" sz="1400" dirty="0">
                <a:effectLst/>
                <a:ea typeface="Times New Roman" panose="02020603050405020304" pitchFamily="18" charset="0"/>
                <a:cs typeface="Trebuchet MS" panose="020B0603020202020204" pitchFamily="34" charset="0"/>
              </a:rPr>
              <a:t>  </a:t>
            </a:r>
            <a:endParaRPr lang="en-US" sz="1400" dirty="0">
              <a:effectLst/>
              <a:ea typeface="Times New Roman" panose="02020603050405020304" pitchFamily="18" charset="0"/>
              <a:cs typeface="Times New Roman" panose="02020603050405020304" pitchFamily="18" charset="0"/>
            </a:endParaRPr>
          </a:p>
          <a:p>
            <a:pPr marL="742950" marR="0" lvl="1" indent="-285750">
              <a:lnSpc>
                <a:spcPct val="120000"/>
              </a:lnSpc>
              <a:buFont typeface="Courier New" panose="02070309020205020404" pitchFamily="49" charset="0"/>
              <a:buChar char="o"/>
            </a:pPr>
            <a:r>
              <a:rPr lang="en-US" sz="1400" u="sng" dirty="0">
                <a:solidFill>
                  <a:srgbClr val="6EAC1C"/>
                </a:solidFill>
                <a:effectLst/>
                <a:ea typeface="Times New Roman" panose="02020603050405020304" pitchFamily="18" charset="0"/>
                <a:cs typeface="Trebuchet MS" panose="020B0603020202020204" pitchFamily="34" charset="0"/>
                <a:hlinkClick r:id="rId17"/>
              </a:rPr>
              <a:t>www.linkedin.com/company/hidod</a:t>
            </a:r>
            <a:r>
              <a:rPr lang="en-US" sz="1400" dirty="0">
                <a:effectLst/>
                <a:ea typeface="Times New Roman" panose="02020603050405020304" pitchFamily="18" charset="0"/>
                <a:cs typeface="Trebuchet MS" panose="020B0603020202020204" pitchFamily="34" charset="0"/>
              </a:rPr>
              <a:t> </a:t>
            </a:r>
            <a:endParaRPr lang="en-US" sz="1400" dirty="0">
              <a:effectLst/>
              <a:ea typeface="Times New Roman" panose="02020603050405020304" pitchFamily="18" charset="0"/>
              <a:cs typeface="Times New Roman" panose="02020603050405020304" pitchFamily="18" charset="0"/>
            </a:endParaRPr>
          </a:p>
          <a:p>
            <a:pPr marL="742950" marR="0" lvl="1" indent="-285750">
              <a:lnSpc>
                <a:spcPct val="120000"/>
              </a:lnSpc>
              <a:buFont typeface="Courier New" panose="02070309020205020404" pitchFamily="49" charset="0"/>
              <a:buChar char="o"/>
            </a:pPr>
            <a:r>
              <a:rPr lang="en-US" sz="1400" u="sng" dirty="0">
                <a:solidFill>
                  <a:srgbClr val="6EAC1C"/>
                </a:solidFill>
                <a:effectLst/>
                <a:ea typeface="Times New Roman" panose="02020603050405020304" pitchFamily="18" charset="0"/>
                <a:cs typeface="Trebuchet MS" panose="020B0603020202020204" pitchFamily="34" charset="0"/>
                <a:hlinkClick r:id="rId18"/>
              </a:rPr>
              <a:t>www.facebook.com/daghawaii/</a:t>
            </a:r>
            <a:r>
              <a:rPr lang="en-US" sz="1400" dirty="0">
                <a:effectLst/>
                <a:ea typeface="Times New Roman" panose="02020603050405020304" pitchFamily="18" charset="0"/>
                <a:cs typeface="Trebuchet MS" panose="020B0603020202020204" pitchFamily="34" charset="0"/>
              </a:rPr>
              <a:t> </a:t>
            </a:r>
            <a:endParaRPr lang="en-US" sz="1400" dirty="0">
              <a:effectLst/>
              <a:ea typeface="Times New Roman" panose="02020603050405020304" pitchFamily="18" charset="0"/>
              <a:cs typeface="Times New Roman" panose="02020603050405020304" pitchFamily="18" charset="0"/>
            </a:endParaRPr>
          </a:p>
          <a:p>
            <a:pPr marL="742950" marR="0" lvl="1" indent="-285750">
              <a:lnSpc>
                <a:spcPct val="120000"/>
              </a:lnSpc>
              <a:buFont typeface="Courier New" panose="02070309020205020404" pitchFamily="49" charset="0"/>
              <a:buChar char="o"/>
            </a:pPr>
            <a:r>
              <a:rPr lang="en-US" sz="1400" u="sng" dirty="0">
                <a:solidFill>
                  <a:srgbClr val="6EAC1C"/>
                </a:solidFill>
                <a:effectLst/>
                <a:ea typeface="Times New Roman" panose="02020603050405020304" pitchFamily="18" charset="0"/>
                <a:cs typeface="Trebuchet MS" panose="020B0603020202020204" pitchFamily="34" charset="0"/>
                <a:hlinkClick r:id="rId19"/>
              </a:rPr>
              <a:t>www.facebook.com/cselhawaii</a:t>
            </a:r>
            <a:r>
              <a:rPr lang="en-US" sz="1400" dirty="0">
                <a:effectLst/>
                <a:ea typeface="Times New Roman" panose="02020603050405020304" pitchFamily="18" charset="0"/>
                <a:cs typeface="Trebuchet MS" panose="020B0603020202020204" pitchFamily="34" charset="0"/>
              </a:rPr>
              <a:t> </a:t>
            </a:r>
          </a:p>
          <a:p>
            <a:pPr marL="0" indent="0">
              <a:buNone/>
            </a:pPr>
            <a:endParaRPr lang="en-US" sz="1400" dirty="0"/>
          </a:p>
        </p:txBody>
      </p:sp>
      <p:sp>
        <p:nvSpPr>
          <p:cNvPr id="12" name="Content Placeholder 11">
            <a:extLst>
              <a:ext uri="{FF2B5EF4-FFF2-40B4-BE49-F238E27FC236}">
                <a16:creationId xmlns:a16="http://schemas.microsoft.com/office/drawing/2014/main" id="{CEC908C1-6997-EFF0-BEDA-E41895D8D6F7}"/>
              </a:ext>
            </a:extLst>
          </p:cNvPr>
          <p:cNvSpPr>
            <a:spLocks noGrp="1"/>
          </p:cNvSpPr>
          <p:nvPr>
            <p:ph sz="quarter" idx="3"/>
          </p:nvPr>
        </p:nvSpPr>
        <p:spPr/>
        <p:txBody>
          <a:bodyPr/>
          <a:lstStyle/>
          <a:p>
            <a:pPr marL="342900" marR="0" lvl="0" indent="-342900">
              <a:lnSpc>
                <a:spcPct val="120000"/>
              </a:lnSpc>
              <a:buFont typeface="Symbol" panose="05050102010706020507" pitchFamily="18" charset="2"/>
              <a:buChar char=""/>
            </a:pPr>
            <a:r>
              <a:rPr lang="en-US" sz="1400" dirty="0">
                <a:solidFill>
                  <a:srgbClr val="000000"/>
                </a:solidFill>
                <a:effectLst/>
                <a:ea typeface="Times New Roman" panose="02020603050405020304" pitchFamily="18" charset="0"/>
                <a:cs typeface="Times New Roman" panose="02020603050405020304" pitchFamily="18" charset="0"/>
              </a:rPr>
              <a:t>Hawaii Air National Guard</a:t>
            </a:r>
            <a:endParaRPr lang="en-US" sz="1400" dirty="0">
              <a:effectLst/>
              <a:ea typeface="Times New Roman" panose="02020603050405020304" pitchFamily="18" charset="0"/>
              <a:cs typeface="Times New Roman" panose="02020603050405020304" pitchFamily="18" charset="0"/>
            </a:endParaRPr>
          </a:p>
          <a:p>
            <a:pPr marL="742950" marR="0" lvl="1" indent="-285750">
              <a:lnSpc>
                <a:spcPct val="120000"/>
              </a:lnSpc>
              <a:buFont typeface="Courier New" panose="02070309020205020404" pitchFamily="49" charset="0"/>
              <a:buChar char="o"/>
            </a:pPr>
            <a:r>
              <a:rPr lang="en-US" sz="1400" u="sng" dirty="0">
                <a:solidFill>
                  <a:srgbClr val="6EAC1C"/>
                </a:solidFill>
                <a:effectLst/>
                <a:ea typeface="Times New Roman" panose="02020603050405020304" pitchFamily="18" charset="0"/>
                <a:cs typeface="Times New Roman" panose="02020603050405020304" pitchFamily="18" charset="0"/>
                <a:hlinkClick r:id="rId20"/>
              </a:rPr>
              <a:t>www.facebook.com/hawaiiairguard</a:t>
            </a:r>
            <a:endParaRPr lang="en-US" sz="1400" dirty="0">
              <a:effectLst/>
              <a:ea typeface="Times New Roman" panose="02020603050405020304" pitchFamily="18" charset="0"/>
              <a:cs typeface="Times New Roman" panose="02020603050405020304" pitchFamily="18" charset="0"/>
            </a:endParaRPr>
          </a:p>
          <a:p>
            <a:pPr marL="742950" marR="0" lvl="1" indent="-285750">
              <a:lnSpc>
                <a:spcPct val="120000"/>
              </a:lnSpc>
              <a:buFont typeface="Courier New" panose="02070309020205020404" pitchFamily="49" charset="0"/>
              <a:buChar char="o"/>
            </a:pPr>
            <a:r>
              <a:rPr lang="en-US" sz="1400" u="sng" dirty="0">
                <a:solidFill>
                  <a:srgbClr val="6EAC1C"/>
                </a:solidFill>
                <a:effectLst/>
                <a:ea typeface="Times New Roman" panose="02020603050405020304" pitchFamily="18" charset="0"/>
                <a:cs typeface="Times New Roman" panose="02020603050405020304" pitchFamily="18" charset="0"/>
                <a:hlinkClick r:id="rId21"/>
              </a:rPr>
              <a:t>www.instagram.com/hawaiiairnationalguard/</a:t>
            </a:r>
            <a:r>
              <a:rPr lang="en-US" sz="1400" dirty="0">
                <a:effectLst/>
                <a:ea typeface="Times New Roman" panose="02020603050405020304" pitchFamily="18" charset="0"/>
                <a:cs typeface="Times New Roman" panose="02020603050405020304" pitchFamily="18" charset="0"/>
              </a:rPr>
              <a:t> </a:t>
            </a:r>
          </a:p>
          <a:p>
            <a:pPr marL="742950" marR="0" lvl="1" indent="-285750">
              <a:lnSpc>
                <a:spcPct val="120000"/>
              </a:lnSpc>
              <a:buFont typeface="Courier New" panose="02070309020205020404" pitchFamily="49" charset="0"/>
              <a:buChar char="o"/>
            </a:pPr>
            <a:r>
              <a:rPr lang="en-US" sz="1400" u="sng" dirty="0">
                <a:solidFill>
                  <a:srgbClr val="6EAC1C"/>
                </a:solidFill>
                <a:effectLst/>
                <a:ea typeface="Times New Roman" panose="02020603050405020304" pitchFamily="18" charset="0"/>
                <a:cs typeface="Times New Roman" panose="02020603050405020304" pitchFamily="18" charset="0"/>
                <a:hlinkClick r:id="rId22"/>
              </a:rPr>
              <a:t>www.linkedin.com/company/hiang</a:t>
            </a:r>
            <a:r>
              <a:rPr lang="en-US" sz="1400" dirty="0">
                <a:effectLst/>
                <a:ea typeface="Times New Roman" panose="02020603050405020304" pitchFamily="18" charset="0"/>
                <a:cs typeface="Times New Roman" panose="02020603050405020304" pitchFamily="18" charset="0"/>
              </a:rPr>
              <a:t> </a:t>
            </a:r>
          </a:p>
          <a:p>
            <a:pPr marL="342900" marR="0" lvl="0" indent="-342900">
              <a:lnSpc>
                <a:spcPct val="120000"/>
              </a:lnSpc>
              <a:buFont typeface="Symbol" panose="05050102010706020507" pitchFamily="18" charset="2"/>
              <a:buChar char=""/>
            </a:pPr>
            <a:r>
              <a:rPr lang="en-US" sz="1400" dirty="0">
                <a:effectLst/>
                <a:ea typeface="Times New Roman" panose="02020603050405020304" pitchFamily="18" charset="0"/>
                <a:cs typeface="Trebuchet MS" panose="020B0603020202020204" pitchFamily="34" charset="0"/>
              </a:rPr>
              <a:t>Recruiting and Retention</a:t>
            </a:r>
            <a:endParaRPr lang="en-US" sz="1400" dirty="0">
              <a:effectLst/>
              <a:ea typeface="Times New Roman" panose="02020603050405020304" pitchFamily="18" charset="0"/>
              <a:cs typeface="Times New Roman" panose="02020603050405020304" pitchFamily="18" charset="0"/>
            </a:endParaRPr>
          </a:p>
          <a:p>
            <a:pPr marL="742950" marR="0" lvl="1" indent="-285750">
              <a:lnSpc>
                <a:spcPct val="120000"/>
              </a:lnSpc>
              <a:buFont typeface="Courier New" panose="02070309020205020404" pitchFamily="49" charset="0"/>
              <a:buChar char="o"/>
            </a:pPr>
            <a:r>
              <a:rPr lang="en-US" sz="1400" u="sng" dirty="0">
                <a:solidFill>
                  <a:srgbClr val="6EAC1C"/>
                </a:solidFill>
                <a:effectLst/>
                <a:ea typeface="Times New Roman" panose="02020603050405020304" pitchFamily="18" charset="0"/>
                <a:cs typeface="Times New Roman" panose="02020603050405020304" pitchFamily="18" charset="0"/>
                <a:hlinkClick r:id="rId23"/>
              </a:rPr>
              <a:t>www.facebook.com/HIANGRecruitingandRetention</a:t>
            </a:r>
            <a:endParaRPr lang="en-US" sz="1400" dirty="0">
              <a:effectLst/>
              <a:ea typeface="Times New Roman" panose="02020603050405020304" pitchFamily="18" charset="0"/>
              <a:cs typeface="Times New Roman" panose="02020603050405020304" pitchFamily="18" charset="0"/>
            </a:endParaRPr>
          </a:p>
          <a:p>
            <a:pPr marL="742950" marR="0" lvl="1" indent="-285750">
              <a:lnSpc>
                <a:spcPct val="120000"/>
              </a:lnSpc>
              <a:spcAft>
                <a:spcPts val="1000"/>
              </a:spcAft>
              <a:buFont typeface="Courier New" panose="02070309020205020404" pitchFamily="49" charset="0"/>
              <a:buChar char="o"/>
            </a:pPr>
            <a:r>
              <a:rPr lang="en-US" sz="1400" u="sng" dirty="0">
                <a:solidFill>
                  <a:srgbClr val="6EAC1C"/>
                </a:solidFill>
                <a:effectLst/>
                <a:ea typeface="Times New Roman" panose="02020603050405020304" pitchFamily="18" charset="0"/>
                <a:cs typeface="Times New Roman" panose="02020603050405020304" pitchFamily="18" charset="0"/>
                <a:hlinkClick r:id="rId24"/>
              </a:rPr>
              <a:t>www.instagram.com/hawaiiairguardrecruiting/</a:t>
            </a:r>
            <a:r>
              <a:rPr lang="en-US" sz="1400" dirty="0">
                <a:effectLst/>
                <a:ea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1CE78B9-21BA-9BEE-15A6-819BF3F90717}"/>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88</a:t>
            </a:r>
            <a:endParaRPr lang="en-US" dirty="0">
              <a:solidFill>
                <a:schemeClr val="bg1"/>
              </a:solidFill>
            </a:endParaRPr>
          </a:p>
        </p:txBody>
      </p:sp>
      <p:sp>
        <p:nvSpPr>
          <p:cNvPr id="6" name="TextBox 5">
            <a:extLst>
              <a:ext uri="{FF2B5EF4-FFF2-40B4-BE49-F238E27FC236}">
                <a16:creationId xmlns:a16="http://schemas.microsoft.com/office/drawing/2014/main" id="{C49CDCDC-C16F-6103-0BAD-96F0B9F2C3C7}"/>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2123612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t>SAPP</a:t>
            </a:r>
            <a:br>
              <a:rPr lang="en-US" altLang="en-US" b="1" dirty="0">
                <a:cs typeface="Arial"/>
              </a:rPr>
            </a:br>
            <a:r>
              <a:rPr lang="en-US" sz="2000" dirty="0"/>
              <a:t>Security, Accuracy, Propriety and Policy </a:t>
            </a:r>
            <a:endParaRPr lang="en-US" altLang="en-US" sz="2000" b="1" dirty="0">
              <a:cs typeface="Arial"/>
            </a:endParaRPr>
          </a:p>
        </p:txBody>
      </p:sp>
      <p:sp>
        <p:nvSpPr>
          <p:cNvPr id="10242" name="Content Placeholder 2">
            <a:extLst>
              <a:ext uri="{FF2B5EF4-FFF2-40B4-BE49-F238E27FC236}">
                <a16:creationId xmlns:a16="http://schemas.microsoft.com/office/drawing/2014/main" id="{8D811473-200F-1645-A99E-F3EFFDF24F2A}"/>
              </a:ext>
            </a:extLst>
          </p:cNvPr>
          <p:cNvSpPr>
            <a:spLocks noGrp="1"/>
          </p:cNvSpPr>
          <p:nvPr>
            <p:ph idx="1"/>
          </p:nvPr>
        </p:nvSpPr>
        <p:spPr bwMode="auto">
          <a:noFill/>
        </p:spPr>
        <p:txBody>
          <a:bodyPr vert="horz" wrap="square" lIns="91440" tIns="45720" rIns="91440" bIns="45720" numCol="1" anchor="t" anchorCtr="0" compatLnSpc="1">
            <a:prstTxWarp prst="textNoShape">
              <a:avLst/>
            </a:prstTxWarp>
          </a:bodyPr>
          <a:lstStyle/>
          <a:p>
            <a:pPr marL="0" indent="0">
              <a:buNone/>
            </a:pPr>
            <a:r>
              <a:rPr lang="en-US" sz="2000" b="1" dirty="0"/>
              <a:t>Security</a:t>
            </a:r>
          </a:p>
          <a:p>
            <a:pPr>
              <a:buFont typeface="Arial"/>
              <a:buChar char="•"/>
            </a:pPr>
            <a:r>
              <a:rPr lang="en-US" sz="2000" dirty="0"/>
              <a:t>Is there an OPSEC concern? Protect your team</a:t>
            </a:r>
          </a:p>
          <a:p>
            <a:pPr marL="0" indent="0">
              <a:buNone/>
            </a:pPr>
            <a:r>
              <a:rPr lang="en-US" sz="2000" b="1" dirty="0"/>
              <a:t>Accuracy</a:t>
            </a:r>
          </a:p>
          <a:p>
            <a:pPr>
              <a:buFont typeface="Arial"/>
              <a:buChar char="•"/>
            </a:pPr>
            <a:r>
              <a:rPr lang="en-US" sz="2000" dirty="0"/>
              <a:t>Is the information correct and true? Don’t spread misinformation</a:t>
            </a:r>
          </a:p>
          <a:p>
            <a:pPr marL="0" indent="0">
              <a:buNone/>
            </a:pPr>
            <a:r>
              <a:rPr lang="en-US" sz="2000" b="1" dirty="0"/>
              <a:t>Propriety</a:t>
            </a:r>
          </a:p>
          <a:p>
            <a:pPr>
              <a:buFont typeface="Arial"/>
              <a:buChar char="•"/>
            </a:pPr>
            <a:r>
              <a:rPr lang="en-US" sz="2000" dirty="0"/>
              <a:t>Is it in good taste? Be professional and respect privacy rights</a:t>
            </a:r>
          </a:p>
          <a:p>
            <a:pPr marL="0" indent="0">
              <a:buNone/>
            </a:pPr>
            <a:r>
              <a:rPr lang="en-US" sz="2000" b="1" dirty="0"/>
              <a:t>Policy</a:t>
            </a:r>
          </a:p>
          <a:p>
            <a:pPr>
              <a:buFont typeface="Arial"/>
              <a:buChar char="•"/>
            </a:pPr>
            <a:r>
              <a:rPr lang="en-US" sz="2000" dirty="0"/>
              <a:t>Do not violate DOD policy; if you don’t know, </a:t>
            </a:r>
            <a:r>
              <a:rPr lang="en-US" sz="2000" u="sng" dirty="0"/>
              <a:t>Ask</a:t>
            </a:r>
          </a:p>
          <a:p>
            <a:pPr>
              <a:buFont typeface="Arial"/>
              <a:buChar char="•"/>
            </a:pPr>
            <a:r>
              <a:rPr lang="en-US" sz="2000" dirty="0"/>
              <a:t>Goes hand-in-hand with operations and personnel security</a:t>
            </a:r>
          </a:p>
          <a:p>
            <a:pPr>
              <a:buFont typeface="Arial"/>
              <a:buChar char="•"/>
            </a:pPr>
            <a:r>
              <a:rPr lang="en-US" sz="2000" dirty="0"/>
              <a:t>Monitor the information environment and balance release to print media, television, social media, etc.</a:t>
            </a:r>
            <a:endParaRPr lang="en-US" sz="2000" dirty="0">
              <a:cs typeface="Arial"/>
            </a:endParaRPr>
          </a:p>
          <a:p>
            <a:endParaRPr lang="en-US" sz="2000" dirty="0"/>
          </a:p>
        </p:txBody>
      </p:sp>
      <p:sp>
        <p:nvSpPr>
          <p:cNvPr id="6" name="Rectangle 5">
            <a:extLst>
              <a:ext uri="{FF2B5EF4-FFF2-40B4-BE49-F238E27FC236}">
                <a16:creationId xmlns:a16="http://schemas.microsoft.com/office/drawing/2014/main" id="{56961709-C386-1745-BBAA-62D4422C4148}"/>
              </a:ext>
            </a:extLst>
          </p:cNvPr>
          <p:cNvSpPr/>
          <p:nvPr/>
        </p:nvSpPr>
        <p:spPr>
          <a:xfrm>
            <a:off x="0" y="651216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07DB0F4-9407-A85D-936D-2378C3B0B38A}"/>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a:t>
            </a:r>
          </a:p>
        </p:txBody>
      </p:sp>
      <p:sp>
        <p:nvSpPr>
          <p:cNvPr id="4" name="TextBox 3">
            <a:extLst>
              <a:ext uri="{FF2B5EF4-FFF2-40B4-BE49-F238E27FC236}">
                <a16:creationId xmlns:a16="http://schemas.microsoft.com/office/drawing/2014/main" id="{C0F35831-6BB4-C271-4047-F7066CC76811}"/>
              </a:ext>
            </a:extLst>
          </p:cNvPr>
          <p:cNvSpPr txBox="1"/>
          <p:nvPr/>
        </p:nvSpPr>
        <p:spPr>
          <a:xfrm>
            <a:off x="8940763" y="6571043"/>
            <a:ext cx="2645347"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Policy / Basic UPAR Training</a:t>
            </a:r>
            <a:endParaRPr lang="en-US" dirty="0">
              <a:solidFill>
                <a:schemeClr val="bg1"/>
              </a:solidFill>
              <a:latin typeface="Arial"/>
              <a:cs typeface="Arial"/>
            </a:endParaRPr>
          </a:p>
        </p:txBody>
      </p:sp>
    </p:spTree>
    <p:extLst>
      <p:ext uri="{BB962C8B-B14F-4D97-AF65-F5344CB8AC3E}">
        <p14:creationId xmlns:p14="http://schemas.microsoft.com/office/powerpoint/2010/main" val="19163842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L3: Posted on DVIDS, Potential L3 &amp; 4</a:t>
            </a:r>
            <a:endParaRPr lang="en-US" dirty="0"/>
          </a:p>
        </p:txBody>
      </p:sp>
      <p:pic>
        <p:nvPicPr>
          <p:cNvPr id="10" name="Picture 5">
            <a:extLst>
              <a:ext uri="{FF2B5EF4-FFF2-40B4-BE49-F238E27FC236}">
                <a16:creationId xmlns:a16="http://schemas.microsoft.com/office/drawing/2014/main" id="{AE857908-9325-FA4E-A193-5564536FDB0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1945936" y="1414992"/>
            <a:ext cx="8300128" cy="4705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01D7BDB-5143-3D8C-B9BA-6B3E9E4F959D}"/>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89</a:t>
            </a:r>
            <a:endParaRPr lang="en-US" dirty="0">
              <a:solidFill>
                <a:schemeClr val="bg1"/>
              </a:solidFill>
            </a:endParaRPr>
          </a:p>
        </p:txBody>
      </p:sp>
      <p:sp>
        <p:nvSpPr>
          <p:cNvPr id="5" name="TextBox 4">
            <a:extLst>
              <a:ext uri="{FF2B5EF4-FFF2-40B4-BE49-F238E27FC236}">
                <a16:creationId xmlns:a16="http://schemas.microsoft.com/office/drawing/2014/main" id="{3AB9E523-B7AB-3B8A-45E2-18BAC1DE2B23}"/>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18875589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L4: Your Photo Can Go Anywhere</a:t>
            </a:r>
            <a:endParaRPr lang="en-US" dirty="0"/>
          </a:p>
        </p:txBody>
      </p:sp>
      <p:sp>
        <p:nvSpPr>
          <p:cNvPr id="12" name="Content Placeholder 11">
            <a:extLst>
              <a:ext uri="{FF2B5EF4-FFF2-40B4-BE49-F238E27FC236}">
                <a16:creationId xmlns:a16="http://schemas.microsoft.com/office/drawing/2014/main" id="{4C97086F-AD9B-EF00-1C99-3DAB84402655}"/>
              </a:ext>
            </a:extLst>
          </p:cNvPr>
          <p:cNvSpPr>
            <a:spLocks noGrp="1"/>
          </p:cNvSpPr>
          <p:nvPr>
            <p:ph sz="half" idx="1"/>
          </p:nvPr>
        </p:nvSpPr>
        <p:spPr/>
        <p:txBody>
          <a:bodyPr lIns="91440" tIns="45720" rIns="91440" bIns="45720" anchor="t"/>
          <a:lstStyle/>
          <a:p>
            <a:pPr marL="571500" indent="-571500">
              <a:spcBef>
                <a:spcPct val="0"/>
              </a:spcBef>
              <a:buFont typeface="Arial,Sans-Serif"/>
            </a:pPr>
            <a:r>
              <a:rPr lang="en-US" dirty="0"/>
              <a:t>National Social Media</a:t>
            </a:r>
          </a:p>
          <a:p>
            <a:pPr marL="971550" lvl="1" indent="-571500">
              <a:spcBef>
                <a:spcPct val="0"/>
              </a:spcBef>
              <a:buFont typeface="Arial,Sans-Serif"/>
            </a:pPr>
            <a:r>
              <a:rPr lang="en-US" dirty="0"/>
              <a:t>Big Army, Big Air, Big NG</a:t>
            </a:r>
          </a:p>
          <a:p>
            <a:pPr marL="571500" indent="-571500">
              <a:spcBef>
                <a:spcPct val="0"/>
              </a:spcBef>
              <a:buFont typeface="Arial,Sans-Serif"/>
            </a:pPr>
            <a:r>
              <a:rPr lang="en-US" dirty="0"/>
              <a:t>Newspaper</a:t>
            </a:r>
          </a:p>
          <a:p>
            <a:pPr marL="571500" indent="-571500">
              <a:spcBef>
                <a:spcPct val="0"/>
              </a:spcBef>
              <a:buFont typeface="Arial,Sans-Serif"/>
            </a:pPr>
            <a:r>
              <a:rPr lang="en-US" dirty="0"/>
              <a:t>TV</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7012FAA-AF72-3C44-98B8-F13897769FF0}"/>
              </a:ext>
            </a:extLst>
          </p:cNvPr>
          <p:cNvSpPr/>
          <p:nvPr/>
        </p:nvSpPr>
        <p:spPr>
          <a:xfrm>
            <a:off x="576943" y="1217726"/>
            <a:ext cx="4807050" cy="820674"/>
          </a:xfrm>
          <a:prstGeom prst="rect">
            <a:avLst/>
          </a:prstGeom>
        </p:spPr>
        <p:txBody>
          <a:bodyPr wrap="square" lIns="91440" tIns="45720" rIns="91440" bIns="45720" anchor="t">
            <a:spAutoFit/>
          </a:bodyPr>
          <a:lstStyle/>
          <a:p>
            <a:pPr marL="571500" indent="-571500" eaLnBrk="1" hangingPunct="1">
              <a:lnSpc>
                <a:spcPct val="150000"/>
              </a:lnSpc>
              <a:buFont typeface="Arial" panose="020B0604020202020204" pitchFamily="34" charset="0"/>
              <a:buChar char="•"/>
            </a:pPr>
            <a:endParaRPr lang="en-US" altLang="en-US" sz="3600" dirty="0">
              <a:cs typeface="Arial"/>
            </a:endParaRPr>
          </a:p>
        </p:txBody>
      </p:sp>
      <p:pic>
        <p:nvPicPr>
          <p:cNvPr id="6" name="Content Placeholder 2">
            <a:extLst>
              <a:ext uri="{FF2B5EF4-FFF2-40B4-BE49-F238E27FC236}">
                <a16:creationId xmlns:a16="http://schemas.microsoft.com/office/drawing/2014/main" id="{BD7C4810-45B0-0641-87D4-DFD5C5E838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3479" y="1604471"/>
            <a:ext cx="4498921" cy="45301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2">
            <a:extLst>
              <a:ext uri="{FF2B5EF4-FFF2-40B4-BE49-F238E27FC236}">
                <a16:creationId xmlns:a16="http://schemas.microsoft.com/office/drawing/2014/main" id="{81B13385-CB5D-3E4B-811C-5CFC9EACDF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27499" y="4872973"/>
            <a:ext cx="2021823" cy="12655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22A9AB10-C570-6A4D-9E31-F31FB45D84D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90021" y="5127514"/>
            <a:ext cx="988116" cy="9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0B3ECBB3-54DB-584C-AF88-831B84433DC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53156" y="5116014"/>
            <a:ext cx="953326" cy="101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black x with white background&#10;&#10;Description automatically generated">
            <a:extLst>
              <a:ext uri="{FF2B5EF4-FFF2-40B4-BE49-F238E27FC236}">
                <a16:creationId xmlns:a16="http://schemas.microsoft.com/office/drawing/2014/main" id="{4505B3C4-1BCB-38A9-79C7-F6D2D79377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3814" y="5119446"/>
            <a:ext cx="1009737" cy="1015720"/>
          </a:xfrm>
          <a:prstGeom prst="rect">
            <a:avLst/>
          </a:prstGeom>
        </p:spPr>
      </p:pic>
      <p:sp>
        <p:nvSpPr>
          <p:cNvPr id="8" name="TextBox 7">
            <a:extLst>
              <a:ext uri="{FF2B5EF4-FFF2-40B4-BE49-F238E27FC236}">
                <a16:creationId xmlns:a16="http://schemas.microsoft.com/office/drawing/2014/main" id="{CEF41C19-5006-C6C6-032F-BE7BC3066C5A}"/>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90</a:t>
            </a:r>
            <a:endParaRPr lang="en-US" dirty="0"/>
          </a:p>
        </p:txBody>
      </p:sp>
      <p:sp>
        <p:nvSpPr>
          <p:cNvPr id="13" name="TextBox 12">
            <a:extLst>
              <a:ext uri="{FF2B5EF4-FFF2-40B4-BE49-F238E27FC236}">
                <a16:creationId xmlns:a16="http://schemas.microsoft.com/office/drawing/2014/main" id="{5C6BEA92-B572-D12F-ABFA-3172723A1E51}"/>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1740570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pPr marL="0" indent="0">
              <a:spcBef>
                <a:spcPct val="0"/>
              </a:spcBef>
              <a:buNone/>
            </a:pPr>
            <a:r>
              <a:rPr lang="en-US" dirty="0"/>
              <a:t>Who are the higher PA elements?</a:t>
            </a:r>
          </a:p>
        </p:txBody>
      </p:sp>
      <p:sp>
        <p:nvSpPr>
          <p:cNvPr id="6" name="Content Placeholder 5">
            <a:extLst>
              <a:ext uri="{FF2B5EF4-FFF2-40B4-BE49-F238E27FC236}">
                <a16:creationId xmlns:a16="http://schemas.microsoft.com/office/drawing/2014/main" id="{B2542B6C-0881-10FE-71AA-2339366F5D25}"/>
              </a:ext>
            </a:extLst>
          </p:cNvPr>
          <p:cNvSpPr>
            <a:spLocks noGrp="1"/>
          </p:cNvSpPr>
          <p:nvPr>
            <p:ph idx="1"/>
          </p:nvPr>
        </p:nvSpPr>
        <p:spPr/>
        <p:txBody>
          <a:bodyPr lIns="91440" tIns="45720" rIns="91440" bIns="45720" anchor="t"/>
          <a:lstStyle/>
          <a:p>
            <a:pPr>
              <a:spcBef>
                <a:spcPct val="0"/>
              </a:spcBef>
            </a:pPr>
            <a:r>
              <a:rPr lang="en-US" sz="2800" dirty="0"/>
              <a:t>State PAO</a:t>
            </a:r>
          </a:p>
          <a:p>
            <a:pPr>
              <a:spcBef>
                <a:spcPct val="0"/>
              </a:spcBef>
            </a:pPr>
            <a:r>
              <a:rPr lang="en-US" sz="2800" dirty="0"/>
              <a:t>117th MPAD</a:t>
            </a:r>
          </a:p>
          <a:p>
            <a:pPr>
              <a:spcBef>
                <a:spcPct val="0"/>
              </a:spcBef>
            </a:pPr>
            <a:r>
              <a:rPr lang="en-US" sz="2800" dirty="0"/>
              <a:t>154</a:t>
            </a:r>
            <a:r>
              <a:rPr lang="en-US" sz="2800" baseline="30000" dirty="0"/>
              <a:t>th</a:t>
            </a:r>
            <a:r>
              <a:rPr lang="en-US" sz="2800" dirty="0"/>
              <a:t> Wing PAO</a:t>
            </a:r>
          </a:p>
          <a:p>
            <a:pPr>
              <a:spcBef>
                <a:spcPct val="0"/>
              </a:spcBef>
            </a:pPr>
            <a:r>
              <a:rPr lang="en-US" sz="2800" dirty="0"/>
              <a:t>Joint Staff PAO </a:t>
            </a:r>
          </a:p>
          <a:p>
            <a:pPr>
              <a:spcBef>
                <a:spcPct val="0"/>
              </a:spcBef>
            </a:pPr>
            <a:r>
              <a:rPr lang="en-US" sz="2800" dirty="0"/>
              <a:t>JTF PAO…</a:t>
            </a:r>
            <a:endParaRPr lang="en-US" sz="2800" dirty="0">
              <a:cs typeface="Arial"/>
            </a:endParaRPr>
          </a:p>
          <a:p>
            <a:pPr marL="571500" lvl="1">
              <a:spcBef>
                <a:spcPts val="0"/>
              </a:spcBef>
              <a:buFont typeface="Arial,Sans-Serif"/>
            </a:pPr>
            <a:endParaRPr lang="en-US" dirty="0"/>
          </a:p>
          <a:p>
            <a:pPr marL="0" lvl="1" indent="0">
              <a:spcBef>
                <a:spcPct val="0"/>
              </a:spcBef>
              <a:buNone/>
            </a:pPr>
            <a:r>
              <a:rPr lang="en-US" dirty="0"/>
              <a:t>The goal is to get to Level 3</a:t>
            </a:r>
            <a:endParaRPr lang="en-US" dirty="0">
              <a:cs typeface="Arial"/>
            </a:endParaRPr>
          </a:p>
          <a:p>
            <a:pPr marL="0" lvl="1" indent="0">
              <a:spcBef>
                <a:spcPct val="0"/>
              </a:spcBef>
              <a:buNone/>
            </a:pPr>
            <a:r>
              <a:rPr lang="en-US" dirty="0"/>
              <a:t>It can take minutes to days for approval</a:t>
            </a:r>
            <a:endParaRPr lang="en-US" dirty="0">
              <a:cs typeface="Arial"/>
            </a:endParaRPr>
          </a:p>
          <a:p>
            <a:pPr marL="0" lvl="1" indent="0">
              <a:spcBef>
                <a:spcPct val="0"/>
              </a:spcBef>
              <a:buNone/>
            </a:pPr>
            <a:r>
              <a:rPr lang="en-US" dirty="0"/>
              <a:t>Did it get used? You can follow up with State PAO</a:t>
            </a:r>
            <a:endParaRPr lang="en-US"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7012FAA-AF72-3C44-98B8-F13897769FF0}"/>
              </a:ext>
            </a:extLst>
          </p:cNvPr>
          <p:cNvSpPr/>
          <p:nvPr/>
        </p:nvSpPr>
        <p:spPr>
          <a:xfrm>
            <a:off x="576262" y="1217612"/>
            <a:ext cx="10701338" cy="461665"/>
          </a:xfrm>
          <a:prstGeom prst="rect">
            <a:avLst/>
          </a:prstGeom>
        </p:spPr>
        <p:txBody>
          <a:bodyPr wrap="square" lIns="91440" tIns="45720" rIns="91440" bIns="45720" anchor="t">
            <a:spAutoFit/>
          </a:bodyPr>
          <a:lstStyle/>
          <a:p>
            <a:pPr marL="342900" indent="-342900">
              <a:buFont typeface="Arial" panose="020B0604020202020204" pitchFamily="34" charset="0"/>
              <a:buChar char="•"/>
            </a:pPr>
            <a:endParaRPr lang="en-US" altLang="en-US" sz="2400" dirty="0">
              <a:cs typeface="Arial"/>
            </a:endParaRPr>
          </a:p>
        </p:txBody>
      </p:sp>
      <p:sp>
        <p:nvSpPr>
          <p:cNvPr id="5" name="TextBox 4">
            <a:extLst>
              <a:ext uri="{FF2B5EF4-FFF2-40B4-BE49-F238E27FC236}">
                <a16:creationId xmlns:a16="http://schemas.microsoft.com/office/drawing/2014/main" id="{DD53EEE8-DBB6-0449-C45F-0B4795D56C5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91</a:t>
            </a:r>
            <a:endParaRPr lang="en-US" dirty="0">
              <a:solidFill>
                <a:schemeClr val="bg1"/>
              </a:solidFill>
            </a:endParaRPr>
          </a:p>
        </p:txBody>
      </p:sp>
      <p:sp>
        <p:nvSpPr>
          <p:cNvPr id="8" name="TextBox 7">
            <a:extLst>
              <a:ext uri="{FF2B5EF4-FFF2-40B4-BE49-F238E27FC236}">
                <a16:creationId xmlns:a16="http://schemas.microsoft.com/office/drawing/2014/main" id="{49FDD68A-1466-3141-9279-5453BF8C9BD9}"/>
              </a:ext>
            </a:extLst>
          </p:cNvPr>
          <p:cNvSpPr txBox="1"/>
          <p:nvPr/>
        </p:nvSpPr>
        <p:spPr>
          <a:xfrm>
            <a:off x="6867754" y="6564996"/>
            <a:ext cx="4718356"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Take Photos, Write Captions, &amp; Get Published / Basic UPAR Training</a:t>
            </a:r>
            <a:endParaRPr lang="en-US" sz="1000" dirty="0">
              <a:solidFill>
                <a:schemeClr val="bg1"/>
              </a:solidFill>
              <a:latin typeface="Arial"/>
              <a:cs typeface="Arial"/>
            </a:endParaRPr>
          </a:p>
        </p:txBody>
      </p:sp>
    </p:spTree>
    <p:extLst>
      <p:ext uri="{BB962C8B-B14F-4D97-AF65-F5344CB8AC3E}">
        <p14:creationId xmlns:p14="http://schemas.microsoft.com/office/powerpoint/2010/main" val="37228598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mage result for army public affairs">
            <a:extLst>
              <a:ext uri="{FF2B5EF4-FFF2-40B4-BE49-F238E27FC236}">
                <a16:creationId xmlns:a16="http://schemas.microsoft.com/office/drawing/2014/main" id="{9918DDE1-5C7E-5041-BFC3-F2A55907836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542" r="13833" b="-2"/>
          <a:stretch/>
        </p:blipFill>
        <p:spPr bwMode="auto">
          <a:xfrm>
            <a:off x="3922183" y="-158740"/>
            <a:ext cx="8271151" cy="69763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DF7FC65-369B-B544-92D0-EF1A394C0C79}"/>
              </a:ext>
            </a:extLst>
          </p:cNvPr>
          <p:cNvSpPr/>
          <p:nvPr/>
        </p:nvSpPr>
        <p:spPr>
          <a:xfrm>
            <a:off x="-6625" y="1"/>
            <a:ext cx="4045224" cy="6875810"/>
          </a:xfrm>
          <a:prstGeom prst="rect">
            <a:avLst/>
          </a:prstGeom>
          <a:gradFill flip="none" rotWithShape="1">
            <a:gsLst>
              <a:gs pos="0">
                <a:schemeClr val="accent1">
                  <a:lumMod val="50000"/>
                </a:schemeClr>
              </a:gs>
              <a:gs pos="26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961709-C386-1745-BBAA-62D4422C4148}"/>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B027A9-A0A3-AF47-A57F-A2AEAE5A80D3}"/>
              </a:ext>
            </a:extLst>
          </p:cNvPr>
          <p:cNvSpPr/>
          <p:nvPr/>
        </p:nvSpPr>
        <p:spPr>
          <a:xfrm>
            <a:off x="609600" y="3426883"/>
            <a:ext cx="3448050" cy="2031325"/>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altLang="en-US" sz="1400" dirty="0">
                <a:solidFill>
                  <a:schemeClr val="bg1">
                    <a:lumMod val="85000"/>
                  </a:schemeClr>
                </a:solidFill>
              </a:rPr>
              <a:t>In the beginning</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Policy</a:t>
            </a:r>
          </a:p>
          <a:p>
            <a:pPr marL="285750" indent="-285750">
              <a:buFont typeface="Arial" panose="020B0604020202020204" pitchFamily="34" charset="0"/>
              <a:buChar char="•"/>
            </a:pPr>
            <a:r>
              <a:rPr lang="en-US" altLang="en-US" sz="1400" dirty="0">
                <a:solidFill>
                  <a:schemeClr val="bg1">
                    <a:lumMod val="85000"/>
                  </a:schemeClr>
                </a:solidFill>
              </a:rPr>
              <a:t>UPAR Responsibilities</a:t>
            </a:r>
          </a:p>
          <a:p>
            <a:pPr marL="285750" indent="-285750">
              <a:buFont typeface="Arial" panose="020B0604020202020204" pitchFamily="34" charset="0"/>
              <a:buChar char="•"/>
            </a:pPr>
            <a:r>
              <a:rPr lang="en-US" altLang="en-US" sz="1400" dirty="0">
                <a:solidFill>
                  <a:schemeClr val="bg1">
                    <a:lumMod val="85000"/>
                  </a:schemeClr>
                </a:solidFill>
              </a:rPr>
              <a:t>Public Affairs Planning</a:t>
            </a:r>
          </a:p>
          <a:p>
            <a:pPr marL="285750" indent="-285750">
              <a:buFont typeface="Arial" panose="020B0604020202020204" pitchFamily="34" charset="0"/>
              <a:buChar char="•"/>
            </a:pPr>
            <a:r>
              <a:rPr lang="en-US" altLang="en-US" sz="1400" dirty="0">
                <a:solidFill>
                  <a:schemeClr val="bg1">
                    <a:lumMod val="85000"/>
                  </a:schemeClr>
                </a:solidFill>
              </a:rPr>
              <a:t>Public Affairs Liaison</a:t>
            </a:r>
          </a:p>
          <a:p>
            <a:pPr marL="285750" indent="-285750">
              <a:buFont typeface="Arial" panose="020B0604020202020204" pitchFamily="34" charset="0"/>
              <a:buChar char="•"/>
            </a:pPr>
            <a:r>
              <a:rPr lang="en-US" altLang="en-US" sz="1400" dirty="0">
                <a:solidFill>
                  <a:schemeClr val="bg1">
                    <a:lumMod val="85000"/>
                  </a:schemeClr>
                </a:solidFill>
                <a:latin typeface="Arial"/>
                <a:cs typeface="Arial"/>
              </a:rPr>
              <a:t>Take Photos, Write Captions, &amp; Get Publishing</a:t>
            </a:r>
            <a:endParaRPr lang="en-US" altLang="en-US" sz="1400" dirty="0">
              <a:solidFill>
                <a:schemeClr val="bg1">
                  <a:lumMod val="85000"/>
                </a:schemeClr>
              </a:solidFill>
              <a:cs typeface="Arial"/>
            </a:endParaRPr>
          </a:p>
          <a:p>
            <a:pPr marL="285750" indent="-285750">
              <a:buFont typeface="Arial" panose="020B0604020202020204" pitchFamily="34" charset="0"/>
              <a:buChar char="•"/>
            </a:pPr>
            <a:r>
              <a:rPr lang="en-US" sz="1400" b="1" u="sng" dirty="0">
                <a:solidFill>
                  <a:schemeClr val="accent1">
                    <a:lumMod val="50000"/>
                  </a:schemeClr>
                </a:solidFill>
                <a:latin typeface="Arial"/>
                <a:cs typeface="Arial"/>
              </a:rPr>
              <a:t>Record Basic Video</a:t>
            </a:r>
            <a:endParaRPr lang="en-US" altLang="en-US" sz="1400" b="1" u="sng" dirty="0">
              <a:solidFill>
                <a:schemeClr val="accent1">
                  <a:lumMod val="50000"/>
                </a:schemeClr>
              </a:solidFill>
              <a:latin typeface="Arial"/>
              <a:cs typeface="Arial"/>
            </a:endParaRPr>
          </a:p>
          <a:p>
            <a:pPr marL="285750" indent="-285750">
              <a:buFont typeface="Arial" panose="020B0604020202020204" pitchFamily="34" charset="0"/>
              <a:buChar char="•"/>
            </a:pPr>
            <a:r>
              <a:rPr lang="en-US" altLang="en-US" sz="1400" b="1" dirty="0">
                <a:solidFill>
                  <a:schemeClr val="tx1">
                    <a:lumMod val="65000"/>
                    <a:lumOff val="35000"/>
                  </a:schemeClr>
                </a:solidFill>
              </a:rPr>
              <a:t>Final Notes</a:t>
            </a:r>
            <a:endParaRPr lang="en-US" sz="1400" b="1" dirty="0">
              <a:solidFill>
                <a:schemeClr val="tx1">
                  <a:lumMod val="65000"/>
                  <a:lumOff val="35000"/>
                </a:schemeClr>
              </a:solidFill>
            </a:endParaRPr>
          </a:p>
        </p:txBody>
      </p:sp>
      <p:sp>
        <p:nvSpPr>
          <p:cNvPr id="10" name="Pentagon 9">
            <a:extLst>
              <a:ext uri="{FF2B5EF4-FFF2-40B4-BE49-F238E27FC236}">
                <a16:creationId xmlns:a16="http://schemas.microsoft.com/office/drawing/2014/main" id="{6D7723F4-0C31-074F-B504-372101A5C982}"/>
              </a:ext>
            </a:extLst>
          </p:cNvPr>
          <p:cNvSpPr/>
          <p:nvPr/>
        </p:nvSpPr>
        <p:spPr>
          <a:xfrm rot="5400000">
            <a:off x="-127959" y="737559"/>
            <a:ext cx="2922917" cy="1447800"/>
          </a:xfrm>
          <a:prstGeom prst="homePlat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1" name="Title 1">
            <a:extLst>
              <a:ext uri="{FF2B5EF4-FFF2-40B4-BE49-F238E27FC236}">
                <a16:creationId xmlns:a16="http://schemas.microsoft.com/office/drawing/2014/main" id="{B7B1296E-1D5F-2F46-8C93-9D0E27D20F8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altLang="en-US" b="1" dirty="0">
                <a:effectLst>
                  <a:glow rad="228600">
                    <a:schemeClr val="accent3">
                      <a:satMod val="175000"/>
                      <a:alpha val="40000"/>
                    </a:schemeClr>
                  </a:glow>
                </a:effectLst>
              </a:rPr>
              <a:t>SHOOTING VIDEO &amp; “B-ROLL”</a:t>
            </a:r>
          </a:p>
        </p:txBody>
      </p:sp>
      <p:sp>
        <p:nvSpPr>
          <p:cNvPr id="3" name="TextBox 2">
            <a:extLst>
              <a:ext uri="{FF2B5EF4-FFF2-40B4-BE49-F238E27FC236}">
                <a16:creationId xmlns:a16="http://schemas.microsoft.com/office/drawing/2014/main" id="{61D41EB9-3A98-3CFD-A832-F3100533FA0C}"/>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Record Basic Video / Basic UPAR Training</a:t>
            </a:r>
            <a:endParaRPr lang="en-US" sz="1000" dirty="0">
              <a:solidFill>
                <a:schemeClr val="bg1"/>
              </a:solidFill>
            </a:endParaRPr>
          </a:p>
        </p:txBody>
      </p:sp>
      <p:sp>
        <p:nvSpPr>
          <p:cNvPr id="4" name="TextBox 3">
            <a:extLst>
              <a:ext uri="{FF2B5EF4-FFF2-40B4-BE49-F238E27FC236}">
                <a16:creationId xmlns:a16="http://schemas.microsoft.com/office/drawing/2014/main" id="{9CCD2A27-15A0-EA74-BE65-BB06EFC26881}"/>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92</a:t>
            </a:r>
            <a:endParaRPr lang="en-US" dirty="0">
              <a:solidFill>
                <a:schemeClr val="bg1"/>
              </a:solidFill>
            </a:endParaRPr>
          </a:p>
        </p:txBody>
      </p:sp>
    </p:spTree>
    <p:extLst>
      <p:ext uri="{BB962C8B-B14F-4D97-AF65-F5344CB8AC3E}">
        <p14:creationId xmlns:p14="http://schemas.microsoft.com/office/powerpoint/2010/main" val="10088352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46A7D7A-B872-86F4-6DE1-C28513318C55}"/>
              </a:ext>
            </a:extLst>
          </p:cNvPr>
          <p:cNvSpPr>
            <a:spLocks noGrp="1"/>
          </p:cNvSpPr>
          <p:nvPr>
            <p:ph idx="1"/>
          </p:nvPr>
        </p:nvSpPr>
        <p:spPr/>
        <p:txBody>
          <a:bodyPr/>
          <a:lstStyle/>
          <a:p>
            <a:r>
              <a:rPr lang="en-US" sz="3200" dirty="0"/>
              <a:t>B-roll is what other organizations can use to make a video news story, the raw footage</a:t>
            </a:r>
          </a:p>
          <a:p>
            <a:r>
              <a:rPr lang="en-US" sz="3200" dirty="0"/>
              <a:t>If media cannot attend, they rely on HING shooting B-roll of an event</a:t>
            </a:r>
          </a:p>
          <a:p>
            <a:r>
              <a:rPr lang="en-US" sz="3200" dirty="0">
                <a:latin typeface="Arial"/>
                <a:cs typeface="Arial"/>
              </a:rPr>
              <a:t>It is advantageous to HING for use to shoot B-roll and then submit to media for possible usage.</a:t>
            </a:r>
          </a:p>
        </p:txBody>
      </p:sp>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What is "B-roll"</a:t>
            </a:r>
            <a:endParaRPr lang="en-US" dirty="0"/>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98248FF-D0E0-E164-1BAA-4242211EFE6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93</a:t>
            </a:r>
          </a:p>
        </p:txBody>
      </p:sp>
      <p:sp>
        <p:nvSpPr>
          <p:cNvPr id="9" name="TextBox 8">
            <a:extLst>
              <a:ext uri="{FF2B5EF4-FFF2-40B4-BE49-F238E27FC236}">
                <a16:creationId xmlns:a16="http://schemas.microsoft.com/office/drawing/2014/main" id="{F34A18E1-51F3-AEBA-89B7-F0421A7B5399}"/>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Record Basic Video / Basic UPAR Training</a:t>
            </a:r>
            <a:endParaRPr lang="en-US" sz="1000" dirty="0">
              <a:solidFill>
                <a:schemeClr val="bg1"/>
              </a:solidFill>
            </a:endParaRPr>
          </a:p>
        </p:txBody>
      </p:sp>
    </p:spTree>
    <p:extLst>
      <p:ext uri="{BB962C8B-B14F-4D97-AF65-F5344CB8AC3E}">
        <p14:creationId xmlns:p14="http://schemas.microsoft.com/office/powerpoint/2010/main" val="27721407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B2BC2-F729-D115-81C5-A82137AE0328}"/>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2EE3897-1579-1B77-B066-FF4D24AC39A7}"/>
              </a:ext>
            </a:extLst>
          </p:cNvPr>
          <p:cNvSpPr>
            <a:spLocks noGrp="1"/>
          </p:cNvSpPr>
          <p:nvPr>
            <p:ph idx="1"/>
          </p:nvPr>
        </p:nvSpPr>
        <p:spPr>
          <a:xfrm>
            <a:off x="578427" y="5905536"/>
            <a:ext cx="10972800" cy="611952"/>
          </a:xfrm>
        </p:spPr>
        <p:txBody>
          <a:bodyPr/>
          <a:lstStyle/>
          <a:p>
            <a:pPr marL="0" indent="0" algn="ctr">
              <a:buNone/>
            </a:pPr>
            <a:r>
              <a:rPr lang="en-US" sz="1400" dirty="0">
                <a:latin typeface="Arial"/>
                <a:cs typeface="Arial"/>
                <a:hlinkClick r:id="rId3"/>
              </a:rPr>
              <a:t>https://www.dvidshub.net/video/954069/b-roll-hawaii-army-national-guards-combat-engineers-showcase-warfighting-capabilities-with-demolition-training</a:t>
            </a:r>
            <a:endParaRPr lang="en-US" sz="1400" dirty="0">
              <a:latin typeface="Arial"/>
              <a:cs typeface="Arial"/>
            </a:endParaRPr>
          </a:p>
        </p:txBody>
      </p:sp>
      <p:sp>
        <p:nvSpPr>
          <p:cNvPr id="2" name="Title 1">
            <a:extLst>
              <a:ext uri="{FF2B5EF4-FFF2-40B4-BE49-F238E27FC236}">
                <a16:creationId xmlns:a16="http://schemas.microsoft.com/office/drawing/2014/main" id="{AB5A1D3B-18B3-549A-A07F-ADA30244AC5C}"/>
              </a:ext>
            </a:extLst>
          </p:cNvPr>
          <p:cNvSpPr>
            <a:spLocks noGrp="1"/>
          </p:cNvSpPr>
          <p:nvPr>
            <p:ph type="title"/>
          </p:nvPr>
        </p:nvSpPr>
        <p:spPr/>
        <p:txBody>
          <a:bodyPr lIns="91440" tIns="45720" rIns="91440" bIns="45720" anchor="t"/>
          <a:lstStyle/>
          <a:p>
            <a:r>
              <a:rPr lang="en-US" altLang="en-US" b="1" dirty="0"/>
              <a:t>What is "B-roll"</a:t>
            </a:r>
            <a:endParaRPr lang="en-US" dirty="0"/>
          </a:p>
        </p:txBody>
      </p:sp>
      <p:sp>
        <p:nvSpPr>
          <p:cNvPr id="7" name="Rectangle 6">
            <a:extLst>
              <a:ext uri="{FF2B5EF4-FFF2-40B4-BE49-F238E27FC236}">
                <a16:creationId xmlns:a16="http://schemas.microsoft.com/office/drawing/2014/main" id="{29A65016-82EC-0506-C18D-4C15FA35279C}"/>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5FB18A9-06A5-0936-C4C4-31873BA524B8}"/>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94</a:t>
            </a:r>
          </a:p>
        </p:txBody>
      </p:sp>
      <p:sp>
        <p:nvSpPr>
          <p:cNvPr id="9" name="TextBox 8">
            <a:extLst>
              <a:ext uri="{FF2B5EF4-FFF2-40B4-BE49-F238E27FC236}">
                <a16:creationId xmlns:a16="http://schemas.microsoft.com/office/drawing/2014/main" id="{9C20B59A-742D-E529-C8B3-94F272A79324}"/>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Record Basic Video / Basic UPAR Training</a:t>
            </a:r>
            <a:endParaRPr lang="en-US" sz="1000" dirty="0">
              <a:solidFill>
                <a:schemeClr val="bg1"/>
              </a:solidFill>
            </a:endParaRPr>
          </a:p>
        </p:txBody>
      </p:sp>
      <p:sp>
        <p:nvSpPr>
          <p:cNvPr id="11" name="TextBox 10">
            <a:extLst>
              <a:ext uri="{FF2B5EF4-FFF2-40B4-BE49-F238E27FC236}">
                <a16:creationId xmlns:a16="http://schemas.microsoft.com/office/drawing/2014/main" id="{2CC19022-DDFD-550A-1A65-1F287EC98930}"/>
              </a:ext>
            </a:extLst>
          </p:cNvPr>
          <p:cNvSpPr txBox="1"/>
          <p:nvPr/>
        </p:nvSpPr>
        <p:spPr>
          <a:xfrm>
            <a:off x="585721" y="1417638"/>
            <a:ext cx="2767079" cy="4324261"/>
          </a:xfrm>
          <a:prstGeom prst="rect">
            <a:avLst/>
          </a:prstGeom>
          <a:noFill/>
        </p:spPr>
        <p:txBody>
          <a:bodyPr wrap="square">
            <a:spAutoFit/>
          </a:bodyPr>
          <a:lstStyle/>
          <a:p>
            <a:r>
              <a:rPr lang="en-US" sz="1250" dirty="0"/>
              <a:t>U.S. Soldiers from Alpha Company, 227th Brigade Engineer Battalion, 29th Infantry Brigade Combat Team, Hawaii Army National Guard (HIARNG) and the Headquarters and Headquarters Company, 411th Engineer Battalion, 303rd Maneuver Enhancement Brigade, 9th Mission Support Command, U.S. Army Reserve conduct intercomponent demolition training on Schofield Barracks, Hawaii, March 2, 2025. HIARNG’s engineers trained alongside U.S. Army Reserve Soldiers on demolitions and different explosive charge assembly methods to enhance the unit’s readiness and warfighting capabilities while showcasing their lethality to distinguished leaders observing the training. (U.S. Army National Guard video by Sgt. Sean Walker)</a:t>
            </a:r>
          </a:p>
        </p:txBody>
      </p:sp>
    </p:spTree>
    <p:extLst>
      <p:ext uri="{BB962C8B-B14F-4D97-AF65-F5344CB8AC3E}">
        <p14:creationId xmlns:p14="http://schemas.microsoft.com/office/powerpoint/2010/main" val="24212325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r>
              <a:rPr lang="en-US" altLang="en-US" b="1" dirty="0"/>
              <a:t>Shooting Video and "B-roll"</a:t>
            </a:r>
            <a:endParaRPr lang="en-US" dirty="0"/>
          </a:p>
        </p:txBody>
      </p:sp>
      <p:sp>
        <p:nvSpPr>
          <p:cNvPr id="8" name="Content Placeholder 7">
            <a:extLst>
              <a:ext uri="{FF2B5EF4-FFF2-40B4-BE49-F238E27FC236}">
                <a16:creationId xmlns:a16="http://schemas.microsoft.com/office/drawing/2014/main" id="{C280D818-0BA4-A847-1D9C-16099CD91E7B}"/>
              </a:ext>
            </a:extLst>
          </p:cNvPr>
          <p:cNvSpPr>
            <a:spLocks noGrp="1"/>
          </p:cNvSpPr>
          <p:nvPr>
            <p:ph idx="1"/>
          </p:nvPr>
        </p:nvSpPr>
        <p:spPr>
          <a:xfrm>
            <a:off x="583325" y="1600201"/>
            <a:ext cx="3379075" cy="2017226"/>
          </a:xfrm>
        </p:spPr>
        <p:txBody>
          <a:bodyPr lIns="91440" tIns="45720" rIns="91440" bIns="45720" anchor="t"/>
          <a:lstStyle/>
          <a:p>
            <a:pPr marL="0" indent="0">
              <a:spcBef>
                <a:spcPct val="0"/>
              </a:spcBef>
              <a:buNone/>
            </a:pPr>
            <a:r>
              <a:rPr lang="en-US" sz="2400" b="1" dirty="0"/>
              <a:t>Video </a:t>
            </a:r>
          </a:p>
          <a:p>
            <a:pPr marL="285750" indent="-285750">
              <a:spcBef>
                <a:spcPct val="0"/>
              </a:spcBef>
              <a:buFont typeface="Arial"/>
              <a:buChar char="•"/>
            </a:pPr>
            <a:r>
              <a:rPr lang="en-US" sz="2400" dirty="0"/>
              <a:t>can be used as a stand-alone</a:t>
            </a:r>
            <a:endParaRPr lang="en-US" sz="2400" dirty="0">
              <a:cs typeface="Arial"/>
            </a:endParaRPr>
          </a:p>
          <a:p>
            <a:pPr marL="285750" indent="-285750">
              <a:spcBef>
                <a:spcPct val="0"/>
              </a:spcBef>
              <a:buFont typeface="Arial"/>
              <a:buChar char="•"/>
            </a:pPr>
            <a:r>
              <a:rPr lang="en-US" sz="2400" dirty="0"/>
              <a:t>is ready for publishing</a:t>
            </a:r>
            <a:endParaRPr lang="en-US" sz="2400" dirty="0">
              <a:cs typeface="Arial"/>
            </a:endParaRP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49BBE3F-3197-4C48-A258-24A72F544B19}"/>
              </a:ext>
            </a:extLst>
          </p:cNvPr>
          <p:cNvPicPr>
            <a:picLocks noChangeAspect="1"/>
          </p:cNvPicPr>
          <p:nvPr/>
        </p:nvPicPr>
        <p:blipFill rotWithShape="1">
          <a:blip r:embed="rId3"/>
          <a:srcRect l="-310" r="50121" b="-307"/>
          <a:stretch/>
        </p:blipFill>
        <p:spPr>
          <a:xfrm>
            <a:off x="9253255" y="1598612"/>
            <a:ext cx="2336007" cy="2299644"/>
          </a:xfrm>
          <a:prstGeom prst="rect">
            <a:avLst/>
          </a:prstGeom>
        </p:spPr>
      </p:pic>
      <p:sp>
        <p:nvSpPr>
          <p:cNvPr id="6" name="TextBox 5">
            <a:extLst>
              <a:ext uri="{FF2B5EF4-FFF2-40B4-BE49-F238E27FC236}">
                <a16:creationId xmlns:a16="http://schemas.microsoft.com/office/drawing/2014/main" id="{598248FF-D0E0-E164-1BAA-4242211EFE62}"/>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95</a:t>
            </a:r>
            <a:endParaRPr lang="en-US" dirty="0">
              <a:solidFill>
                <a:schemeClr val="bg1"/>
              </a:solidFill>
            </a:endParaRPr>
          </a:p>
        </p:txBody>
      </p:sp>
      <p:pic>
        <p:nvPicPr>
          <p:cNvPr id="10" name="Picture 9">
            <a:extLst>
              <a:ext uri="{FF2B5EF4-FFF2-40B4-BE49-F238E27FC236}">
                <a16:creationId xmlns:a16="http://schemas.microsoft.com/office/drawing/2014/main" id="{B9D7A838-41F5-22BF-C842-C1357FAAFF19}"/>
              </a:ext>
            </a:extLst>
          </p:cNvPr>
          <p:cNvPicPr>
            <a:picLocks noChangeAspect="1"/>
          </p:cNvPicPr>
          <p:nvPr/>
        </p:nvPicPr>
        <p:blipFill rotWithShape="1">
          <a:blip r:embed="rId3"/>
          <a:srcRect l="49961" t="-305" r="193" b="-472"/>
          <a:stretch/>
        </p:blipFill>
        <p:spPr>
          <a:xfrm>
            <a:off x="9270869" y="3863496"/>
            <a:ext cx="2313390" cy="2305105"/>
          </a:xfrm>
          <a:prstGeom prst="rect">
            <a:avLst/>
          </a:prstGeom>
        </p:spPr>
      </p:pic>
      <p:sp>
        <p:nvSpPr>
          <p:cNvPr id="15" name="Content Placeholder 7">
            <a:extLst>
              <a:ext uri="{FF2B5EF4-FFF2-40B4-BE49-F238E27FC236}">
                <a16:creationId xmlns:a16="http://schemas.microsoft.com/office/drawing/2014/main" id="{21DE3839-CB72-1959-82D5-F8C82AD61775}"/>
              </a:ext>
            </a:extLst>
          </p:cNvPr>
          <p:cNvSpPr txBox="1">
            <a:spLocks/>
          </p:cNvSpPr>
          <p:nvPr/>
        </p:nvSpPr>
        <p:spPr>
          <a:xfrm>
            <a:off x="609600" y="4226516"/>
            <a:ext cx="8639908" cy="1944227"/>
          </a:xfrm>
          <a:prstGeom prst="rect">
            <a:avLst/>
          </a:prstGeom>
        </p:spPr>
        <p:txBody>
          <a:bodyPr lIns="91440" tIns="45720" rIns="91440" bIns="45720" anchor="t"/>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85750" indent="-285750">
              <a:spcBef>
                <a:spcPct val="0"/>
              </a:spcBef>
              <a:buFont typeface="Arial"/>
              <a:buChar char="•"/>
            </a:pPr>
            <a:r>
              <a:rPr lang="en-US" sz="2400" kern="0" dirty="0"/>
              <a:t>Shoot video using landscape mode</a:t>
            </a:r>
            <a:endParaRPr lang="en-US" sz="2400" kern="0" dirty="0">
              <a:cs typeface="Arial"/>
            </a:endParaRPr>
          </a:p>
          <a:p>
            <a:pPr>
              <a:spcBef>
                <a:spcPct val="0"/>
              </a:spcBef>
              <a:buFont typeface="Arial"/>
              <a:buChar char="•"/>
            </a:pPr>
            <a:r>
              <a:rPr lang="en-US" sz="2400" kern="0" dirty="0"/>
              <a:t>Try to keep it as still as possible</a:t>
            </a:r>
            <a:endParaRPr lang="en-US" sz="2400" kern="0" dirty="0">
              <a:cs typeface="Arial"/>
            </a:endParaRPr>
          </a:p>
          <a:p>
            <a:pPr>
              <a:spcBef>
                <a:spcPct val="0"/>
              </a:spcBef>
              <a:buFont typeface="Arial"/>
              <a:buChar char="•"/>
            </a:pPr>
            <a:r>
              <a:rPr lang="en-US" sz="2400" kern="0" dirty="0"/>
              <a:t>Watch your lighting, (backlit video is the enemy of good video)</a:t>
            </a:r>
          </a:p>
          <a:p>
            <a:pPr>
              <a:spcBef>
                <a:spcPct val="0"/>
              </a:spcBef>
              <a:buFont typeface="Arial"/>
              <a:buChar char="•"/>
            </a:pPr>
            <a:r>
              <a:rPr lang="en-US" sz="2400" kern="0" dirty="0"/>
              <a:t>Try not to zoom, move your feet</a:t>
            </a:r>
            <a:endParaRPr lang="en-US" sz="2400" kern="0" dirty="0">
              <a:cs typeface="Arial"/>
            </a:endParaRPr>
          </a:p>
        </p:txBody>
      </p:sp>
      <p:sp>
        <p:nvSpPr>
          <p:cNvPr id="17" name="Content Placeholder 7">
            <a:extLst>
              <a:ext uri="{FF2B5EF4-FFF2-40B4-BE49-F238E27FC236}">
                <a16:creationId xmlns:a16="http://schemas.microsoft.com/office/drawing/2014/main" id="{9182F392-9824-3102-31DF-0F65514372C4}"/>
              </a:ext>
            </a:extLst>
          </p:cNvPr>
          <p:cNvSpPr txBox="1">
            <a:spLocks/>
          </p:cNvSpPr>
          <p:nvPr/>
        </p:nvSpPr>
        <p:spPr>
          <a:xfrm>
            <a:off x="601218" y="3475104"/>
            <a:ext cx="8639908" cy="563566"/>
          </a:xfrm>
          <a:prstGeom prst="rect">
            <a:avLst/>
          </a:prstGeom>
        </p:spPr>
        <p:txBody>
          <a:bodyPr lIns="91440" tIns="45720" rIns="91440" bIns="45720" anchor="t"/>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lnSpc>
                <a:spcPct val="150000"/>
              </a:lnSpc>
              <a:spcBef>
                <a:spcPct val="0"/>
              </a:spcBef>
              <a:buNone/>
            </a:pPr>
            <a:r>
              <a:rPr lang="en-US" sz="2400" kern="0" dirty="0"/>
              <a:t>Both: 15 seconds or less </a:t>
            </a:r>
            <a:endParaRPr lang="en-US" sz="2400" kern="0" dirty="0">
              <a:cs typeface="Arial"/>
            </a:endParaRPr>
          </a:p>
        </p:txBody>
      </p:sp>
      <p:sp>
        <p:nvSpPr>
          <p:cNvPr id="19" name="Content Placeholder 7">
            <a:extLst>
              <a:ext uri="{FF2B5EF4-FFF2-40B4-BE49-F238E27FC236}">
                <a16:creationId xmlns:a16="http://schemas.microsoft.com/office/drawing/2014/main" id="{302C2B9D-D203-5999-B2BF-B657F7268032}"/>
              </a:ext>
            </a:extLst>
          </p:cNvPr>
          <p:cNvSpPr txBox="1">
            <a:spLocks/>
          </p:cNvSpPr>
          <p:nvPr/>
        </p:nvSpPr>
        <p:spPr>
          <a:xfrm>
            <a:off x="4109950" y="1600201"/>
            <a:ext cx="5139559" cy="2017227"/>
          </a:xfrm>
          <a:prstGeom prst="rect">
            <a:avLst/>
          </a:prstGeom>
        </p:spPr>
        <p:txBody>
          <a:bodyPr lIns="91440" tIns="45720" rIns="91440" bIns="45720" anchor="t"/>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ct val="0"/>
              </a:spcBef>
              <a:buNone/>
            </a:pPr>
            <a:r>
              <a:rPr lang="en-US" sz="2400" b="1" dirty="0">
                <a:cs typeface="Arial"/>
              </a:rPr>
              <a:t>B-roll</a:t>
            </a:r>
          </a:p>
          <a:p>
            <a:pPr marL="285750" indent="-285750">
              <a:spcBef>
                <a:spcPct val="0"/>
              </a:spcBef>
              <a:buFont typeface="Arial"/>
              <a:buChar char="•"/>
            </a:pPr>
            <a:r>
              <a:rPr lang="en-US" sz="2400" kern="0" dirty="0"/>
              <a:t>a series of videos used by specialist or media</a:t>
            </a:r>
            <a:endParaRPr lang="en-US" sz="2400" kern="0" dirty="0">
              <a:cs typeface="Arial"/>
            </a:endParaRPr>
          </a:p>
          <a:p>
            <a:pPr marL="285750" indent="-285750">
              <a:spcBef>
                <a:spcPct val="0"/>
              </a:spcBef>
              <a:buFont typeface="Arial"/>
              <a:buChar char="•"/>
            </a:pPr>
            <a:r>
              <a:rPr lang="en-US" sz="2400" kern="0" dirty="0"/>
              <a:t>is raw footage that can be edited for a News story</a:t>
            </a:r>
            <a:endParaRPr lang="en-US" sz="2400" kern="0" dirty="0">
              <a:cs typeface="Arial"/>
            </a:endParaRPr>
          </a:p>
        </p:txBody>
      </p:sp>
      <p:sp>
        <p:nvSpPr>
          <p:cNvPr id="9" name="TextBox 8">
            <a:extLst>
              <a:ext uri="{FF2B5EF4-FFF2-40B4-BE49-F238E27FC236}">
                <a16:creationId xmlns:a16="http://schemas.microsoft.com/office/drawing/2014/main" id="{F34A18E1-51F3-AEBA-89B7-F0421A7B5399}"/>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Record Basic Video / Basic UPAR Training</a:t>
            </a:r>
            <a:endParaRPr lang="en-US" sz="1000" dirty="0">
              <a:solidFill>
                <a:schemeClr val="bg1"/>
              </a:solidFill>
            </a:endParaRPr>
          </a:p>
        </p:txBody>
      </p:sp>
    </p:spTree>
    <p:extLst>
      <p:ext uri="{BB962C8B-B14F-4D97-AF65-F5344CB8AC3E}">
        <p14:creationId xmlns:p14="http://schemas.microsoft.com/office/powerpoint/2010/main" val="29302184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a:lstStyle/>
          <a:p>
            <a:r>
              <a:rPr lang="en-US" altLang="en-US" b="1" dirty="0"/>
              <a:t>Shooting Video </a:t>
            </a:r>
            <a:r>
              <a:rPr lang="en-US" altLang="en-US" b="1"/>
              <a:t>and “B-roll</a:t>
            </a:r>
            <a:r>
              <a:rPr lang="en-US" altLang="en-US" b="1" dirty="0"/>
              <a:t>”</a:t>
            </a:r>
            <a:endParaRPr lang="en-US" dirty="0"/>
          </a:p>
        </p:txBody>
      </p:sp>
      <p:sp>
        <p:nvSpPr>
          <p:cNvPr id="8" name="Content Placeholder 7">
            <a:extLst>
              <a:ext uri="{FF2B5EF4-FFF2-40B4-BE49-F238E27FC236}">
                <a16:creationId xmlns:a16="http://schemas.microsoft.com/office/drawing/2014/main" id="{8885A2F2-66DF-1B3B-6647-A00264E30B48}"/>
              </a:ext>
            </a:extLst>
          </p:cNvPr>
          <p:cNvSpPr>
            <a:spLocks noGrp="1"/>
          </p:cNvSpPr>
          <p:nvPr>
            <p:ph sz="half" idx="1"/>
          </p:nvPr>
        </p:nvSpPr>
        <p:spPr>
          <a:xfrm>
            <a:off x="598868" y="1600201"/>
            <a:ext cx="6307785" cy="4525963"/>
          </a:xfrm>
        </p:spPr>
        <p:txBody>
          <a:bodyPr lIns="91440" tIns="45720" rIns="91440" bIns="45720" anchor="t"/>
          <a:lstStyle/>
          <a:p>
            <a:pPr>
              <a:spcBef>
                <a:spcPct val="0"/>
              </a:spcBef>
              <a:buFont typeface="Arial,Sans-Serif"/>
            </a:pPr>
            <a:r>
              <a:rPr lang="en-US" dirty="0"/>
              <a:t>Vary angles and depth for B-roll</a:t>
            </a:r>
          </a:p>
          <a:p>
            <a:pPr>
              <a:spcBef>
                <a:spcPct val="0"/>
              </a:spcBef>
              <a:buFont typeface="Arial,Sans-Serif"/>
            </a:pPr>
            <a:r>
              <a:rPr lang="en-US" dirty="0"/>
              <a:t>Watch out for “video bombing” </a:t>
            </a:r>
            <a:endParaRPr lang="en-US" dirty="0">
              <a:cs typeface="Arial"/>
            </a:endParaRPr>
          </a:p>
          <a:p>
            <a:pPr>
              <a:spcBef>
                <a:spcPct val="0"/>
              </a:spcBef>
              <a:buFont typeface="Arial,Sans-Serif"/>
            </a:pPr>
            <a:r>
              <a:rPr lang="en-US" dirty="0"/>
              <a:t>Is the subject worth shooting with video?</a:t>
            </a:r>
          </a:p>
          <a:p>
            <a:pPr>
              <a:spcBef>
                <a:spcPct val="0"/>
              </a:spcBef>
              <a:buFont typeface="Arial,Sans-Serif"/>
            </a:pPr>
            <a:r>
              <a:rPr lang="en-US" dirty="0"/>
              <a:t>When shooting, don’t talk</a:t>
            </a:r>
          </a:p>
          <a:p>
            <a:pPr>
              <a:spcBef>
                <a:spcPct val="0"/>
              </a:spcBef>
              <a:buFont typeface="Arial,Sans-Serif"/>
            </a:pPr>
            <a:r>
              <a:rPr lang="en-US" dirty="0"/>
              <a:t>Review it before sending</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Screen Shot 2023-05-02 at 2.10.jpeg">
            <a:extLst>
              <a:ext uri="{FF2B5EF4-FFF2-40B4-BE49-F238E27FC236}">
                <a16:creationId xmlns:a16="http://schemas.microsoft.com/office/drawing/2014/main" id="{EAF3FCC0-AB9A-FE49-25F0-5DC9699ACFA0}"/>
              </a:ext>
            </a:extLst>
          </p:cNvPr>
          <p:cNvPicPr>
            <a:picLocks noChangeAspect="1"/>
          </p:cNvPicPr>
          <p:nvPr/>
        </p:nvPicPr>
        <p:blipFill>
          <a:blip r:embed="rId3"/>
          <a:stretch>
            <a:fillRect/>
          </a:stretch>
        </p:blipFill>
        <p:spPr>
          <a:xfrm>
            <a:off x="6900309" y="1601966"/>
            <a:ext cx="4675720" cy="3085773"/>
          </a:xfrm>
          <a:prstGeom prst="rect">
            <a:avLst/>
          </a:prstGeom>
        </p:spPr>
      </p:pic>
      <p:sp>
        <p:nvSpPr>
          <p:cNvPr id="6" name="TextBox 5">
            <a:extLst>
              <a:ext uri="{FF2B5EF4-FFF2-40B4-BE49-F238E27FC236}">
                <a16:creationId xmlns:a16="http://schemas.microsoft.com/office/drawing/2014/main" id="{7D64E73E-1D37-3EED-6FFB-C2B60728A034}"/>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96</a:t>
            </a:r>
            <a:endParaRPr lang="en-US" dirty="0">
              <a:solidFill>
                <a:schemeClr val="bg1"/>
              </a:solidFill>
            </a:endParaRPr>
          </a:p>
        </p:txBody>
      </p:sp>
      <p:sp>
        <p:nvSpPr>
          <p:cNvPr id="9" name="TextBox 8">
            <a:extLst>
              <a:ext uri="{FF2B5EF4-FFF2-40B4-BE49-F238E27FC236}">
                <a16:creationId xmlns:a16="http://schemas.microsoft.com/office/drawing/2014/main" id="{B69E1D12-ACFD-D401-C1E8-BF71860237C8}"/>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Record Basic Video / Basic UPAR Training</a:t>
            </a:r>
            <a:endParaRPr lang="en-US" sz="1000" dirty="0">
              <a:solidFill>
                <a:schemeClr val="bg1"/>
              </a:solidFill>
            </a:endParaRPr>
          </a:p>
        </p:txBody>
      </p:sp>
    </p:spTree>
    <p:extLst>
      <p:ext uri="{BB962C8B-B14F-4D97-AF65-F5344CB8AC3E}">
        <p14:creationId xmlns:p14="http://schemas.microsoft.com/office/powerpoint/2010/main" val="13639299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32995-B5A1-753B-5C75-C5A6B9AA1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279738-E7EB-57D8-DCA1-136BBB0BCAD5}"/>
              </a:ext>
            </a:extLst>
          </p:cNvPr>
          <p:cNvSpPr>
            <a:spLocks noGrp="1"/>
          </p:cNvSpPr>
          <p:nvPr>
            <p:ph type="title"/>
          </p:nvPr>
        </p:nvSpPr>
        <p:spPr/>
        <p:txBody>
          <a:bodyPr/>
          <a:lstStyle/>
          <a:p>
            <a:r>
              <a:rPr lang="en-US" altLang="en-US" b="1" dirty="0"/>
              <a:t>Practical Exercise</a:t>
            </a:r>
            <a:endParaRPr lang="en-US" dirty="0"/>
          </a:p>
        </p:txBody>
      </p:sp>
      <p:sp>
        <p:nvSpPr>
          <p:cNvPr id="6" name="Content Placeholder 5">
            <a:extLst>
              <a:ext uri="{FF2B5EF4-FFF2-40B4-BE49-F238E27FC236}">
                <a16:creationId xmlns:a16="http://schemas.microsoft.com/office/drawing/2014/main" id="{2568CBA7-2756-59A6-4B56-5292049A0C24}"/>
              </a:ext>
            </a:extLst>
          </p:cNvPr>
          <p:cNvSpPr>
            <a:spLocks noGrp="1"/>
          </p:cNvSpPr>
          <p:nvPr>
            <p:ph idx="1"/>
          </p:nvPr>
        </p:nvSpPr>
        <p:spPr/>
        <p:txBody>
          <a:bodyPr lIns="91440" tIns="45720" rIns="91440" bIns="45720" anchor="t"/>
          <a:lstStyle/>
          <a:p>
            <a:pPr marL="0" indent="0">
              <a:lnSpc>
                <a:spcPct val="150000"/>
              </a:lnSpc>
              <a:spcBef>
                <a:spcPct val="0"/>
              </a:spcBef>
              <a:buNone/>
            </a:pPr>
            <a:r>
              <a:rPr lang="en-US" dirty="0"/>
              <a:t>Get up for a moment and stretch</a:t>
            </a:r>
          </a:p>
          <a:p>
            <a:pPr marL="0" indent="0">
              <a:lnSpc>
                <a:spcPct val="150000"/>
              </a:lnSpc>
              <a:spcBef>
                <a:spcPct val="0"/>
              </a:spcBef>
              <a:buNone/>
            </a:pPr>
            <a:endParaRPr lang="en-US" dirty="0"/>
          </a:p>
          <a:p>
            <a:pPr marL="0" indent="0">
              <a:lnSpc>
                <a:spcPct val="150000"/>
              </a:lnSpc>
              <a:spcBef>
                <a:spcPct val="0"/>
              </a:spcBef>
              <a:buNone/>
            </a:pPr>
            <a:r>
              <a:rPr lang="en-US" dirty="0"/>
              <a:t>Now l want everyone to take about five minutes take a few </a:t>
            </a:r>
            <a:r>
              <a:rPr lang="haw-US" dirty="0"/>
              <a:t>Videos</a:t>
            </a:r>
            <a:r>
              <a:rPr lang="en-US" dirty="0"/>
              <a:t> of… </a:t>
            </a:r>
          </a:p>
        </p:txBody>
      </p:sp>
      <p:sp>
        <p:nvSpPr>
          <p:cNvPr id="7" name="Rectangle 6">
            <a:extLst>
              <a:ext uri="{FF2B5EF4-FFF2-40B4-BE49-F238E27FC236}">
                <a16:creationId xmlns:a16="http://schemas.microsoft.com/office/drawing/2014/main" id="{94495959-BA36-3DB3-8D99-F231BE263B6B}"/>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17F65E7-4021-2027-9188-61B6955746E3}"/>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97</a:t>
            </a:r>
          </a:p>
        </p:txBody>
      </p:sp>
      <p:sp>
        <p:nvSpPr>
          <p:cNvPr id="3" name="TextBox 2">
            <a:extLst>
              <a:ext uri="{FF2B5EF4-FFF2-40B4-BE49-F238E27FC236}">
                <a16:creationId xmlns:a16="http://schemas.microsoft.com/office/drawing/2014/main" id="{BC559E6B-1A60-9A02-CA49-D9A6B4425877}"/>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Record Basic Video / Basic UPAR Training</a:t>
            </a:r>
            <a:endParaRPr lang="en-US" sz="1000" dirty="0">
              <a:solidFill>
                <a:schemeClr val="bg1"/>
              </a:solidFill>
            </a:endParaRPr>
          </a:p>
        </p:txBody>
      </p:sp>
    </p:spTree>
    <p:extLst>
      <p:ext uri="{BB962C8B-B14F-4D97-AF65-F5344CB8AC3E}">
        <p14:creationId xmlns:p14="http://schemas.microsoft.com/office/powerpoint/2010/main" val="36786263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BA1131-E2B2-A740-A141-2B64A3835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5724" y="3842331"/>
            <a:ext cx="3467622" cy="2279685"/>
          </a:xfrm>
          <a:prstGeom prst="rect">
            <a:avLst/>
          </a:prstGeom>
        </p:spPr>
      </p:pic>
      <p:sp>
        <p:nvSpPr>
          <p:cNvPr id="2" name="Title 1">
            <a:extLst>
              <a:ext uri="{FF2B5EF4-FFF2-40B4-BE49-F238E27FC236}">
                <a16:creationId xmlns:a16="http://schemas.microsoft.com/office/drawing/2014/main" id="{1BF4B1F5-8A87-354E-B234-B002C3212103}"/>
              </a:ext>
            </a:extLst>
          </p:cNvPr>
          <p:cNvSpPr>
            <a:spLocks noGrp="1"/>
          </p:cNvSpPr>
          <p:nvPr>
            <p:ph type="title"/>
          </p:nvPr>
        </p:nvSpPr>
        <p:spPr/>
        <p:txBody>
          <a:bodyPr lIns="91440" tIns="45720" rIns="91440" bIns="45720" anchor="t"/>
          <a:lstStyle/>
          <a:p>
            <a:pPr>
              <a:spcBef>
                <a:spcPct val="0"/>
              </a:spcBef>
              <a:buFont typeface="Arial,Sans-Serif"/>
            </a:pPr>
            <a:r>
              <a:rPr lang="en-US" sz="4400" b="1" dirty="0"/>
              <a:t>B-roll “package” should include:</a:t>
            </a:r>
          </a:p>
        </p:txBody>
      </p:sp>
      <p:sp>
        <p:nvSpPr>
          <p:cNvPr id="6" name="Content Placeholder 5">
            <a:extLst>
              <a:ext uri="{FF2B5EF4-FFF2-40B4-BE49-F238E27FC236}">
                <a16:creationId xmlns:a16="http://schemas.microsoft.com/office/drawing/2014/main" id="{99562E95-FAAB-6427-BE9A-4B9A8CDCFF7F}"/>
              </a:ext>
            </a:extLst>
          </p:cNvPr>
          <p:cNvSpPr>
            <a:spLocks noGrp="1"/>
          </p:cNvSpPr>
          <p:nvPr>
            <p:ph sz="half" idx="1"/>
          </p:nvPr>
        </p:nvSpPr>
        <p:spPr>
          <a:xfrm>
            <a:off x="597600" y="1600201"/>
            <a:ext cx="4238800" cy="4525963"/>
          </a:xfrm>
        </p:spPr>
        <p:txBody>
          <a:bodyPr lIns="91440" tIns="45720" rIns="91440" bIns="45720" anchor="t"/>
          <a:lstStyle/>
          <a:p>
            <a:pPr>
              <a:spcBef>
                <a:spcPct val="0"/>
              </a:spcBef>
            </a:pPr>
            <a:r>
              <a:rPr lang="en-US" dirty="0"/>
              <a:t>Multiple clips</a:t>
            </a:r>
          </a:p>
          <a:p>
            <a:pPr>
              <a:spcBef>
                <a:spcPct val="0"/>
              </a:spcBef>
            </a:pPr>
            <a:r>
              <a:rPr lang="en-US" dirty="0"/>
              <a:t>Establishing shot, medium shots, close-ups</a:t>
            </a:r>
          </a:p>
          <a:p>
            <a:pPr>
              <a:spcBef>
                <a:spcPct val="0"/>
              </a:spcBef>
            </a:pPr>
            <a:r>
              <a:rPr lang="en-US" dirty="0"/>
              <a:t>Cut-aways (the interruption of a continuously filmed action by inserting a view of something else)</a:t>
            </a:r>
          </a:p>
        </p:txBody>
      </p:sp>
      <p:sp>
        <p:nvSpPr>
          <p:cNvPr id="7" name="Rectangle 6">
            <a:extLst>
              <a:ext uri="{FF2B5EF4-FFF2-40B4-BE49-F238E27FC236}">
                <a16:creationId xmlns:a16="http://schemas.microsoft.com/office/drawing/2014/main" id="{835BCEC0-AFC9-F644-81BB-8BDB6500AEE1}"/>
              </a:ext>
            </a:extLst>
          </p:cNvPr>
          <p:cNvSpPr/>
          <p:nvPr/>
        </p:nvSpPr>
        <p:spPr>
          <a:xfrm>
            <a:off x="0" y="6524988"/>
            <a:ext cx="12192000" cy="34583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C32CB91-4184-2148-A101-359778707D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1833" y="3840014"/>
            <a:ext cx="3394236" cy="2282070"/>
          </a:xfrm>
          <a:prstGeom prst="rect">
            <a:avLst/>
          </a:prstGeom>
        </p:spPr>
      </p:pic>
      <p:pic>
        <p:nvPicPr>
          <p:cNvPr id="12" name="Picture 11">
            <a:extLst>
              <a:ext uri="{FF2B5EF4-FFF2-40B4-BE49-F238E27FC236}">
                <a16:creationId xmlns:a16="http://schemas.microsoft.com/office/drawing/2014/main" id="{6E360756-52A5-2544-917F-E94A15774C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1772" y="1598642"/>
            <a:ext cx="3370316" cy="2266934"/>
          </a:xfrm>
          <a:prstGeom prst="rect">
            <a:avLst/>
          </a:prstGeom>
        </p:spPr>
      </p:pic>
      <p:sp>
        <p:nvSpPr>
          <p:cNvPr id="5" name="TextBox 4">
            <a:extLst>
              <a:ext uri="{FF2B5EF4-FFF2-40B4-BE49-F238E27FC236}">
                <a16:creationId xmlns:a16="http://schemas.microsoft.com/office/drawing/2014/main" id="{69F8148D-93FC-EE63-A49E-2711852A60DD}"/>
              </a:ext>
            </a:extLst>
          </p:cNvPr>
          <p:cNvSpPr txBox="1"/>
          <p:nvPr/>
        </p:nvSpPr>
        <p:spPr>
          <a:xfrm>
            <a:off x="585721" y="6572755"/>
            <a:ext cx="2645347" cy="246221"/>
          </a:xfrm>
          <a:prstGeom prst="rect">
            <a:avLst/>
          </a:prstGeom>
          <a:noFill/>
        </p:spPr>
        <p:txBody>
          <a:bodyPr wrap="square" lIns="91440" tIns="45720" rIns="91440" bIns="45720" rtlCol="0" anchor="t">
            <a:spAutoFit/>
          </a:bodyPr>
          <a:lstStyle/>
          <a:p>
            <a:r>
              <a:rPr lang="en-US" sz="1000" b="1" i="1" dirty="0">
                <a:solidFill>
                  <a:schemeClr val="bg1"/>
                </a:solidFill>
                <a:latin typeface="Arial"/>
                <a:cs typeface="Arial"/>
              </a:rPr>
              <a:t>Page 98</a:t>
            </a:r>
          </a:p>
        </p:txBody>
      </p:sp>
      <p:pic>
        <p:nvPicPr>
          <p:cNvPr id="11" name="Picture 10">
            <a:extLst>
              <a:ext uri="{FF2B5EF4-FFF2-40B4-BE49-F238E27FC236}">
                <a16:creationId xmlns:a16="http://schemas.microsoft.com/office/drawing/2014/main" id="{78516903-435A-FD49-B64D-335BE1E01E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0597" y="1598192"/>
            <a:ext cx="3395472" cy="2267204"/>
          </a:xfrm>
          <a:prstGeom prst="rect">
            <a:avLst/>
          </a:prstGeom>
        </p:spPr>
      </p:pic>
      <p:sp>
        <p:nvSpPr>
          <p:cNvPr id="3" name="Content Placeholder 5">
            <a:extLst>
              <a:ext uri="{FF2B5EF4-FFF2-40B4-BE49-F238E27FC236}">
                <a16:creationId xmlns:a16="http://schemas.microsoft.com/office/drawing/2014/main" id="{1C8E70F9-D636-A753-07E7-BD68D4BDB34D}"/>
              </a:ext>
            </a:extLst>
          </p:cNvPr>
          <p:cNvSpPr txBox="1">
            <a:spLocks/>
          </p:cNvSpPr>
          <p:nvPr/>
        </p:nvSpPr>
        <p:spPr>
          <a:xfrm>
            <a:off x="4835724" y="5334000"/>
            <a:ext cx="3350737" cy="788016"/>
          </a:xfrm>
          <a:prstGeom prst="rect">
            <a:avLst/>
          </a:prstGeom>
        </p:spPr>
        <p:txBody>
          <a:bodyPr lIns="91440" tIns="45720" rIns="91440" bIns="45720" anchor="b"/>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spcBef>
                <a:spcPct val="0"/>
              </a:spcBef>
              <a:buNone/>
            </a:pPr>
            <a:r>
              <a:rPr lang="en-US" sz="2000" b="1" kern="0" dirty="0">
                <a:solidFill>
                  <a:schemeClr val="bg1"/>
                </a:solidFill>
              </a:rPr>
              <a:t>Medium Shot</a:t>
            </a:r>
          </a:p>
        </p:txBody>
      </p:sp>
      <p:sp>
        <p:nvSpPr>
          <p:cNvPr id="8" name="Content Placeholder 5">
            <a:extLst>
              <a:ext uri="{FF2B5EF4-FFF2-40B4-BE49-F238E27FC236}">
                <a16:creationId xmlns:a16="http://schemas.microsoft.com/office/drawing/2014/main" id="{7A76027C-FE42-EDE3-B3E6-DAF52AD030B0}"/>
              </a:ext>
            </a:extLst>
          </p:cNvPr>
          <p:cNvSpPr txBox="1">
            <a:spLocks/>
          </p:cNvSpPr>
          <p:nvPr/>
        </p:nvSpPr>
        <p:spPr>
          <a:xfrm>
            <a:off x="4835724" y="3015668"/>
            <a:ext cx="3317406" cy="837625"/>
          </a:xfrm>
          <a:prstGeom prst="rect">
            <a:avLst/>
          </a:prstGeom>
        </p:spPr>
        <p:txBody>
          <a:bodyPr lIns="91440" tIns="45720" rIns="91440" bIns="45720" anchor="b"/>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spcBef>
                <a:spcPct val="0"/>
              </a:spcBef>
              <a:buNone/>
            </a:pPr>
            <a:r>
              <a:rPr lang="en-US" sz="2000" b="1" kern="0" dirty="0">
                <a:solidFill>
                  <a:schemeClr val="bg1"/>
                </a:solidFill>
              </a:rPr>
              <a:t>Establishing Shot</a:t>
            </a:r>
          </a:p>
        </p:txBody>
      </p:sp>
      <p:sp>
        <p:nvSpPr>
          <p:cNvPr id="10" name="Content Placeholder 5">
            <a:extLst>
              <a:ext uri="{FF2B5EF4-FFF2-40B4-BE49-F238E27FC236}">
                <a16:creationId xmlns:a16="http://schemas.microsoft.com/office/drawing/2014/main" id="{3ED5C0D2-EEE6-8EE1-D14F-B29374355B69}"/>
              </a:ext>
            </a:extLst>
          </p:cNvPr>
          <p:cNvSpPr txBox="1">
            <a:spLocks/>
          </p:cNvSpPr>
          <p:nvPr/>
        </p:nvSpPr>
        <p:spPr>
          <a:xfrm>
            <a:off x="8210176" y="3114841"/>
            <a:ext cx="3350737" cy="780355"/>
          </a:xfrm>
          <a:prstGeom prst="rect">
            <a:avLst/>
          </a:prstGeom>
        </p:spPr>
        <p:txBody>
          <a:bodyPr lIns="91440" tIns="45720" rIns="91440" bIns="45720" anchor="b"/>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spcBef>
                <a:spcPct val="0"/>
              </a:spcBef>
              <a:buNone/>
            </a:pPr>
            <a:r>
              <a:rPr lang="en-US" sz="2000" b="1" kern="0" dirty="0">
                <a:solidFill>
                  <a:schemeClr val="bg1"/>
                </a:solidFill>
              </a:rPr>
              <a:t>Long Shot</a:t>
            </a:r>
          </a:p>
        </p:txBody>
      </p:sp>
      <p:sp>
        <p:nvSpPr>
          <p:cNvPr id="15" name="Content Placeholder 5">
            <a:extLst>
              <a:ext uri="{FF2B5EF4-FFF2-40B4-BE49-F238E27FC236}">
                <a16:creationId xmlns:a16="http://schemas.microsoft.com/office/drawing/2014/main" id="{60A7145B-F800-E802-58AF-9F5E5AF10687}"/>
              </a:ext>
            </a:extLst>
          </p:cNvPr>
          <p:cNvSpPr txBox="1">
            <a:spLocks/>
          </p:cNvSpPr>
          <p:nvPr/>
        </p:nvSpPr>
        <p:spPr>
          <a:xfrm>
            <a:off x="8231663" y="5562600"/>
            <a:ext cx="3350737" cy="544168"/>
          </a:xfrm>
          <a:prstGeom prst="rect">
            <a:avLst/>
          </a:prstGeom>
        </p:spPr>
        <p:txBody>
          <a:bodyPr lIns="91440" tIns="45720" rIns="91440" bIns="45720" anchor="b"/>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spcBef>
                <a:spcPct val="0"/>
              </a:spcBef>
              <a:buNone/>
            </a:pPr>
            <a:r>
              <a:rPr lang="en-US" sz="2000" b="1" kern="0" dirty="0">
                <a:solidFill>
                  <a:schemeClr val="bg1"/>
                </a:solidFill>
              </a:rPr>
              <a:t>Close-up</a:t>
            </a:r>
          </a:p>
        </p:txBody>
      </p:sp>
      <p:sp>
        <p:nvSpPr>
          <p:cNvPr id="4" name="TextBox 3">
            <a:extLst>
              <a:ext uri="{FF2B5EF4-FFF2-40B4-BE49-F238E27FC236}">
                <a16:creationId xmlns:a16="http://schemas.microsoft.com/office/drawing/2014/main" id="{C5389094-4EA6-E0FD-0D61-CE972AB7FB18}"/>
              </a:ext>
            </a:extLst>
          </p:cNvPr>
          <p:cNvSpPr txBox="1"/>
          <p:nvPr/>
        </p:nvSpPr>
        <p:spPr>
          <a:xfrm>
            <a:off x="8035889" y="6571043"/>
            <a:ext cx="3550221" cy="246221"/>
          </a:xfrm>
          <a:prstGeom prst="rect">
            <a:avLst/>
          </a:prstGeom>
          <a:noFill/>
        </p:spPr>
        <p:txBody>
          <a:bodyPr wrap="square" lIns="91440" tIns="45720" rIns="91440" bIns="45720" rtlCol="0" anchor="t">
            <a:spAutoFit/>
          </a:bodyPr>
          <a:lstStyle/>
          <a:p>
            <a:pPr algn="r"/>
            <a:r>
              <a:rPr lang="en-US" sz="1000" b="1" i="1" dirty="0">
                <a:solidFill>
                  <a:schemeClr val="bg1"/>
                </a:solidFill>
                <a:latin typeface="Arial"/>
                <a:cs typeface="Arial"/>
              </a:rPr>
              <a:t>Record Basic Video / Basic UPAR Training</a:t>
            </a:r>
            <a:endParaRPr lang="en-US" sz="1000" dirty="0">
              <a:solidFill>
                <a:schemeClr val="bg1"/>
              </a:solidFill>
            </a:endParaRPr>
          </a:p>
        </p:txBody>
      </p:sp>
    </p:spTree>
    <p:extLst>
      <p:ext uri="{BB962C8B-B14F-4D97-AF65-F5344CB8AC3E}">
        <p14:creationId xmlns:p14="http://schemas.microsoft.com/office/powerpoint/2010/main" val="2791920060"/>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54eecc5-e26c-4620-b240-5a8bb326c33d}" enabled="1" method="Standard" siteId="{fae6d70f-954b-4811-92b6-0530d6f84c43}" contentBits="0" removed="0"/>
</clbl:labelList>
</file>

<file path=docProps/app.xml><?xml version="1.0" encoding="utf-8"?>
<Properties xmlns="http://schemas.openxmlformats.org/officeDocument/2006/extended-properties" xmlns:vt="http://schemas.openxmlformats.org/officeDocument/2006/docPropsVTypes">
  <Template/>
  <TotalTime>394</TotalTime>
  <Words>7002</Words>
  <Application>Microsoft Office PowerPoint</Application>
  <PresentationFormat>Widescreen</PresentationFormat>
  <Paragraphs>988</Paragraphs>
  <Slides>106</Slides>
  <Notes>99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106</vt:i4>
      </vt:variant>
    </vt:vector>
  </HeadingPairs>
  <TitlesOfParts>
    <vt:vector size="113" baseType="lpstr">
      <vt:lpstr>Arial</vt:lpstr>
      <vt:lpstr>Arial,Sans-Serif</vt:lpstr>
      <vt:lpstr>Courier New</vt:lpstr>
      <vt:lpstr>Segoe UI</vt:lpstr>
      <vt:lpstr>Symbol</vt:lpstr>
      <vt:lpstr>Times New Roman</vt:lpstr>
      <vt:lpstr>Default Design</vt:lpstr>
      <vt:lpstr>PowerPoint Presentation</vt:lpstr>
      <vt:lpstr>Agenda</vt:lpstr>
      <vt:lpstr>In the Beginning…</vt:lpstr>
      <vt:lpstr>Why UPAR?</vt:lpstr>
      <vt:lpstr>Policy</vt:lpstr>
      <vt:lpstr>DOD Policy</vt:lpstr>
      <vt:lpstr>DOD Policy</vt:lpstr>
      <vt:lpstr>OPSEC Operations Security</vt:lpstr>
      <vt:lpstr>SAPP Security, Accuracy, Propriety and Policy </vt:lpstr>
      <vt:lpstr>What Not To Do</vt:lpstr>
      <vt:lpstr>Misc. &amp; Things to Consider</vt:lpstr>
      <vt:lpstr>Where the PA steps in</vt:lpstr>
      <vt:lpstr>UPAR RESPONSIBILITIES</vt:lpstr>
      <vt:lpstr>UPAR Responsibilities</vt:lpstr>
      <vt:lpstr>PA PLANNING</vt:lpstr>
      <vt:lpstr>PA Planning</vt:lpstr>
      <vt:lpstr>Release Authority </vt:lpstr>
      <vt:lpstr>PA Plan Sample</vt:lpstr>
      <vt:lpstr>What Should Come Out of a PA Plan?</vt:lpstr>
      <vt:lpstr>PA LIAISON</vt:lpstr>
      <vt:lpstr>PA Liaison</vt:lpstr>
      <vt:lpstr>PA Liaison  </vt:lpstr>
      <vt:lpstr>PA Liaison</vt:lpstr>
      <vt:lpstr>TAKE PHOTOS, WRITE CAPTIONS, &amp; GET PUBLISHED</vt:lpstr>
      <vt:lpstr>PowerPoint Presentation</vt:lpstr>
      <vt:lpstr>Photos</vt:lpstr>
      <vt:lpstr>Photos – Things to Look For</vt:lpstr>
      <vt:lpstr>More to Look For</vt:lpstr>
      <vt:lpstr>Taking Pictures with Your Smart Phone</vt:lpstr>
      <vt:lpstr>Smartphone Tips</vt:lpstr>
      <vt:lpstr>Rule of Thirds</vt:lpstr>
      <vt:lpstr>Enable Gridline on Your Smart Phone  </vt:lpstr>
      <vt:lpstr>Photos – Using Angles</vt:lpstr>
      <vt:lpstr>Eye Level</vt:lpstr>
      <vt:lpstr>Top View</vt:lpstr>
      <vt:lpstr>High Angle</vt:lpstr>
      <vt:lpstr>Framed/Hidden View</vt:lpstr>
      <vt:lpstr>Framed/Hidden View</vt:lpstr>
      <vt:lpstr>Off-Center</vt:lpstr>
      <vt:lpstr>Off-Center</vt:lpstr>
      <vt:lpstr>Off-Center Cropped</vt:lpstr>
      <vt:lpstr>Low Angle</vt:lpstr>
      <vt:lpstr>Action</vt:lpstr>
      <vt:lpstr>Action</vt:lpstr>
      <vt:lpstr>Action</vt:lpstr>
      <vt:lpstr>Static Shots</vt:lpstr>
      <vt:lpstr>Helicopters and Other Cool Stuff</vt:lpstr>
      <vt:lpstr>“Good” Helicopter Shots</vt:lpstr>
      <vt:lpstr>Focal Point</vt:lpstr>
      <vt:lpstr>Lighting</vt:lpstr>
      <vt:lpstr>People in Motion</vt:lpstr>
      <vt:lpstr>Ceremonies</vt:lpstr>
      <vt:lpstr>Key Moments to Capture</vt:lpstr>
      <vt:lpstr>Candid</vt:lpstr>
      <vt:lpstr>Posed</vt:lpstr>
      <vt:lpstr>(Good) Posed</vt:lpstr>
      <vt:lpstr>(Good) Posed</vt:lpstr>
      <vt:lpstr>What NOT to Do</vt:lpstr>
      <vt:lpstr>What NOT to Do</vt:lpstr>
      <vt:lpstr>A Series of Photos Can Tell a Story</vt:lpstr>
      <vt:lpstr>Practical Exercise</vt:lpstr>
      <vt:lpstr>Break!</vt:lpstr>
      <vt:lpstr>PowerPoint Presentation</vt:lpstr>
      <vt:lpstr>Captions</vt:lpstr>
      <vt:lpstr>Element of a Basic Caption</vt:lpstr>
      <vt:lpstr>The Five W’s</vt:lpstr>
      <vt:lpstr>Caption</vt:lpstr>
      <vt:lpstr>Caption</vt:lpstr>
      <vt:lpstr>Caption</vt:lpstr>
      <vt:lpstr>Practical Exercise</vt:lpstr>
      <vt:lpstr>Practical Exercise - Caption</vt:lpstr>
      <vt:lpstr>Convention of Writing English</vt:lpstr>
      <vt:lpstr>Practical Exercise</vt:lpstr>
      <vt:lpstr>Practical Exercise - caption</vt:lpstr>
      <vt:lpstr>DOD Key Themes</vt:lpstr>
      <vt:lpstr>Constructing an Extended Caption</vt:lpstr>
      <vt:lpstr>Extended Captions</vt:lpstr>
      <vt:lpstr>Extended Captions</vt:lpstr>
      <vt:lpstr>Practical Exercise</vt:lpstr>
      <vt:lpstr>Practical Exercise – Extended Caption</vt:lpstr>
      <vt:lpstr>Captions and AI</vt:lpstr>
      <vt:lpstr>Captions – Review</vt:lpstr>
      <vt:lpstr>Break!</vt:lpstr>
      <vt:lpstr>PowerPoint Presentation</vt:lpstr>
      <vt:lpstr>Approved &amp; Published</vt:lpstr>
      <vt:lpstr>Approved &amp; Published</vt:lpstr>
      <vt:lpstr>L3: Your Photo Can Go Anywhere</vt:lpstr>
      <vt:lpstr>L3: HIDOD Pupukahi Newsletter</vt:lpstr>
      <vt:lpstr>L3: Social Media – Approved Accounts</vt:lpstr>
      <vt:lpstr>L3: Posted on DVIDS, Potential L3 &amp; 4</vt:lpstr>
      <vt:lpstr>L4: Your Photo Can Go Anywhere</vt:lpstr>
      <vt:lpstr>Who are the higher PA elements?</vt:lpstr>
      <vt:lpstr>SHOOTING VIDEO &amp; “B-ROLL”</vt:lpstr>
      <vt:lpstr>What is "B-roll"</vt:lpstr>
      <vt:lpstr>What is "B-roll"</vt:lpstr>
      <vt:lpstr>Shooting Video and "B-roll"</vt:lpstr>
      <vt:lpstr>Shooting Video and “B-roll”</vt:lpstr>
      <vt:lpstr>Practical Exercise</vt:lpstr>
      <vt:lpstr>B-roll “package” should include:</vt:lpstr>
      <vt:lpstr>ALL PAU!</vt:lpstr>
      <vt:lpstr>You Are Almost a UPAR</vt:lpstr>
      <vt:lpstr>Final Word</vt:lpstr>
      <vt:lpstr>UPAR Resources</vt:lpstr>
      <vt:lpstr>Contact</vt:lpstr>
      <vt:lpstr>HIDOD Social Media Class</vt:lpstr>
      <vt:lpstr>AAR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Blaire, Rachel S CIV NG HIARNG (USA)</cp:lastModifiedBy>
  <cp:revision>3038</cp:revision>
  <cp:lastPrinted>2021-06-08T03:33:20Z</cp:lastPrinted>
  <dcterms:created xsi:type="dcterms:W3CDTF">2013-08-03T10:56:34Z</dcterms:created>
  <dcterms:modified xsi:type="dcterms:W3CDTF">2025-06-05T00:13:47Z</dcterms:modified>
</cp:coreProperties>
</file>